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commentAuthors.xml" ContentType="application/vnd.openxmlformats-officedocument.presentationml.commentAuthors+xml"/>
  <Override PartName="/ppt/media/image10.svg" ContentType="image/svg+xml"/>
  <Override PartName="/ppt/media/image12.svg" ContentType="image/svg+xml"/>
  <Override PartName="/ppt/media/image14.svg" ContentType="image/svg+xml"/>
  <Override PartName="/ppt/media/image3.svg" ContentType="image/svg+xml"/>
  <Override PartName="/ppt/media/image5.svg" ContentType="image/svg+xml"/>
  <Override PartName="/ppt/media/image7.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69" r:id="rId3"/>
    <p:sldMasterId id="2147483690" r:id="rId4"/>
  </p:sldMasterIdLst>
  <p:notesMasterIdLst>
    <p:notesMasterId r:id="rId6"/>
  </p:notesMasterIdLst>
  <p:sldIdLst>
    <p:sldId id="618" r:id="rId5"/>
    <p:sldId id="349" r:id="rId7"/>
    <p:sldId id="646" r:id="rId8"/>
    <p:sldId id="1751" r:id="rId9"/>
    <p:sldId id="1731" r:id="rId10"/>
    <p:sldId id="1732" r:id="rId11"/>
    <p:sldId id="1733" r:id="rId12"/>
    <p:sldId id="1734" r:id="rId13"/>
    <p:sldId id="1735" r:id="rId14"/>
    <p:sldId id="1736" r:id="rId15"/>
    <p:sldId id="1737" r:id="rId16"/>
    <p:sldId id="1749" r:id="rId17"/>
    <p:sldId id="1750" r:id="rId18"/>
    <p:sldId id="1738" r:id="rId19"/>
    <p:sldId id="1739" r:id="rId20"/>
    <p:sldId id="1740" r:id="rId21"/>
    <p:sldId id="1742" r:id="rId22"/>
    <p:sldId id="1743" r:id="rId23"/>
    <p:sldId id="1745" r:id="rId24"/>
    <p:sldId id="1746" r:id="rId25"/>
    <p:sldId id="624" r:id="rId26"/>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素材" id="{548E6020-DE2C-4A43-8C4A-E92BE1952416}">
          <p14:sldIdLst>
            <p14:sldId id="618"/>
            <p14:sldId id="349"/>
            <p14:sldId id="646"/>
            <p14:sldId id="1751"/>
            <p14:sldId id="1731"/>
            <p14:sldId id="1732"/>
            <p14:sldId id="1733"/>
            <p14:sldId id="1734"/>
            <p14:sldId id="1735"/>
            <p14:sldId id="1736"/>
            <p14:sldId id="1737"/>
            <p14:sldId id="1749"/>
            <p14:sldId id="1750"/>
            <p14:sldId id="1738"/>
            <p14:sldId id="1739"/>
            <p14:sldId id="1740"/>
            <p14:sldId id="1742"/>
            <p14:sldId id="1743"/>
            <p14:sldId id="1745"/>
            <p14:sldId id="1746"/>
            <p14:sldId id="624"/>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杨 伟洲" initials="杨" lastIdx="1" clrIdx="0"/>
  <p:cmAuthor id="2" name="Fish Zheng" initials="FZ" lastIdx="1" clrIdx="1"/>
  <p:cmAuthor id="3" name="仉 艳纪" initials="仉"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BECED"/>
    <a:srgbClr val="E6E7E8"/>
    <a:srgbClr val="B1C7DD"/>
    <a:srgbClr val="063771"/>
    <a:srgbClr val="9A0001"/>
    <a:srgbClr val="333333"/>
    <a:srgbClr val="BFBFBF"/>
    <a:srgbClr val="CEAB6E"/>
    <a:srgbClr val="A6A6A6"/>
    <a:srgbClr val="B1B1B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6580" autoAdjust="0"/>
  </p:normalViewPr>
  <p:slideViewPr>
    <p:cSldViewPr snapToGrid="0">
      <p:cViewPr varScale="1">
        <p:scale>
          <a:sx n="80" d="100"/>
          <a:sy n="80" d="100"/>
        </p:scale>
        <p:origin x="87" y="39"/>
      </p:cViewPr>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411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 Type="http://schemas.openxmlformats.org/officeDocument/2006/relationships/slide" Target="slides/slide1.xml"/><Relationship Id="rId4" Type="http://schemas.openxmlformats.org/officeDocument/2006/relationships/slideMaster" Target="slideMasters/slideMaster3.xml"/><Relationship Id="rId31" Type="http://schemas.openxmlformats.org/officeDocument/2006/relationships/tags" Target="tags/tag1.xml"/><Relationship Id="rId30" Type="http://schemas.openxmlformats.org/officeDocument/2006/relationships/commentAuthors" Target="commentAuthors.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spPr/>
          <c:explosion val="0"/>
          <c:dPt>
            <c:idx val="0"/>
            <c:bubble3D val="0"/>
            <c:spPr>
              <a:solidFill>
                <a:schemeClr val="accent3">
                  <a:shade val="65000"/>
                </a:schemeClr>
              </a:solidFill>
              <a:ln w="19050">
                <a:solidFill>
                  <a:schemeClr val="lt1"/>
                </a:solidFill>
              </a:ln>
              <a:effectLst/>
            </c:spPr>
          </c:dPt>
          <c:dPt>
            <c:idx val="1"/>
            <c:bubble3D val="0"/>
            <c:spPr>
              <a:solidFill>
                <a:schemeClr val="accent3"/>
              </a:solidFill>
              <a:ln w="19050">
                <a:solidFill>
                  <a:schemeClr val="lt1"/>
                </a:solidFill>
              </a:ln>
              <a:effectLst/>
            </c:spPr>
          </c:dPt>
          <c:dPt>
            <c:idx val="2"/>
            <c:bubble3D val="0"/>
            <c:spPr>
              <a:solidFill>
                <a:schemeClr val="accent3">
                  <a:tint val="65000"/>
                </a:schemeClr>
              </a:solidFill>
              <a:ln w="19050">
                <a:solidFill>
                  <a:schemeClr val="lt1"/>
                </a:solidFill>
              </a:ln>
              <a:effectLst/>
            </c:spPr>
          </c:dPt>
          <c:dLbls>
            <c:dLbl>
              <c:idx val="0"/>
              <c:layout/>
              <c:numFmt formatCode="General" sourceLinked="1"/>
              <c:spPr>
                <a:noFill/>
                <a:ln>
                  <a:noFill/>
                </a:ln>
                <a:effectLst/>
              </c:spPr>
              <c:txPr>
                <a:bodyPr rot="0" spcFirstLastPara="1" vertOverflow="ellipsis" vert="horz" wrap="square" lIns="38100" tIns="19050" rIns="38100" bIns="19050" anchor="ctr" anchorCtr="1">
                  <a:spAutoFit/>
                </a:bodyPr>
                <a:lstStyle/>
                <a:p>
                  <a:pPr>
                    <a:defRPr lang="zh-CN" sz="1100" b="1" i="0" u="none" strike="noStrike" kern="1200" baseline="0">
                      <a:solidFill>
                        <a:schemeClr val="bg1"/>
                      </a:solidFill>
                      <a:latin typeface="+mn-lt"/>
                      <a:ea typeface="+mn-ea"/>
                      <a:cs typeface="+mn-cs"/>
                    </a:defRPr>
                  </a:pPr>
                </a:p>
              </c:txPr>
              <c:dLblPos val="bestFit"/>
              <c:showLegendKey val="0"/>
              <c:showVal val="1"/>
              <c:showCatName val="0"/>
              <c:showSerName val="0"/>
              <c:showPercent val="0"/>
              <c:showBubbleSize val="0"/>
              <c:extLst>
                <c:ext xmlns:c15="http://schemas.microsoft.com/office/drawing/2012/chart" uri="{CE6537A1-D6FC-4f65-9D91-7224C49458BB}"/>
              </c:extLst>
            </c:dLbl>
            <c:dLbl>
              <c:idx val="2"/>
              <c:layout/>
              <c:numFmt formatCode="General" sourceLinked="1"/>
              <c:spPr>
                <a:noFill/>
                <a:ln>
                  <a:noFill/>
                </a:ln>
                <a:effectLst/>
              </c:spPr>
              <c:txPr>
                <a:bodyPr rot="0" spcFirstLastPara="1" vertOverflow="ellipsis" vert="horz" wrap="square" lIns="38100" tIns="19050" rIns="38100" bIns="19050" anchor="ctr" anchorCtr="1">
                  <a:spAutoFit/>
                </a:bodyPr>
                <a:lstStyle/>
                <a:p>
                  <a:pPr>
                    <a:defRPr lang="zh-CN" sz="1100" b="1" i="0" u="none" strike="noStrike" kern="1200" baseline="0">
                      <a:solidFill>
                        <a:schemeClr val="bg1"/>
                      </a:solidFill>
                      <a:latin typeface="+mn-lt"/>
                      <a:ea typeface="+mn-ea"/>
                      <a:cs typeface="+mn-cs"/>
                    </a:defRPr>
                  </a:pPr>
                </a:p>
              </c:txPr>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1100" b="1" i="0" u="none" strike="noStrike" kern="1200" baseline="0">
                    <a:solidFill>
                      <a:schemeClr val="tx1">
                        <a:lumMod val="75000"/>
                        <a:lumOff val="25000"/>
                      </a:schemeClr>
                    </a:solidFill>
                    <a:latin typeface="+mn-lt"/>
                    <a:ea typeface="+mn-ea"/>
                    <a:cs typeface="+mn-cs"/>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Sheet1!$C$1:$C$3</c:f>
              <c:strCache>
                <c:ptCount val="3"/>
                <c:pt idx="0">
                  <c:v>本科及以上</c:v>
                </c:pt>
                <c:pt idx="1">
                  <c:v>硕士及以上</c:v>
                </c:pt>
                <c:pt idx="2">
                  <c:v>专科</c:v>
                </c:pt>
              </c:strCache>
            </c:strRef>
          </c:cat>
          <c:val>
            <c:numRef>
              <c:f>Sheet1!$D$1:$D$3</c:f>
              <c:numCache>
                <c:formatCode>0%</c:formatCode>
                <c:ptCount val="3"/>
                <c:pt idx="0">
                  <c:v>0.6</c:v>
                </c:pt>
                <c:pt idx="1">
                  <c:v>0.03</c:v>
                </c:pt>
                <c:pt idx="2">
                  <c:v>0.37</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uri="{0b15fc19-7d7d-44ad-8c2d-2c3a37ce22c3}">
        <chartProps xmlns="https://web.wps.cn/et/2018/main" chartId="{4fe82121-5486-47af-a362-5307d5410a69}"/>
      </c:ext>
    </c:extLst>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pieChart>
        <c:varyColors val="1"/>
        <c:ser>
          <c:idx val="0"/>
          <c:order val="0"/>
          <c:spPr/>
          <c:explosion val="0"/>
          <c:dPt>
            <c:idx val="0"/>
            <c:bubble3D val="0"/>
            <c:spPr>
              <a:solidFill>
                <a:schemeClr val="accent3">
                  <a:shade val="58000"/>
                </a:schemeClr>
              </a:solidFill>
              <a:ln w="19050">
                <a:solidFill>
                  <a:schemeClr val="lt1"/>
                </a:solidFill>
              </a:ln>
              <a:effectLst/>
            </c:spPr>
          </c:dPt>
          <c:dPt>
            <c:idx val="1"/>
            <c:bubble3D val="0"/>
            <c:spPr>
              <a:solidFill>
                <a:schemeClr val="accent3">
                  <a:shade val="86000"/>
                </a:schemeClr>
              </a:solidFill>
              <a:ln w="19050">
                <a:solidFill>
                  <a:schemeClr val="lt1"/>
                </a:solidFill>
              </a:ln>
              <a:effectLst/>
            </c:spPr>
          </c:dPt>
          <c:dPt>
            <c:idx val="2"/>
            <c:bubble3D val="0"/>
            <c:spPr>
              <a:solidFill>
                <a:schemeClr val="accent3">
                  <a:tint val="86000"/>
                </a:schemeClr>
              </a:solidFill>
              <a:ln w="19050">
                <a:solidFill>
                  <a:schemeClr val="lt1"/>
                </a:solidFill>
              </a:ln>
              <a:effectLst/>
            </c:spPr>
          </c:dPt>
          <c:dPt>
            <c:idx val="3"/>
            <c:bubble3D val="0"/>
            <c:spPr>
              <a:solidFill>
                <a:schemeClr val="accent3">
                  <a:tint val="58000"/>
                </a:schemeClr>
              </a:solidFill>
              <a:ln w="19050">
                <a:solidFill>
                  <a:schemeClr val="lt1"/>
                </a:solidFill>
              </a:ln>
              <a:effectLst/>
            </c:spPr>
          </c:dPt>
          <c:dLbls>
            <c:dLbl>
              <c:idx val="0"/>
              <c:layout/>
              <c:numFmt formatCode="General" sourceLinked="1"/>
              <c:spPr>
                <a:noFill/>
                <a:ln>
                  <a:noFill/>
                </a:ln>
                <a:effectLst/>
              </c:spPr>
              <c:txPr>
                <a:bodyPr rot="0" spcFirstLastPara="1" vertOverflow="ellipsis" vert="horz" wrap="square" lIns="38100" tIns="19050" rIns="38100" bIns="19050" anchor="ctr" anchorCtr="1">
                  <a:spAutoFit/>
                </a:bodyPr>
                <a:lstStyle/>
                <a:p>
                  <a:pPr>
                    <a:defRPr lang="zh-CN" sz="1200" b="1" i="0" u="none" strike="noStrike" kern="1200" baseline="0">
                      <a:solidFill>
                        <a:schemeClr val="bg1"/>
                      </a:solidFill>
                      <a:latin typeface="+mn-lt"/>
                      <a:ea typeface="+mn-ea"/>
                      <a:cs typeface="+mn-cs"/>
                    </a:defRPr>
                  </a:pPr>
                </a:p>
              </c:txPr>
              <c:dLblPos val="bestFi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zh-CN" sz="1200" b="1" i="0" u="none" strike="noStrike" kern="1200" baseline="0">
                    <a:solidFill>
                      <a:schemeClr val="tx1">
                        <a:lumMod val="75000"/>
                        <a:lumOff val="25000"/>
                      </a:schemeClr>
                    </a:solidFill>
                    <a:latin typeface="+mn-lt"/>
                    <a:ea typeface="+mn-ea"/>
                    <a:cs typeface="+mn-cs"/>
                  </a:defRPr>
                </a:pPr>
              </a:p>
            </c:txPr>
            <c:dLblPos val="bestFit"/>
            <c:showLegendKey val="0"/>
            <c:showVal val="1"/>
            <c:showCatName val="0"/>
            <c:showSerName val="0"/>
            <c:showPercent val="0"/>
            <c:showBubbleSize val="0"/>
            <c:showLeaderLines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Sheet1!$A$1:$A$4</c:f>
              <c:strCache>
                <c:ptCount val="4"/>
                <c:pt idx="0">
                  <c:v>专科及以上</c:v>
                </c:pt>
                <c:pt idx="3">
                  <c:v>专科及以下</c:v>
                </c:pt>
              </c:strCache>
            </c:strRef>
          </c:cat>
          <c:val>
            <c:numRef>
              <c:f>Sheet1!$B$1:$B$4</c:f>
              <c:numCache>
                <c:formatCode>0.00%</c:formatCode>
                <c:ptCount val="4"/>
                <c:pt idx="0">
                  <c:v>0.875</c:v>
                </c:pt>
                <c:pt idx="3">
                  <c:v>0.125</c:v>
                </c:pt>
              </c:numCache>
            </c:numRef>
          </c:val>
        </c:ser>
        <c:dLbls>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extLst>
      <c:ext uri="{0b15fc19-7d7d-44ad-8c2d-2c3a37ce22c3}">
        <chartProps xmlns="https://web.wps.cn/et/2018/main" chartId="{3eab1452-3dbc-4b52-92b1-e0d64645eb45}"/>
      </c:ext>
    </c:extLst>
  </c:chart>
  <c:spPr>
    <a:noFill/>
    <a:ln>
      <a:noFill/>
    </a:ln>
    <a:effectLst/>
  </c:spPr>
  <c:txPr>
    <a:bodyPr/>
    <a:lstStyle/>
    <a:p>
      <a:pPr>
        <a:defRPr lang="zh-CN"/>
      </a:pPr>
    </a:p>
  </c:txPr>
  <c:externalData r:id="rId1">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5" Type="http://schemas.openxmlformats.org/officeDocument/2006/relationships/image" Target="../media/image19.wmf"/><Relationship Id="rId4" Type="http://schemas.openxmlformats.org/officeDocument/2006/relationships/image" Target="../media/image18.wmf"/><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399999-22BB-4EB1-820B-6F546983B52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A75D99-2AE7-49F1-BB03-59E2BF5579C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2A75D99-2AE7-49F1-BB03-59E2BF5579C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1">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3357217"/>
          </a:xfrm>
          <a:prstGeom prst="rect">
            <a:avLst/>
          </a:prstGeom>
        </p:spPr>
      </p:pic>
      <p:sp>
        <p:nvSpPr>
          <p:cNvPr id="4" name="矩形 3"/>
          <p:cNvSpPr/>
          <p:nvPr userDrawn="1"/>
        </p:nvSpPr>
        <p:spPr>
          <a:xfrm>
            <a:off x="-800" y="-7913"/>
            <a:ext cx="12192000" cy="3361208"/>
          </a:xfrm>
          <a:prstGeom prst="rect">
            <a:avLst/>
          </a:prstGeom>
          <a:solidFill>
            <a:srgbClr val="9A0001">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5303520" y="2562096"/>
            <a:ext cx="1584960" cy="1584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5410200" y="2670375"/>
            <a:ext cx="1371600" cy="1368402"/>
            <a:chOff x="2105799" y="20055838"/>
            <a:chExt cx="6748090" cy="6732363"/>
          </a:xfrm>
          <a:solidFill>
            <a:srgbClr val="8B0012">
              <a:alpha val="80000"/>
            </a:srgbClr>
          </a:solidFill>
        </p:grpSpPr>
        <p:sp>
          <p:nvSpPr>
            <p:cNvPr id="7"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8"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9"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0"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1"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2"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3"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4"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5"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6"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7"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8"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9"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0"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1"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2"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3"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4"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5"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6"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7"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8"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9"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grpSp>
      <p:sp>
        <p:nvSpPr>
          <p:cNvPr id="36" name="文本占位符 35"/>
          <p:cNvSpPr>
            <a:spLocks noGrp="1"/>
          </p:cNvSpPr>
          <p:nvPr userDrawn="1">
            <p:ph type="body" sz="quarter" idx="10" hasCustomPrompt="1"/>
          </p:nvPr>
        </p:nvSpPr>
        <p:spPr>
          <a:xfrm>
            <a:off x="1606550" y="4264178"/>
            <a:ext cx="8975725" cy="781050"/>
          </a:xfrm>
        </p:spPr>
        <p:txBody>
          <a:bodyPr>
            <a:normAutofit/>
          </a:bodyPr>
          <a:lstStyle>
            <a:lvl1pPr marL="0" indent="0" algn="ctr" defTabSz="914400" rtl="0" eaLnBrk="1" latinLnBrk="0" hangingPunct="1">
              <a:lnSpc>
                <a:spcPct val="120000"/>
              </a:lnSpc>
              <a:buNone/>
              <a:defRPr lang="zh-CN" altLang="en-US" sz="4000" b="1" kern="1200" spc="300">
                <a:solidFill>
                  <a:schemeClr val="tx1">
                    <a:lumMod val="85000"/>
                    <a:lumOff val="15000"/>
                  </a:schemeClr>
                </a:solidFill>
                <a:latin typeface="+mn-lt"/>
                <a:ea typeface="微软雅黑" panose="020B0503020204020204" pitchFamily="34" charset="-122"/>
                <a:cs typeface="微软雅黑" panose="020B0503020204020204" pitchFamily="34" charset="-122"/>
              </a:defRPr>
            </a:lvl1pPr>
          </a:lstStyle>
          <a:p>
            <a:pPr algn="ctr">
              <a:lnSpc>
                <a:spcPct val="120000"/>
              </a:lnSpc>
              <a:defRPr/>
            </a:pPr>
            <a:r>
              <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anose="020B0503020204020204" pitchFamily="34" charset="-122"/>
              </a:rPr>
              <a:t>北京大学学术答辩通用</a:t>
            </a:r>
            <a:r>
              <a:rPr lang="en-US" altLang="zh-CN"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anose="020B0503020204020204" pitchFamily="34" charset="-122"/>
              </a:rPr>
              <a:t>PPT</a:t>
            </a:r>
            <a:r>
              <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anose="020B0503020204020204" pitchFamily="34" charset="-122"/>
              </a:rPr>
              <a:t>模板</a:t>
            </a:r>
            <a:endPar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anose="020B0503020204020204" pitchFamily="34" charset="-122"/>
            </a:endParaRPr>
          </a:p>
        </p:txBody>
      </p:sp>
      <p:sp>
        <p:nvSpPr>
          <p:cNvPr id="41" name="文本占位符 37"/>
          <p:cNvSpPr>
            <a:spLocks noGrp="1"/>
          </p:cNvSpPr>
          <p:nvPr>
            <p:ph type="body" sz="quarter" idx="11" hasCustomPrompt="1"/>
          </p:nvPr>
        </p:nvSpPr>
        <p:spPr>
          <a:xfrm>
            <a:off x="2244991" y="5389156"/>
            <a:ext cx="1987550" cy="341632"/>
          </a:xfrm>
          <a:noFill/>
        </p:spPr>
        <p:txBody>
          <a:bodyPr wrap="square" rtlCol="0">
            <a:spAutoFit/>
          </a:bodyPr>
          <a:lstStyle>
            <a:lvl1pPr marL="0" indent="0">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答辩人：</a:t>
            </a:r>
            <a:r>
              <a:rPr lang="en-US" altLang="zh-CN" dirty="0"/>
              <a:t>XXX</a:t>
            </a:r>
            <a:endParaRPr lang="zh-CN" altLang="en-US" dirty="0"/>
          </a:p>
        </p:txBody>
      </p:sp>
      <p:sp>
        <p:nvSpPr>
          <p:cNvPr id="42" name="文本占位符 37"/>
          <p:cNvSpPr>
            <a:spLocks noGrp="1"/>
          </p:cNvSpPr>
          <p:nvPr>
            <p:ph type="body" sz="quarter" idx="12" hasCustomPrompt="1"/>
          </p:nvPr>
        </p:nvSpPr>
        <p:spPr>
          <a:xfrm>
            <a:off x="5102225" y="5389156"/>
            <a:ext cx="1987550" cy="341632"/>
          </a:xfrm>
          <a:noFill/>
        </p:spPr>
        <p:txBody>
          <a:bodyPr wrap="square" rtlCol="0">
            <a:spAutoFit/>
          </a:bodyPr>
          <a:lstStyle>
            <a:lvl1pPr marL="0" indent="0" algn="ctr">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指导教师：</a:t>
            </a:r>
            <a:r>
              <a:rPr lang="en-US" altLang="zh-CN" dirty="0"/>
              <a:t>XXX</a:t>
            </a:r>
            <a:endParaRPr lang="zh-CN" altLang="en-US" dirty="0"/>
          </a:p>
        </p:txBody>
      </p:sp>
      <p:sp>
        <p:nvSpPr>
          <p:cNvPr id="43" name="文本占位符 37"/>
          <p:cNvSpPr>
            <a:spLocks noGrp="1"/>
          </p:cNvSpPr>
          <p:nvPr>
            <p:ph type="body" sz="quarter" idx="13" hasCustomPrompt="1"/>
          </p:nvPr>
        </p:nvSpPr>
        <p:spPr>
          <a:xfrm>
            <a:off x="7959460" y="5389156"/>
            <a:ext cx="1987550" cy="341632"/>
          </a:xfrm>
          <a:noFill/>
        </p:spPr>
        <p:txBody>
          <a:bodyPr wrap="square" rtlCol="0">
            <a:spAutoFit/>
          </a:bodyPr>
          <a:lstStyle>
            <a:lvl1pPr marL="0" indent="0" algn="r">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院系：</a:t>
            </a:r>
            <a:r>
              <a:rPr lang="en-US" altLang="zh-CN" dirty="0"/>
              <a:t>XXX</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页-上短下长">
    <p:spTree>
      <p:nvGrpSpPr>
        <p:cNvPr id="1" name=""/>
        <p:cNvGrpSpPr/>
        <p:nvPr/>
      </p:nvGrpSpPr>
      <p:grpSpPr>
        <a:xfrm>
          <a:off x="0" y="0"/>
          <a:ext cx="0" cy="0"/>
          <a:chOff x="0" y="0"/>
          <a:chExt cx="0" cy="0"/>
        </a:xfrm>
      </p:grpSpPr>
      <p:grpSp>
        <p:nvGrpSpPr>
          <p:cNvPr id="63" name="组合 62"/>
          <p:cNvGrpSpPr/>
          <p:nvPr userDrawn="1"/>
        </p:nvGrpSpPr>
        <p:grpSpPr>
          <a:xfrm>
            <a:off x="528706" y="867990"/>
            <a:ext cx="2433027" cy="0"/>
            <a:chOff x="7460343" y="1311756"/>
            <a:chExt cx="2433027" cy="0"/>
          </a:xfrm>
        </p:grpSpPr>
        <p:cxnSp>
          <p:nvCxnSpPr>
            <p:cNvPr id="64" name="直接连接符 63"/>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userDrawn="1"/>
        </p:nvGrpSpPr>
        <p:grpSpPr>
          <a:xfrm>
            <a:off x="10177780" y="329882"/>
            <a:ext cx="1512002" cy="444892"/>
            <a:chOff x="9556201" y="498129"/>
            <a:chExt cx="1993881" cy="586680"/>
          </a:xfrm>
        </p:grpSpPr>
        <p:grpSp>
          <p:nvGrpSpPr>
            <p:cNvPr id="66" name="组合 65"/>
            <p:cNvGrpSpPr/>
            <p:nvPr userDrawn="1"/>
          </p:nvGrpSpPr>
          <p:grpSpPr>
            <a:xfrm>
              <a:off x="10239376" y="968937"/>
              <a:ext cx="1307697" cy="96254"/>
              <a:chOff x="4616246" y="3878362"/>
              <a:chExt cx="5571416" cy="410087"/>
            </a:xfrm>
            <a:solidFill>
              <a:schemeClr val="tx1">
                <a:alpha val="80000"/>
              </a:schemeClr>
            </a:solidFill>
          </p:grpSpPr>
          <p:sp>
            <p:nvSpPr>
              <p:cNvPr id="68"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69"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0"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2"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3"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4"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5"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6"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7"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8"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9"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0"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1"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2"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3"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4"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85" name="组合 84"/>
            <p:cNvGrpSpPr/>
            <p:nvPr userDrawn="1"/>
          </p:nvGrpSpPr>
          <p:grpSpPr>
            <a:xfrm>
              <a:off x="10237120" y="539555"/>
              <a:ext cx="1312962" cy="375239"/>
              <a:chOff x="4606634" y="2048989"/>
              <a:chExt cx="5593843" cy="1598699"/>
            </a:xfrm>
            <a:solidFill>
              <a:schemeClr val="accent1">
                <a:alpha val="80000"/>
              </a:schemeClr>
            </a:solidFill>
          </p:grpSpPr>
          <p:sp>
            <p:nvSpPr>
              <p:cNvPr id="86"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7"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8"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9"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0"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1"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2"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3"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4"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5"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6"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7"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98" name="组合 97"/>
            <p:cNvGrpSpPr/>
            <p:nvPr userDrawn="1"/>
          </p:nvGrpSpPr>
          <p:grpSpPr>
            <a:xfrm>
              <a:off x="9556201" y="498129"/>
              <a:ext cx="588050" cy="586680"/>
              <a:chOff x="2105799" y="20055838"/>
              <a:chExt cx="6748090" cy="6732363"/>
            </a:xfrm>
            <a:solidFill>
              <a:schemeClr val="accent1">
                <a:alpha val="80000"/>
              </a:schemeClr>
            </a:solidFill>
          </p:grpSpPr>
          <p:sp>
            <p:nvSpPr>
              <p:cNvPr id="99"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0"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1"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2"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3"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4"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5"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6"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7"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8"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9"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0"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1"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2"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3"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4"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5"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6"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7"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8"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9"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0"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1"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cxnSp>
        <p:nvCxnSpPr>
          <p:cNvPr id="122" name="直接连接符 121"/>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3"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dirty="0" smtClean="0"/>
            </a:fld>
            <a:r>
              <a:rPr lang="zh-CN" altLang="en-US" dirty="0"/>
              <a:t> </a:t>
            </a:r>
            <a:r>
              <a:rPr lang="en-US" altLang="zh-CN" dirty="0"/>
              <a:t>&gt;</a:t>
            </a:r>
            <a:endParaRPr lang="zh-CN" altLang="en-US" dirty="0"/>
          </a:p>
        </p:txBody>
      </p:sp>
      <p:sp>
        <p:nvSpPr>
          <p:cNvPr id="125"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sp>
        <p:nvSpPr>
          <p:cNvPr id="71" name="文本框 70"/>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endParaRPr lang="zh-CN" altLang="en-US" sz="1200" dirty="0">
              <a:solidFill>
                <a:schemeClr val="tx1">
                  <a:lumMod val="50000"/>
                  <a:lumOff val="50000"/>
                </a:schemeClr>
              </a:solidFill>
              <a:cs typeface="+mn-ea"/>
              <a:sym typeface="+mn-l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内容页-仅logo">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sp>
        <p:nvSpPr>
          <p:cNvPr id="57"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fld>
            <a:r>
              <a:rPr lang="zh-CN" altLang="en-US"/>
              <a:t> </a:t>
            </a:r>
            <a:r>
              <a:rPr lang="en-US" altLang="zh-CN"/>
              <a:t>&gt;</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全空白">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图片占位1">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fld>
            <a:r>
              <a:rPr lang="zh-CN" altLang="en-US"/>
              <a:t> </a:t>
            </a:r>
            <a:r>
              <a:rPr lang="en-US" altLang="zh-CN"/>
              <a:t>&gt;</a:t>
            </a:r>
            <a:endParaRPr lang="zh-CN" altLang="en-US" dirty="0"/>
          </a:p>
        </p:txBody>
      </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endParaRPr lang="zh-CN" altLang="en-US" dirty="0"/>
          </a:p>
        </p:txBody>
      </p:sp>
      <p:sp>
        <p:nvSpPr>
          <p:cNvPr id="64" name="文本框 63"/>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endParaRPr lang="zh-CN" altLang="en-US" sz="1200" dirty="0">
              <a:solidFill>
                <a:schemeClr val="tx1">
                  <a:lumMod val="50000"/>
                  <a:lumOff val="50000"/>
                </a:schemeClr>
              </a:solidFill>
              <a:cs typeface="+mn-ea"/>
              <a:sym typeface="+mn-lt"/>
            </a:endParaRPr>
          </a:p>
        </p:txBody>
      </p:sp>
      <p:sp>
        <p:nvSpPr>
          <p:cNvPr id="2" name="图片占位符 1"/>
          <p:cNvSpPr>
            <a:spLocks noGrp="1"/>
          </p:cNvSpPr>
          <p:nvPr>
            <p:ph type="pic" sz="quarter" idx="11" hasCustomPrompt="1"/>
          </p:nvPr>
        </p:nvSpPr>
        <p:spPr>
          <a:xfrm>
            <a:off x="0" y="1432906"/>
            <a:ext cx="12192000" cy="2762250"/>
          </a:xfrm>
          <a:prstGeom prst="rect">
            <a:avLst/>
          </a:prstGeom>
        </p:spPr>
        <p:txBody>
          <a:bodyPr vert="horz" lIns="91440" tIns="45720" rIns="91440" bIns="45720" rtlCol="0" anchor="ctr">
            <a:normAutofit/>
          </a:bodyPr>
          <a:lstStyle>
            <a:lvl1pPr marL="0" indent="0">
              <a:buNone/>
              <a:defRPr lang="zh-CN" altLang="en-US"/>
            </a:lvl1pPr>
          </a:lstStyle>
          <a:p>
            <a:pPr lvl="0" algn="ctr"/>
            <a:r>
              <a:rPr lang="zh-CN" altLang="en-US" dirty="0"/>
              <a:t>单击此处修改图片</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图片占位2">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fld>
            <a:r>
              <a:rPr lang="zh-CN" altLang="en-US"/>
              <a:t> </a:t>
            </a:r>
            <a:r>
              <a:rPr lang="en-US" altLang="zh-CN"/>
              <a:t>&gt;</a:t>
            </a:r>
            <a:endParaRPr lang="zh-CN" altLang="en-US" dirty="0"/>
          </a:p>
        </p:txBody>
      </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endParaRPr lang="zh-CN" altLang="en-US" sz="1200" dirty="0">
              <a:solidFill>
                <a:schemeClr val="tx1">
                  <a:lumMod val="50000"/>
                  <a:lumOff val="50000"/>
                </a:schemeClr>
              </a:solidFill>
              <a:cs typeface="+mn-ea"/>
              <a:sym typeface="+mn-lt"/>
            </a:endParaRPr>
          </a:p>
        </p:txBody>
      </p:sp>
      <p:sp>
        <p:nvSpPr>
          <p:cNvPr id="2" name="图片占位符 1"/>
          <p:cNvSpPr>
            <a:spLocks noGrp="1"/>
          </p:cNvSpPr>
          <p:nvPr>
            <p:ph type="pic" idx="10" hasCustomPrompt="1"/>
          </p:nvPr>
        </p:nvSpPr>
        <p:spPr>
          <a:xfrm>
            <a:off x="0" y="1196753"/>
            <a:ext cx="12192000" cy="3121152"/>
          </a:xfrm>
        </p:spPr>
        <p:txBody>
          <a:bodyPr anchor="ctr"/>
          <a:lstStyle>
            <a:lvl1pPr algn="ctr">
              <a:defRPr/>
            </a:lvl1pPr>
          </a:lstStyle>
          <a:p>
            <a:r>
              <a:rPr lang="zh-CN" altLang="en-US" dirty="0"/>
              <a:t>单击此处修改图片</a:t>
            </a:r>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图片占位3">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fld>
            <a:r>
              <a:rPr lang="zh-CN" altLang="en-US"/>
              <a:t> </a:t>
            </a:r>
            <a:r>
              <a:rPr lang="en-US" altLang="zh-CN"/>
              <a:t>&gt;</a:t>
            </a:r>
            <a:endParaRPr lang="zh-CN" altLang="en-US" dirty="0"/>
          </a:p>
        </p:txBody>
      </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endParaRPr lang="zh-CN" altLang="en-US" dirty="0"/>
          </a:p>
        </p:txBody>
      </p:sp>
      <p:sp>
        <p:nvSpPr>
          <p:cNvPr id="64" name="文本框 63"/>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endParaRPr lang="zh-CN" altLang="en-US" sz="1200" dirty="0">
              <a:solidFill>
                <a:schemeClr val="tx1">
                  <a:lumMod val="50000"/>
                  <a:lumOff val="50000"/>
                </a:schemeClr>
              </a:solidFill>
              <a:cs typeface="+mn-ea"/>
              <a:sym typeface="+mn-lt"/>
            </a:endParaRPr>
          </a:p>
        </p:txBody>
      </p:sp>
      <p:sp>
        <p:nvSpPr>
          <p:cNvPr id="66" name="图片占位符 65"/>
          <p:cNvSpPr>
            <a:spLocks noGrp="1"/>
          </p:cNvSpPr>
          <p:nvPr>
            <p:ph type="pic" sz="quarter" idx="11" hasCustomPrompt="1"/>
          </p:nvPr>
        </p:nvSpPr>
        <p:spPr>
          <a:xfrm>
            <a:off x="4452445" y="1999139"/>
            <a:ext cx="3287111" cy="3287111"/>
          </a:xfrm>
          <a:custGeom>
            <a:avLst/>
            <a:gdLst>
              <a:gd name="connsiteX0" fmla="*/ 1643556 w 3287111"/>
              <a:gd name="connsiteY0" fmla="*/ 0 h 3287111"/>
              <a:gd name="connsiteX1" fmla="*/ 3278627 w 3287111"/>
              <a:gd name="connsiteY1" fmla="*/ 1475512 h 3287111"/>
              <a:gd name="connsiteX2" fmla="*/ 3287111 w 3287111"/>
              <a:gd name="connsiteY2" fmla="*/ 1643536 h 3287111"/>
              <a:gd name="connsiteX3" fmla="*/ 3287111 w 3287111"/>
              <a:gd name="connsiteY3" fmla="*/ 1643576 h 3287111"/>
              <a:gd name="connsiteX4" fmla="*/ 3278627 w 3287111"/>
              <a:gd name="connsiteY4" fmla="*/ 1811600 h 3287111"/>
              <a:gd name="connsiteX5" fmla="*/ 1811600 w 3287111"/>
              <a:gd name="connsiteY5" fmla="*/ 3278627 h 3287111"/>
              <a:gd name="connsiteX6" fmla="*/ 1643576 w 3287111"/>
              <a:gd name="connsiteY6" fmla="*/ 3287111 h 3287111"/>
              <a:gd name="connsiteX7" fmla="*/ 1643537 w 3287111"/>
              <a:gd name="connsiteY7" fmla="*/ 3287111 h 3287111"/>
              <a:gd name="connsiteX8" fmla="*/ 1475512 w 3287111"/>
              <a:gd name="connsiteY8" fmla="*/ 3278627 h 3287111"/>
              <a:gd name="connsiteX9" fmla="*/ 0 w 3287111"/>
              <a:gd name="connsiteY9" fmla="*/ 1643556 h 3287111"/>
              <a:gd name="connsiteX10" fmla="*/ 1643556 w 3287111"/>
              <a:gd name="connsiteY10" fmla="*/ 0 h 32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7111" h="3287111">
                <a:moveTo>
                  <a:pt x="1643556" y="0"/>
                </a:moveTo>
                <a:cubicBezTo>
                  <a:pt x="2494535" y="0"/>
                  <a:pt x="3194460" y="646739"/>
                  <a:pt x="3278627" y="1475512"/>
                </a:cubicBezTo>
                <a:lnTo>
                  <a:pt x="3287111" y="1643536"/>
                </a:lnTo>
                <a:lnTo>
                  <a:pt x="3287111" y="1643576"/>
                </a:lnTo>
                <a:lnTo>
                  <a:pt x="3278627" y="1811600"/>
                </a:lnTo>
                <a:cubicBezTo>
                  <a:pt x="3200071" y="2585122"/>
                  <a:pt x="2585122" y="3200071"/>
                  <a:pt x="1811600" y="3278627"/>
                </a:cubicBezTo>
                <a:lnTo>
                  <a:pt x="1643576" y="3287111"/>
                </a:lnTo>
                <a:lnTo>
                  <a:pt x="1643537" y="3287111"/>
                </a:lnTo>
                <a:lnTo>
                  <a:pt x="1475512" y="3278627"/>
                </a:lnTo>
                <a:cubicBezTo>
                  <a:pt x="646739" y="3194460"/>
                  <a:pt x="0" y="2494535"/>
                  <a:pt x="0" y="1643556"/>
                </a:cubicBezTo>
                <a:cubicBezTo>
                  <a:pt x="0" y="735845"/>
                  <a:pt x="735845" y="0"/>
                  <a:pt x="1643556" y="0"/>
                </a:cubicBezTo>
                <a:close/>
              </a:path>
            </a:pathLst>
          </a:custGeom>
        </p:spPr>
        <p:txBody>
          <a:bodyPr wrap="square" anchor="ctr">
            <a:noAutofit/>
          </a:bodyPr>
          <a:lstStyle>
            <a:lvl1pPr algn="ctr">
              <a:defRPr/>
            </a:lvl1pPr>
          </a:lstStyle>
          <a:p>
            <a:r>
              <a:rPr lang="zh-CN" altLang="en-US" dirty="0"/>
              <a:t>点击此处修改图片</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图片占位4">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fld>
            <a:r>
              <a:rPr lang="zh-CN" altLang="en-US"/>
              <a:t> </a:t>
            </a:r>
            <a:r>
              <a:rPr lang="en-US" altLang="zh-CN"/>
              <a:t>&gt;</a:t>
            </a:r>
            <a:endParaRPr lang="zh-CN" altLang="en-US" dirty="0"/>
          </a:p>
        </p:txBody>
      </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endParaRPr lang="zh-CN" altLang="en-US" sz="1200" dirty="0">
              <a:solidFill>
                <a:schemeClr val="tx1">
                  <a:lumMod val="50000"/>
                  <a:lumOff val="50000"/>
                </a:schemeClr>
              </a:solidFill>
              <a:cs typeface="+mn-ea"/>
              <a:sym typeface="+mn-lt"/>
            </a:endParaRPr>
          </a:p>
        </p:txBody>
      </p:sp>
      <p:sp>
        <p:nvSpPr>
          <p:cNvPr id="2" name="图片占位符 1"/>
          <p:cNvSpPr>
            <a:spLocks noGrp="1"/>
          </p:cNvSpPr>
          <p:nvPr>
            <p:ph type="pic" idx="10" hasCustomPrompt="1"/>
          </p:nvPr>
        </p:nvSpPr>
        <p:spPr>
          <a:xfrm>
            <a:off x="1054101" y="1916642"/>
            <a:ext cx="4542217" cy="3568065"/>
          </a:xfrm>
          <a:ln>
            <a:noFill/>
          </a:ln>
          <a:effectLst>
            <a:outerShdw blurRad="190500" algn="tl" rotWithShape="0">
              <a:srgbClr val="000000">
                <a:alpha val="70000"/>
              </a:srgbClr>
            </a:outerShdw>
          </a:effectLst>
        </p:spPr>
        <p:txBody>
          <a:bodyPr anchor="ctr">
            <a:normAutofit/>
          </a:bodyPr>
          <a:lstStyle>
            <a:lvl1pPr marL="228600" indent="-228600" algn="ctr" defTabSz="914400" rtl="0" eaLnBrk="1" latinLnBrk="0" hangingPunct="1">
              <a:lnSpc>
                <a:spcPct val="90000"/>
              </a:lnSpc>
              <a:spcBef>
                <a:spcPts val="1000"/>
              </a:spcBef>
              <a:buFont typeface="Arial" panose="020B0604020202090204" pitchFamily="34" charset="0"/>
              <a:buChar char="•"/>
              <a:defRPr lang="zh-CN" altLang="en-US" sz="2800" kern="1200" dirty="0">
                <a:solidFill>
                  <a:schemeClr val="tx1"/>
                </a:solidFill>
                <a:latin typeface="+mn-ea"/>
                <a:ea typeface="+mn-ea"/>
                <a:cs typeface="+mn-cs"/>
              </a:defRPr>
            </a:lvl1pPr>
          </a:lstStyle>
          <a:p>
            <a:r>
              <a:rPr lang="zh-CN" altLang="en-US" dirty="0"/>
              <a:t>单击此处修改图片</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图片占位5">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fld>
            <a:r>
              <a:rPr lang="zh-CN" altLang="en-US"/>
              <a:t> </a:t>
            </a:r>
            <a:r>
              <a:rPr lang="en-US" altLang="zh-CN"/>
              <a:t>&gt;</a:t>
            </a:r>
            <a:endParaRPr lang="zh-CN" altLang="en-US" dirty="0"/>
          </a:p>
        </p:txBody>
      </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endParaRPr lang="zh-CN" altLang="en-US" sz="1200" dirty="0">
              <a:solidFill>
                <a:schemeClr val="tx1">
                  <a:lumMod val="50000"/>
                  <a:lumOff val="50000"/>
                </a:schemeClr>
              </a:solidFill>
              <a:cs typeface="+mn-ea"/>
              <a:sym typeface="+mn-lt"/>
            </a:endParaRPr>
          </a:p>
        </p:txBody>
      </p:sp>
      <p:sp>
        <p:nvSpPr>
          <p:cNvPr id="2" name="图片占位符 1"/>
          <p:cNvSpPr>
            <a:spLocks noGrp="1"/>
          </p:cNvSpPr>
          <p:nvPr>
            <p:ph type="pic" idx="10" hasCustomPrompt="1"/>
          </p:nvPr>
        </p:nvSpPr>
        <p:spPr>
          <a:xfrm>
            <a:off x="977935" y="1396022"/>
            <a:ext cx="1960330" cy="1957820"/>
          </a:xfrm>
        </p:spPr>
        <p:txBody>
          <a:bodyPr vert="horz" lIns="91440" tIns="45720" rIns="91440" bIns="45720" rtlCol="0" anchor="ctr">
            <a:normAutofit/>
          </a:bodyPr>
          <a:lstStyle>
            <a:lvl1pPr>
              <a:defRPr lang="zh-CN" altLang="en-US" sz="2000"/>
            </a:lvl1pPr>
          </a:lstStyle>
          <a:p>
            <a:pPr lvl="0" algn="ctr"/>
            <a:r>
              <a:rPr lang="zh-CN" altLang="en-US" dirty="0"/>
              <a:t>单击修改图片</a:t>
            </a:r>
            <a:endParaRPr lang="zh-CN" altLang="en-US" dirty="0"/>
          </a:p>
        </p:txBody>
      </p:sp>
      <p:sp>
        <p:nvSpPr>
          <p:cNvPr id="3" name="图片占位符 2"/>
          <p:cNvSpPr>
            <a:spLocks noGrp="1"/>
          </p:cNvSpPr>
          <p:nvPr>
            <p:ph type="pic" sz="quarter" idx="11" hasCustomPrompt="1"/>
          </p:nvPr>
        </p:nvSpPr>
        <p:spPr>
          <a:xfrm>
            <a:off x="3741006" y="1396022"/>
            <a:ext cx="1951941"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endParaRPr lang="zh-CN" altLang="en-US" dirty="0"/>
          </a:p>
        </p:txBody>
      </p:sp>
      <p:sp>
        <p:nvSpPr>
          <p:cNvPr id="4" name="图片占位符 3"/>
          <p:cNvSpPr>
            <a:spLocks noGrp="1"/>
          </p:cNvSpPr>
          <p:nvPr>
            <p:ph type="pic" sz="quarter" idx="12" hasCustomPrompt="1"/>
          </p:nvPr>
        </p:nvSpPr>
        <p:spPr>
          <a:xfrm>
            <a:off x="6495686" y="1396022"/>
            <a:ext cx="1957818" cy="1957818"/>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endParaRPr lang="zh-CN" altLang="en-US" dirty="0"/>
          </a:p>
        </p:txBody>
      </p:sp>
      <p:sp>
        <p:nvSpPr>
          <p:cNvPr id="5" name="图片占位符 4"/>
          <p:cNvSpPr>
            <a:spLocks noGrp="1"/>
          </p:cNvSpPr>
          <p:nvPr>
            <p:ph type="pic" sz="quarter" idx="13" hasCustomPrompt="1"/>
          </p:nvPr>
        </p:nvSpPr>
        <p:spPr>
          <a:xfrm>
            <a:off x="9256243" y="1396022"/>
            <a:ext cx="1957820"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endParaRPr lang="zh-CN"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图片占位6">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fld>
            <a:r>
              <a:rPr lang="zh-CN" altLang="en-US"/>
              <a:t> </a:t>
            </a:r>
            <a:r>
              <a:rPr lang="en-US" altLang="zh-CN"/>
              <a:t>&gt;</a:t>
            </a:r>
            <a:endParaRPr lang="zh-CN" altLang="en-US" dirty="0"/>
          </a:p>
        </p:txBody>
      </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endParaRPr lang="zh-CN" altLang="en-US" dirty="0"/>
          </a:p>
        </p:txBody>
      </p:sp>
      <p:sp>
        <p:nvSpPr>
          <p:cNvPr id="64" name="文本框 63"/>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endParaRPr lang="zh-CN" altLang="en-US" sz="1200" dirty="0">
              <a:solidFill>
                <a:schemeClr val="tx1">
                  <a:lumMod val="50000"/>
                  <a:lumOff val="50000"/>
                </a:schemeClr>
              </a:solidFill>
              <a:cs typeface="+mn-ea"/>
              <a:sym typeface="+mn-lt"/>
            </a:endParaRPr>
          </a:p>
        </p:txBody>
      </p:sp>
      <p:sp>
        <p:nvSpPr>
          <p:cNvPr id="2" name="图片占位符 1"/>
          <p:cNvSpPr>
            <a:spLocks noGrp="1"/>
          </p:cNvSpPr>
          <p:nvPr>
            <p:ph type="pic" sz="quarter" idx="11" hasCustomPrompt="1"/>
          </p:nvPr>
        </p:nvSpPr>
        <p:spPr>
          <a:xfrm>
            <a:off x="6291124" y="1821181"/>
            <a:ext cx="3733535" cy="3733535"/>
          </a:xfrm>
          <a:prstGeom prst="rect">
            <a:avLst/>
          </a:prstGeom>
        </p:spPr>
        <p:txBody>
          <a:bodyPr vert="horz" lIns="91440" tIns="45720" rIns="91440" bIns="45720" rtlCol="0" anchor="ctr">
            <a:normAutofit/>
          </a:bodyPr>
          <a:lstStyle>
            <a:lvl1pPr>
              <a:defRPr lang="zh-CN" altLang="en-US"/>
            </a:lvl1pPr>
          </a:lstStyle>
          <a:p>
            <a:pPr lvl="0" algn="ctr"/>
            <a:r>
              <a:rPr lang="zh-CN" altLang="en-US" dirty="0"/>
              <a:t>单击此处修改图片</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占位7">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fld>
            <a:r>
              <a:rPr lang="zh-CN" altLang="en-US"/>
              <a:t> </a:t>
            </a:r>
            <a:r>
              <a:rPr lang="en-US" altLang="zh-CN"/>
              <a:t>&gt;</a:t>
            </a:r>
            <a:endParaRPr lang="zh-CN" altLang="en-US" dirty="0"/>
          </a:p>
        </p:txBody>
      </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endParaRPr lang="zh-CN" altLang="en-US" sz="1200" dirty="0">
              <a:solidFill>
                <a:schemeClr val="tx1">
                  <a:lumMod val="50000"/>
                  <a:lumOff val="50000"/>
                </a:schemeClr>
              </a:solidFill>
              <a:cs typeface="+mn-ea"/>
              <a:sym typeface="+mn-lt"/>
            </a:endParaRPr>
          </a:p>
        </p:txBody>
      </p:sp>
      <p:sp>
        <p:nvSpPr>
          <p:cNvPr id="2" name="图片占位符 1"/>
          <p:cNvSpPr>
            <a:spLocks noGrp="1"/>
          </p:cNvSpPr>
          <p:nvPr>
            <p:ph type="pic" idx="10"/>
          </p:nvPr>
        </p:nvSpPr>
        <p:spPr>
          <a:xfrm>
            <a:off x="2546350" y="1186670"/>
            <a:ext cx="6170930" cy="2242330"/>
          </a:xfrm>
        </p:spPr>
        <p:txBody>
          <a:bodyPr/>
          <a:lstStyle/>
          <a:p>
            <a:endParaRPr lang="zh-CN" altLang="en-US"/>
          </a:p>
        </p:txBody>
      </p:sp>
      <p:sp>
        <p:nvSpPr>
          <p:cNvPr id="3" name="图片占位符 2"/>
          <p:cNvSpPr>
            <a:spLocks noGrp="1"/>
          </p:cNvSpPr>
          <p:nvPr>
            <p:ph type="pic" sz="quarter" idx="11"/>
          </p:nvPr>
        </p:nvSpPr>
        <p:spPr>
          <a:xfrm>
            <a:off x="2546350" y="3551651"/>
            <a:ext cx="3022600" cy="2401016"/>
          </a:xfrm>
          <a:prstGeom prst="rect">
            <a:avLst/>
          </a:prstGeom>
        </p:spPr>
        <p:txBody>
          <a:bodyPr/>
          <a:lstStyle/>
          <a:p>
            <a:endParaRPr lang="zh-CN" altLang="en-US"/>
          </a:p>
        </p:txBody>
      </p:sp>
      <p:sp>
        <p:nvSpPr>
          <p:cNvPr id="4" name="图片占位符 3"/>
          <p:cNvSpPr>
            <a:spLocks noGrp="1"/>
          </p:cNvSpPr>
          <p:nvPr>
            <p:ph type="pic" sz="quarter" idx="12"/>
          </p:nvPr>
        </p:nvSpPr>
        <p:spPr>
          <a:xfrm>
            <a:off x="5693412" y="3550560"/>
            <a:ext cx="3023869" cy="2403201"/>
          </a:xfrm>
          <a:prstGeom prst="rect">
            <a:avLst/>
          </a:prstGeom>
        </p:spPr>
        <p:txBody>
          <a:bodyPr/>
          <a:lstStyle/>
          <a:p>
            <a:endParaRPr lang="zh-CN" altLang="en-US"/>
          </a:p>
        </p:txBody>
      </p:sp>
      <p:sp>
        <p:nvSpPr>
          <p:cNvPr id="5" name="图片占位符 4"/>
          <p:cNvSpPr>
            <a:spLocks noGrp="1"/>
          </p:cNvSpPr>
          <p:nvPr>
            <p:ph type="pic" sz="quarter" idx="13"/>
          </p:nvPr>
        </p:nvSpPr>
        <p:spPr>
          <a:xfrm>
            <a:off x="8839200" y="1186670"/>
            <a:ext cx="2499360" cy="4767090"/>
          </a:xfrm>
          <a:prstGeom prst="rect">
            <a:avLst/>
          </a:prstGeom>
        </p:spPr>
        <p:txBody>
          <a:bodyPr/>
          <a:lstStyle/>
          <a:p>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4部分">
    <p:spTree>
      <p:nvGrpSpPr>
        <p:cNvPr id="1" name=""/>
        <p:cNvGrpSpPr/>
        <p:nvPr/>
      </p:nvGrpSpPr>
      <p:grpSpPr>
        <a:xfrm>
          <a:off x="0" y="0"/>
          <a:ext cx="0" cy="0"/>
          <a:chOff x="0" y="0"/>
          <a:chExt cx="0" cy="0"/>
        </a:xfrm>
      </p:grpSpPr>
      <p:sp>
        <p:nvSpPr>
          <p:cNvPr id="55" name="矩形 54"/>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pitchFamily="34" charset="-122"/>
              <a:cs typeface="+mn-ea"/>
              <a:sym typeface="+mn-lt"/>
            </a:endParaRPr>
          </a:p>
        </p:txBody>
      </p:sp>
      <p:pic>
        <p:nvPicPr>
          <p:cNvPr id="35" name="图形 3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sp>
        <p:nvSpPr>
          <p:cNvPr id="7" name="矩形 6"/>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pitchFamily="34" charset="-122"/>
              <a:cs typeface="+mn-ea"/>
              <a:sym typeface="+mn-lt"/>
            </a:endParaRPr>
          </a:p>
        </p:txBody>
      </p:sp>
      <p:grpSp>
        <p:nvGrpSpPr>
          <p:cNvPr id="8" name="组合 7"/>
          <p:cNvGrpSpPr/>
          <p:nvPr userDrawn="1"/>
        </p:nvGrpSpPr>
        <p:grpSpPr>
          <a:xfrm>
            <a:off x="2296213" y="1033221"/>
            <a:ext cx="2354895" cy="1876405"/>
            <a:chOff x="2202591" y="1033221"/>
            <a:chExt cx="2354895" cy="1876405"/>
          </a:xfrm>
        </p:grpSpPr>
        <p:sp>
          <p:nvSpPr>
            <p:cNvPr id="9" name="标题 1"/>
            <p:cNvSpPr txBox="1"/>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5400" b="1" i="0" u="none" strike="noStrike" kern="2200" cap="none" spc="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endParaRPr>
            </a:p>
          </p:txBody>
        </p:sp>
        <p:sp>
          <p:nvSpPr>
            <p:cNvPr id="10" name="文本框 9"/>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2200" cap="none" spc="-2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2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endParaRPr>
            </a:p>
          </p:txBody>
        </p:sp>
      </p:grpSp>
      <p:sp>
        <p:nvSpPr>
          <p:cNvPr id="45" name="文本占位符 40"/>
          <p:cNvSpPr>
            <a:spLocks noGrp="1"/>
          </p:cNvSpPr>
          <p:nvPr>
            <p:ph type="body" sz="quarter" idx="10" hasCustomPrompt="1"/>
          </p:nvPr>
        </p:nvSpPr>
        <p:spPr>
          <a:xfrm>
            <a:off x="7825514" y="1561152"/>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46" name="文本占位符 40"/>
          <p:cNvSpPr>
            <a:spLocks noGrp="1"/>
          </p:cNvSpPr>
          <p:nvPr>
            <p:ph type="body" sz="quarter" idx="11" hasCustomPrompt="1"/>
          </p:nvPr>
        </p:nvSpPr>
        <p:spPr>
          <a:xfrm>
            <a:off x="7825514" y="2650906"/>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47" name="文本占位符 40"/>
          <p:cNvSpPr>
            <a:spLocks noGrp="1"/>
          </p:cNvSpPr>
          <p:nvPr>
            <p:ph type="body" sz="quarter" idx="12" hasCustomPrompt="1"/>
          </p:nvPr>
        </p:nvSpPr>
        <p:spPr>
          <a:xfrm>
            <a:off x="7825514" y="3740660"/>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49" name="文本占位符 40"/>
          <p:cNvSpPr>
            <a:spLocks noGrp="1"/>
          </p:cNvSpPr>
          <p:nvPr>
            <p:ph type="body" sz="quarter" idx="14" hasCustomPrompt="1"/>
          </p:nvPr>
        </p:nvSpPr>
        <p:spPr>
          <a:xfrm>
            <a:off x="7825514" y="4830414"/>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50" name="文本框 49"/>
          <p:cNvSpPr txBox="1"/>
          <p:nvPr userDrawn="1"/>
        </p:nvSpPr>
        <p:spPr>
          <a:xfrm>
            <a:off x="6814866" y="151260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51" name="文本框 50"/>
          <p:cNvSpPr txBox="1"/>
          <p:nvPr userDrawn="1"/>
        </p:nvSpPr>
        <p:spPr>
          <a:xfrm>
            <a:off x="6814866" y="2596050"/>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52" name="文本框 51"/>
          <p:cNvSpPr txBox="1"/>
          <p:nvPr userDrawn="1"/>
        </p:nvSpPr>
        <p:spPr>
          <a:xfrm>
            <a:off x="6814866" y="3679496"/>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53" name="文本框 52"/>
          <p:cNvSpPr txBox="1"/>
          <p:nvPr userDrawn="1"/>
        </p:nvSpPr>
        <p:spPr>
          <a:xfrm>
            <a:off x="6814866" y="4762941"/>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grpSp>
        <p:nvGrpSpPr>
          <p:cNvPr id="56" name="组合 55"/>
          <p:cNvGrpSpPr/>
          <p:nvPr userDrawn="1"/>
        </p:nvGrpSpPr>
        <p:grpSpPr>
          <a:xfrm>
            <a:off x="2425132" y="3183822"/>
            <a:ext cx="1945700" cy="1941162"/>
            <a:chOff x="2105799" y="20055838"/>
            <a:chExt cx="6748090" cy="6732363"/>
          </a:xfrm>
          <a:solidFill>
            <a:schemeClr val="accent1"/>
          </a:solidFill>
        </p:grpSpPr>
        <p:sp>
          <p:nvSpPr>
            <p:cNvPr id="57"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58"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59"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0"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1"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2"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3"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4"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5"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6"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7"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8"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9"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70"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71"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72"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73"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74"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75"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76"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77"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78"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79" name="Freeform 71"/>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Arial" panose="020B0604020202090204"/>
                <a:ea typeface="微软雅黑" panose="020B0503020204020204" pitchFamily="34" charset="-122"/>
                <a:cs typeface="+mn-ea"/>
                <a:sym typeface="+mn-lt"/>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占位8">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fld>
            <a:r>
              <a:rPr lang="zh-CN" altLang="en-US"/>
              <a:t> </a:t>
            </a:r>
            <a:r>
              <a:rPr lang="en-US" altLang="zh-CN"/>
              <a:t>&gt;</a:t>
            </a:r>
            <a:endParaRPr lang="zh-CN" altLang="en-US" dirty="0"/>
          </a:p>
        </p:txBody>
      </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endParaRPr lang="zh-CN" altLang="en-US" sz="1200" dirty="0">
              <a:solidFill>
                <a:schemeClr val="tx1">
                  <a:lumMod val="50000"/>
                  <a:lumOff val="50000"/>
                </a:schemeClr>
              </a:solidFill>
              <a:cs typeface="+mn-ea"/>
              <a:sym typeface="+mn-lt"/>
            </a:endParaRPr>
          </a:p>
        </p:txBody>
      </p:sp>
      <p:sp>
        <p:nvSpPr>
          <p:cNvPr id="2" name="图片占位符 1"/>
          <p:cNvSpPr>
            <a:spLocks noGrp="1"/>
          </p:cNvSpPr>
          <p:nvPr>
            <p:ph type="pic" idx="10"/>
          </p:nvPr>
        </p:nvSpPr>
        <p:spPr>
          <a:xfrm>
            <a:off x="5627650" y="1131849"/>
            <a:ext cx="2386361" cy="5157440"/>
          </a:xfrm>
          <a:prstGeom prst="roundRect">
            <a:avLst>
              <a:gd name="adj" fmla="val 10149"/>
            </a:avLst>
          </a:prstGeom>
        </p:spPr>
        <p:txBody>
          <a:bodyPr anchor="ctr"/>
          <a:lstStyle/>
          <a:p>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封面-1">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3357217"/>
          </a:xfrm>
          <a:prstGeom prst="rect">
            <a:avLst/>
          </a:prstGeom>
        </p:spPr>
      </p:pic>
      <p:sp>
        <p:nvSpPr>
          <p:cNvPr id="4" name="矩形 3"/>
          <p:cNvSpPr/>
          <p:nvPr userDrawn="1"/>
        </p:nvSpPr>
        <p:spPr>
          <a:xfrm>
            <a:off x="-800" y="-7913"/>
            <a:ext cx="12192000" cy="3361208"/>
          </a:xfrm>
          <a:prstGeom prst="rect">
            <a:avLst/>
          </a:prstGeom>
          <a:solidFill>
            <a:srgbClr val="9A0001">
              <a:alpha val="2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userDrawn="1"/>
        </p:nvSpPr>
        <p:spPr>
          <a:xfrm>
            <a:off x="5303520" y="2562096"/>
            <a:ext cx="1584960" cy="1584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userDrawn="1"/>
        </p:nvGrpSpPr>
        <p:grpSpPr>
          <a:xfrm>
            <a:off x="5410200" y="2670375"/>
            <a:ext cx="1371600" cy="1368402"/>
            <a:chOff x="2105799" y="20055838"/>
            <a:chExt cx="6748090" cy="6732363"/>
          </a:xfrm>
          <a:solidFill>
            <a:srgbClr val="8B0012">
              <a:alpha val="80000"/>
            </a:srgbClr>
          </a:solidFill>
        </p:grpSpPr>
        <p:sp>
          <p:nvSpPr>
            <p:cNvPr id="7"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8"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9"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0"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1"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2"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3"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4"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5"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6"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7"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8"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19"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0"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1"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2"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3"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4"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5"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6"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7"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8"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sp>
          <p:nvSpPr>
            <p:cNvPr id="29"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endParaRPr lang="zh-CN" altLang="en-US">
                <a:solidFill>
                  <a:srgbClr val="FF0000"/>
                </a:solidFill>
              </a:endParaRPr>
            </a:p>
          </p:txBody>
        </p:sp>
      </p:grpSp>
      <p:sp>
        <p:nvSpPr>
          <p:cNvPr id="36" name="文本占位符 35"/>
          <p:cNvSpPr>
            <a:spLocks noGrp="1"/>
          </p:cNvSpPr>
          <p:nvPr userDrawn="1">
            <p:ph type="body" sz="quarter" idx="10" hasCustomPrompt="1"/>
          </p:nvPr>
        </p:nvSpPr>
        <p:spPr>
          <a:xfrm>
            <a:off x="1606550" y="4264178"/>
            <a:ext cx="8975725" cy="781050"/>
          </a:xfrm>
        </p:spPr>
        <p:txBody>
          <a:bodyPr>
            <a:normAutofit/>
          </a:bodyPr>
          <a:lstStyle>
            <a:lvl1pPr marL="0" indent="0" algn="ctr" defTabSz="914400" rtl="0" eaLnBrk="1" latinLnBrk="0" hangingPunct="1">
              <a:lnSpc>
                <a:spcPct val="120000"/>
              </a:lnSpc>
              <a:buNone/>
              <a:defRPr lang="zh-CN" altLang="en-US" sz="4000" b="1" kern="1200" spc="300">
                <a:solidFill>
                  <a:schemeClr val="tx1">
                    <a:lumMod val="85000"/>
                    <a:lumOff val="15000"/>
                  </a:schemeClr>
                </a:solidFill>
                <a:latin typeface="+mn-lt"/>
                <a:ea typeface="微软雅黑" panose="020B0503020204020204" pitchFamily="34" charset="-122"/>
                <a:cs typeface="微软雅黑" panose="020B0503020204020204" pitchFamily="34" charset="-122"/>
              </a:defRPr>
            </a:lvl1pPr>
          </a:lstStyle>
          <a:p>
            <a:pPr algn="ctr">
              <a:lnSpc>
                <a:spcPct val="120000"/>
              </a:lnSpc>
              <a:defRPr/>
            </a:pPr>
            <a:r>
              <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anose="020B0503020204020204" pitchFamily="34" charset="-122"/>
              </a:rPr>
              <a:t>北京大学学术答辩通用</a:t>
            </a:r>
            <a:r>
              <a:rPr lang="en-US" altLang="zh-CN"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anose="020B0503020204020204" pitchFamily="34" charset="-122"/>
              </a:rPr>
              <a:t>PPT</a:t>
            </a:r>
            <a:r>
              <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anose="020B0503020204020204" pitchFamily="34" charset="-122"/>
              </a:rPr>
              <a:t>模板</a:t>
            </a:r>
            <a:endParaRPr lang="zh-CN" altLang="en-US" sz="4000" b="1" spc="300" dirty="0">
              <a:solidFill>
                <a:schemeClr val="tx1">
                  <a:lumMod val="85000"/>
                  <a:lumOff val="15000"/>
                </a:schemeClr>
              </a:solidFill>
              <a:latin typeface="微软雅黑" panose="020B0503020204020204" pitchFamily="34" charset="-122"/>
              <a:ea typeface="微软雅黑" panose="020B0503020204020204" pitchFamily="34" charset="-122"/>
              <a:cs typeface="经典圆体简" panose="02010609000101010101" pitchFamily="49" charset="-122"/>
              <a:sym typeface="微软雅黑" panose="020B0503020204020204" pitchFamily="34" charset="-122"/>
            </a:endParaRPr>
          </a:p>
        </p:txBody>
      </p:sp>
      <p:sp>
        <p:nvSpPr>
          <p:cNvPr id="41" name="文本占位符 37"/>
          <p:cNvSpPr>
            <a:spLocks noGrp="1"/>
          </p:cNvSpPr>
          <p:nvPr>
            <p:ph type="body" sz="quarter" idx="11" hasCustomPrompt="1"/>
          </p:nvPr>
        </p:nvSpPr>
        <p:spPr>
          <a:xfrm>
            <a:off x="2244991" y="5389156"/>
            <a:ext cx="1987550" cy="341632"/>
          </a:xfrm>
          <a:noFill/>
        </p:spPr>
        <p:txBody>
          <a:bodyPr wrap="square" rtlCol="0">
            <a:spAutoFit/>
          </a:bodyPr>
          <a:lstStyle>
            <a:lvl1pPr marL="0" indent="0">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答辩人：</a:t>
            </a:r>
            <a:r>
              <a:rPr lang="en-US" altLang="zh-CN" dirty="0"/>
              <a:t>XXX</a:t>
            </a:r>
            <a:endParaRPr lang="zh-CN" altLang="en-US" dirty="0"/>
          </a:p>
        </p:txBody>
      </p:sp>
      <p:sp>
        <p:nvSpPr>
          <p:cNvPr id="42" name="文本占位符 37"/>
          <p:cNvSpPr>
            <a:spLocks noGrp="1"/>
          </p:cNvSpPr>
          <p:nvPr>
            <p:ph type="body" sz="quarter" idx="12" hasCustomPrompt="1"/>
          </p:nvPr>
        </p:nvSpPr>
        <p:spPr>
          <a:xfrm>
            <a:off x="5102225" y="5389156"/>
            <a:ext cx="1987550" cy="341632"/>
          </a:xfrm>
          <a:noFill/>
        </p:spPr>
        <p:txBody>
          <a:bodyPr wrap="square" rtlCol="0">
            <a:spAutoFit/>
          </a:bodyPr>
          <a:lstStyle>
            <a:lvl1pPr marL="0" indent="0" algn="ctr">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指导教师：</a:t>
            </a:r>
            <a:r>
              <a:rPr lang="en-US" altLang="zh-CN" dirty="0"/>
              <a:t>XXX</a:t>
            </a:r>
            <a:endParaRPr lang="zh-CN" altLang="en-US" dirty="0"/>
          </a:p>
        </p:txBody>
      </p:sp>
      <p:sp>
        <p:nvSpPr>
          <p:cNvPr id="43" name="文本占位符 37"/>
          <p:cNvSpPr>
            <a:spLocks noGrp="1"/>
          </p:cNvSpPr>
          <p:nvPr>
            <p:ph type="body" sz="quarter" idx="13" hasCustomPrompt="1"/>
          </p:nvPr>
        </p:nvSpPr>
        <p:spPr>
          <a:xfrm>
            <a:off x="7959460" y="5389156"/>
            <a:ext cx="1987550" cy="341632"/>
          </a:xfrm>
          <a:noFill/>
        </p:spPr>
        <p:txBody>
          <a:bodyPr wrap="square" rtlCol="0">
            <a:spAutoFit/>
          </a:bodyPr>
          <a:lstStyle>
            <a:lvl1pPr marL="0" indent="0" algn="r">
              <a:buNone/>
              <a:defRPr lang="zh-CN" altLang="en-US" sz="1800" dirty="0">
                <a:solidFill>
                  <a:srgbClr val="222A35"/>
                </a:solidFill>
                <a:latin typeface="微软雅黑" panose="020B0503020204020204" pitchFamily="34" charset="-122"/>
                <a:ea typeface="微软雅黑" panose="020B0503020204020204" pitchFamily="34" charset="-122"/>
              </a:defRPr>
            </a:lvl1pPr>
          </a:lstStyle>
          <a:p>
            <a:pPr marL="0" lvl="0"/>
            <a:r>
              <a:rPr lang="zh-CN" altLang="en-US" dirty="0"/>
              <a:t>院系：</a:t>
            </a:r>
            <a:r>
              <a:rPr lang="en-US" altLang="zh-CN" dirty="0"/>
              <a:t>XXX</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目录-4部分">
    <p:spTree>
      <p:nvGrpSpPr>
        <p:cNvPr id="1" name=""/>
        <p:cNvGrpSpPr/>
        <p:nvPr/>
      </p:nvGrpSpPr>
      <p:grpSpPr>
        <a:xfrm>
          <a:off x="0" y="0"/>
          <a:ext cx="0" cy="0"/>
          <a:chOff x="0" y="0"/>
          <a:chExt cx="0" cy="0"/>
        </a:xfrm>
      </p:grpSpPr>
      <p:sp>
        <p:nvSpPr>
          <p:cNvPr id="55" name="矩形 54"/>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pitchFamily="34" charset="-122"/>
              <a:cs typeface="+mn-ea"/>
              <a:sym typeface="+mn-lt"/>
            </a:endParaRPr>
          </a:p>
        </p:txBody>
      </p:sp>
      <p:pic>
        <p:nvPicPr>
          <p:cNvPr id="35" name="图形 3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sp>
        <p:nvSpPr>
          <p:cNvPr id="7" name="矩形 6"/>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pitchFamily="34" charset="-122"/>
              <a:cs typeface="+mn-ea"/>
              <a:sym typeface="+mn-lt"/>
            </a:endParaRPr>
          </a:p>
        </p:txBody>
      </p:sp>
      <p:grpSp>
        <p:nvGrpSpPr>
          <p:cNvPr id="8" name="组合 7"/>
          <p:cNvGrpSpPr/>
          <p:nvPr userDrawn="1"/>
        </p:nvGrpSpPr>
        <p:grpSpPr>
          <a:xfrm>
            <a:off x="2296213" y="1033221"/>
            <a:ext cx="2354895" cy="1876405"/>
            <a:chOff x="2202591" y="1033221"/>
            <a:chExt cx="2354895" cy="1876405"/>
          </a:xfrm>
        </p:grpSpPr>
        <p:sp>
          <p:nvSpPr>
            <p:cNvPr id="9" name="标题 1"/>
            <p:cNvSpPr txBox="1"/>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5400" b="1" i="0" u="none" strike="noStrike" kern="2200" cap="none" spc="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endParaRPr>
            </a:p>
          </p:txBody>
        </p:sp>
        <p:sp>
          <p:nvSpPr>
            <p:cNvPr id="10" name="文本框 9"/>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2200" cap="none" spc="-2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2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endParaRPr>
            </a:p>
          </p:txBody>
        </p:sp>
      </p:grpSp>
      <p:sp>
        <p:nvSpPr>
          <p:cNvPr id="45" name="文本占位符 40"/>
          <p:cNvSpPr>
            <a:spLocks noGrp="1"/>
          </p:cNvSpPr>
          <p:nvPr>
            <p:ph type="body" sz="quarter" idx="10" hasCustomPrompt="1"/>
          </p:nvPr>
        </p:nvSpPr>
        <p:spPr>
          <a:xfrm>
            <a:off x="7825514" y="1561152"/>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46" name="文本占位符 40"/>
          <p:cNvSpPr>
            <a:spLocks noGrp="1"/>
          </p:cNvSpPr>
          <p:nvPr>
            <p:ph type="body" sz="quarter" idx="11" hasCustomPrompt="1"/>
          </p:nvPr>
        </p:nvSpPr>
        <p:spPr>
          <a:xfrm>
            <a:off x="7825514" y="2650906"/>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47" name="文本占位符 40"/>
          <p:cNvSpPr>
            <a:spLocks noGrp="1"/>
          </p:cNvSpPr>
          <p:nvPr>
            <p:ph type="body" sz="quarter" idx="12" hasCustomPrompt="1"/>
          </p:nvPr>
        </p:nvSpPr>
        <p:spPr>
          <a:xfrm>
            <a:off x="7825514" y="3740660"/>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49" name="文本占位符 40"/>
          <p:cNvSpPr>
            <a:spLocks noGrp="1"/>
          </p:cNvSpPr>
          <p:nvPr>
            <p:ph type="body" sz="quarter" idx="14" hasCustomPrompt="1"/>
          </p:nvPr>
        </p:nvSpPr>
        <p:spPr>
          <a:xfrm>
            <a:off x="7825514" y="4830414"/>
            <a:ext cx="305584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50" name="文本框 49"/>
          <p:cNvSpPr txBox="1"/>
          <p:nvPr userDrawn="1"/>
        </p:nvSpPr>
        <p:spPr>
          <a:xfrm>
            <a:off x="6814866" y="151260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51" name="文本框 50"/>
          <p:cNvSpPr txBox="1"/>
          <p:nvPr userDrawn="1"/>
        </p:nvSpPr>
        <p:spPr>
          <a:xfrm>
            <a:off x="6814866" y="2596050"/>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52" name="文本框 51"/>
          <p:cNvSpPr txBox="1"/>
          <p:nvPr userDrawn="1"/>
        </p:nvSpPr>
        <p:spPr>
          <a:xfrm>
            <a:off x="6814866" y="3679496"/>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53" name="文本框 52"/>
          <p:cNvSpPr txBox="1"/>
          <p:nvPr userDrawn="1"/>
        </p:nvSpPr>
        <p:spPr>
          <a:xfrm>
            <a:off x="6814866" y="4762941"/>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grpSp>
        <p:nvGrpSpPr>
          <p:cNvPr id="56" name="组合 55"/>
          <p:cNvGrpSpPr/>
          <p:nvPr userDrawn="1"/>
        </p:nvGrpSpPr>
        <p:grpSpPr>
          <a:xfrm>
            <a:off x="2425132" y="3183822"/>
            <a:ext cx="1945700" cy="1941162"/>
            <a:chOff x="2105799" y="20055838"/>
            <a:chExt cx="6748090" cy="6732363"/>
          </a:xfrm>
          <a:solidFill>
            <a:schemeClr val="accent1"/>
          </a:solidFill>
        </p:grpSpPr>
        <p:sp>
          <p:nvSpPr>
            <p:cNvPr id="57"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58"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59"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0"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1"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2"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3"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4"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5"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6"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7"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8"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9"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70"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71"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72"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73"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74"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75"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76"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77"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78"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79" name="Freeform 71"/>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Arial" panose="020B0604020202090204"/>
                <a:ea typeface="微软雅黑" panose="020B0503020204020204" pitchFamily="34" charset="-122"/>
                <a:cs typeface="+mn-ea"/>
                <a:sym typeface="+mn-lt"/>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目录-5部分">
    <p:spTree>
      <p:nvGrpSpPr>
        <p:cNvPr id="1" name=""/>
        <p:cNvGrpSpPr/>
        <p:nvPr/>
      </p:nvGrpSpPr>
      <p:grpSpPr>
        <a:xfrm>
          <a:off x="0" y="0"/>
          <a:ext cx="0" cy="0"/>
          <a:chOff x="0" y="0"/>
          <a:chExt cx="0" cy="0"/>
        </a:xfrm>
      </p:grpSpPr>
      <p:sp>
        <p:nvSpPr>
          <p:cNvPr id="6" name="矩形 5"/>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pitchFamily="34" charset="-122"/>
              <a:cs typeface="+mn-ea"/>
              <a:sym typeface="+mn-lt"/>
            </a:endParaRPr>
          </a:p>
        </p:txBody>
      </p:sp>
      <p:sp>
        <p:nvSpPr>
          <p:cNvPr id="71" name="矩形 70"/>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pitchFamily="34" charset="-122"/>
              <a:cs typeface="+mn-ea"/>
              <a:sym typeface="+mn-lt"/>
            </a:endParaRPr>
          </a:p>
        </p:txBody>
      </p:sp>
      <p:pic>
        <p:nvPicPr>
          <p:cNvPr id="35" name="图形 3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grpSp>
        <p:nvGrpSpPr>
          <p:cNvPr id="8" name="组合 7"/>
          <p:cNvGrpSpPr/>
          <p:nvPr userDrawn="1"/>
        </p:nvGrpSpPr>
        <p:grpSpPr>
          <a:xfrm>
            <a:off x="2296213" y="1033221"/>
            <a:ext cx="2354895" cy="1876405"/>
            <a:chOff x="2202591" y="1033221"/>
            <a:chExt cx="2354895" cy="1876405"/>
          </a:xfrm>
        </p:grpSpPr>
        <p:sp>
          <p:nvSpPr>
            <p:cNvPr id="9" name="标题 1"/>
            <p:cNvSpPr txBox="1"/>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5400" b="1" i="0" u="none" strike="noStrike" kern="2200" cap="none" spc="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endParaRPr>
            </a:p>
          </p:txBody>
        </p:sp>
        <p:sp>
          <p:nvSpPr>
            <p:cNvPr id="10" name="文本框 9"/>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2200" cap="none" spc="-2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2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endParaRPr>
            </a:p>
          </p:txBody>
        </p:sp>
      </p:grpSp>
      <p:sp>
        <p:nvSpPr>
          <p:cNvPr id="41" name="文本占位符 40"/>
          <p:cNvSpPr>
            <a:spLocks noGrp="1"/>
          </p:cNvSpPr>
          <p:nvPr>
            <p:ph type="body" sz="quarter" idx="10" hasCustomPrompt="1"/>
          </p:nvPr>
        </p:nvSpPr>
        <p:spPr>
          <a:xfrm>
            <a:off x="7819905" y="140875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42" name="文本占位符 40"/>
          <p:cNvSpPr>
            <a:spLocks noGrp="1"/>
          </p:cNvSpPr>
          <p:nvPr>
            <p:ph type="body" sz="quarter" idx="11" hasCustomPrompt="1"/>
          </p:nvPr>
        </p:nvSpPr>
        <p:spPr>
          <a:xfrm>
            <a:off x="7819905" y="230220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43" name="文本占位符 40"/>
          <p:cNvSpPr>
            <a:spLocks noGrp="1"/>
          </p:cNvSpPr>
          <p:nvPr>
            <p:ph type="body" sz="quarter" idx="12" hasCustomPrompt="1"/>
          </p:nvPr>
        </p:nvSpPr>
        <p:spPr>
          <a:xfrm>
            <a:off x="7819905" y="319565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44" name="文本占位符 40"/>
          <p:cNvSpPr>
            <a:spLocks noGrp="1"/>
          </p:cNvSpPr>
          <p:nvPr>
            <p:ph type="body" sz="quarter" idx="13" hasCustomPrompt="1"/>
          </p:nvPr>
        </p:nvSpPr>
        <p:spPr>
          <a:xfrm>
            <a:off x="7819905" y="4982551"/>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36" name="文本占位符 40"/>
          <p:cNvSpPr>
            <a:spLocks noGrp="1"/>
          </p:cNvSpPr>
          <p:nvPr>
            <p:ph type="body" sz="quarter" idx="14" hasCustomPrompt="1"/>
          </p:nvPr>
        </p:nvSpPr>
        <p:spPr>
          <a:xfrm>
            <a:off x="7819905" y="408910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2" name="文本框 1"/>
          <p:cNvSpPr txBox="1"/>
          <p:nvPr userDrawn="1"/>
        </p:nvSpPr>
        <p:spPr>
          <a:xfrm>
            <a:off x="6809256" y="136020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39" name="文本框 38"/>
          <p:cNvSpPr txBox="1"/>
          <p:nvPr userDrawn="1"/>
        </p:nvSpPr>
        <p:spPr>
          <a:xfrm>
            <a:off x="6809256" y="2253654"/>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40" name="文本框 39"/>
          <p:cNvSpPr txBox="1"/>
          <p:nvPr userDrawn="1"/>
        </p:nvSpPr>
        <p:spPr>
          <a:xfrm>
            <a:off x="6809256" y="3148379"/>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45" name="文本框 44"/>
          <p:cNvSpPr txBox="1"/>
          <p:nvPr userDrawn="1"/>
        </p:nvSpPr>
        <p:spPr>
          <a:xfrm>
            <a:off x="6809256" y="4021629"/>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sp>
        <p:nvSpPr>
          <p:cNvPr id="46" name="文本框 45"/>
          <p:cNvSpPr txBox="1"/>
          <p:nvPr userDrawn="1"/>
        </p:nvSpPr>
        <p:spPr>
          <a:xfrm>
            <a:off x="6809256" y="4921514"/>
            <a:ext cx="675822" cy="584775"/>
          </a:xfrm>
          <a:prstGeom prst="rect">
            <a:avLst/>
          </a:prstGeom>
          <a:noFill/>
        </p:spPr>
        <p:txBody>
          <a:bodyPr wrap="square" rtlCol="0">
            <a:spAutoFit/>
          </a:bodyPr>
          <a:lstStyle/>
          <a:p>
            <a:r>
              <a:rPr lang="en-US" altLang="zh-CN" sz="3200" b="1" dirty="0">
                <a:solidFill>
                  <a:srgbClr val="9A0001"/>
                </a:solidFill>
              </a:rPr>
              <a:t>05.</a:t>
            </a:r>
            <a:endParaRPr lang="zh-CN" altLang="en-US" sz="3200" b="1" dirty="0">
              <a:solidFill>
                <a:srgbClr val="9A0001"/>
              </a:solidFill>
            </a:endParaRPr>
          </a:p>
        </p:txBody>
      </p:sp>
      <p:grpSp>
        <p:nvGrpSpPr>
          <p:cNvPr id="47" name="组合 46"/>
          <p:cNvGrpSpPr/>
          <p:nvPr userDrawn="1"/>
        </p:nvGrpSpPr>
        <p:grpSpPr>
          <a:xfrm>
            <a:off x="2425132" y="3183822"/>
            <a:ext cx="1945700" cy="1941162"/>
            <a:chOff x="2105799" y="20055838"/>
            <a:chExt cx="6748090" cy="6732363"/>
          </a:xfrm>
          <a:solidFill>
            <a:schemeClr val="accent1"/>
          </a:solidFill>
        </p:grpSpPr>
        <p:sp>
          <p:nvSpPr>
            <p:cNvPr id="48"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49"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50"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51"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52"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53"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54"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55"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56"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57"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58"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59"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0"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1"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2"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3"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4"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5"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6"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7"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8"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9"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70" name="Freeform 71"/>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Arial" panose="020B0604020202090204"/>
                <a:ea typeface="微软雅黑" panose="020B0503020204020204" pitchFamily="34" charset="-122"/>
                <a:cs typeface="+mn-ea"/>
                <a:sym typeface="+mn-lt"/>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目录-6部分">
    <p:spTree>
      <p:nvGrpSpPr>
        <p:cNvPr id="1" name=""/>
        <p:cNvGrpSpPr/>
        <p:nvPr/>
      </p:nvGrpSpPr>
      <p:grpSpPr>
        <a:xfrm>
          <a:off x="0" y="0"/>
          <a:ext cx="0" cy="0"/>
          <a:chOff x="0" y="0"/>
          <a:chExt cx="0" cy="0"/>
        </a:xfrm>
      </p:grpSpPr>
      <p:sp>
        <p:nvSpPr>
          <p:cNvPr id="6" name="矩形 5"/>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pitchFamily="34" charset="-122"/>
              <a:cs typeface="+mn-ea"/>
              <a:sym typeface="+mn-lt"/>
            </a:endParaRPr>
          </a:p>
        </p:txBody>
      </p:sp>
      <p:pic>
        <p:nvPicPr>
          <p:cNvPr id="35" name="图形 3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sp>
        <p:nvSpPr>
          <p:cNvPr id="49" name="矩形 48"/>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pitchFamily="34" charset="-122"/>
              <a:cs typeface="+mn-ea"/>
              <a:sym typeface="+mn-lt"/>
            </a:endParaRPr>
          </a:p>
        </p:txBody>
      </p:sp>
      <p:grpSp>
        <p:nvGrpSpPr>
          <p:cNvPr id="8" name="组合 7"/>
          <p:cNvGrpSpPr/>
          <p:nvPr userDrawn="1"/>
        </p:nvGrpSpPr>
        <p:grpSpPr>
          <a:xfrm>
            <a:off x="2296213" y="1033221"/>
            <a:ext cx="2354895" cy="1876405"/>
            <a:chOff x="2202591" y="1033221"/>
            <a:chExt cx="2354895" cy="1876405"/>
          </a:xfrm>
        </p:grpSpPr>
        <p:sp>
          <p:nvSpPr>
            <p:cNvPr id="9" name="标题 1"/>
            <p:cNvSpPr txBox="1"/>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5400" b="1" i="0" u="none" strike="noStrike" kern="2200" cap="none" spc="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endParaRPr>
            </a:p>
          </p:txBody>
        </p:sp>
        <p:sp>
          <p:nvSpPr>
            <p:cNvPr id="10" name="文本框 9"/>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2200" cap="none" spc="-2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2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endParaRPr>
            </a:p>
          </p:txBody>
        </p:sp>
      </p:grpSp>
      <p:grpSp>
        <p:nvGrpSpPr>
          <p:cNvPr id="11" name="组合 10"/>
          <p:cNvGrpSpPr/>
          <p:nvPr userDrawn="1"/>
        </p:nvGrpSpPr>
        <p:grpSpPr>
          <a:xfrm>
            <a:off x="2425132" y="3183822"/>
            <a:ext cx="1945700" cy="1941162"/>
            <a:chOff x="2105799" y="20055838"/>
            <a:chExt cx="6748090" cy="6732363"/>
          </a:xfrm>
          <a:solidFill>
            <a:schemeClr val="accent1"/>
          </a:solidFill>
        </p:grpSpPr>
        <p:sp>
          <p:nvSpPr>
            <p:cNvPr id="12"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3"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4"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5"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6"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7"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8"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9"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20"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21"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22"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23"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24"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25"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26"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27"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28"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29"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30"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31"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32"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33"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34" name="Freeform 71"/>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Arial" panose="020B0604020202090204"/>
                <a:ea typeface="微软雅黑" panose="020B0503020204020204" pitchFamily="34" charset="-122"/>
                <a:cs typeface="+mn-ea"/>
                <a:sym typeface="+mn-lt"/>
              </a:endParaRPr>
            </a:p>
          </p:txBody>
        </p:sp>
      </p:grpSp>
      <p:sp>
        <p:nvSpPr>
          <p:cNvPr id="41" name="文本占位符 40"/>
          <p:cNvSpPr>
            <a:spLocks noGrp="1"/>
          </p:cNvSpPr>
          <p:nvPr>
            <p:ph type="body" sz="quarter" idx="10" hasCustomPrompt="1"/>
          </p:nvPr>
        </p:nvSpPr>
        <p:spPr>
          <a:xfrm>
            <a:off x="7819905" y="131731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42" name="文本占位符 40"/>
          <p:cNvSpPr>
            <a:spLocks noGrp="1"/>
          </p:cNvSpPr>
          <p:nvPr>
            <p:ph type="body" sz="quarter" idx="11" hasCustomPrompt="1"/>
          </p:nvPr>
        </p:nvSpPr>
        <p:spPr>
          <a:xfrm>
            <a:off x="7819905" y="206788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43" name="文本占位符 40"/>
          <p:cNvSpPr>
            <a:spLocks noGrp="1"/>
          </p:cNvSpPr>
          <p:nvPr>
            <p:ph type="body" sz="quarter" idx="12" hasCustomPrompt="1"/>
          </p:nvPr>
        </p:nvSpPr>
        <p:spPr>
          <a:xfrm>
            <a:off x="7819905" y="281845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44" name="文本占位符 40"/>
          <p:cNvSpPr>
            <a:spLocks noGrp="1"/>
          </p:cNvSpPr>
          <p:nvPr>
            <p:ph type="body" sz="quarter" idx="13" hasCustomPrompt="1"/>
          </p:nvPr>
        </p:nvSpPr>
        <p:spPr>
          <a:xfrm>
            <a:off x="7819905" y="431959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36" name="文本占位符 40"/>
          <p:cNvSpPr>
            <a:spLocks noGrp="1"/>
          </p:cNvSpPr>
          <p:nvPr>
            <p:ph type="body" sz="quarter" idx="14" hasCustomPrompt="1"/>
          </p:nvPr>
        </p:nvSpPr>
        <p:spPr>
          <a:xfrm>
            <a:off x="7819905" y="356902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2" name="文本框 1"/>
          <p:cNvSpPr txBox="1"/>
          <p:nvPr userDrawn="1"/>
        </p:nvSpPr>
        <p:spPr>
          <a:xfrm>
            <a:off x="6809256" y="126876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39" name="文本框 38"/>
          <p:cNvSpPr txBox="1"/>
          <p:nvPr userDrawn="1"/>
        </p:nvSpPr>
        <p:spPr>
          <a:xfrm>
            <a:off x="6809256" y="2016836"/>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40" name="文本框 39"/>
          <p:cNvSpPr txBox="1"/>
          <p:nvPr userDrawn="1"/>
        </p:nvSpPr>
        <p:spPr>
          <a:xfrm>
            <a:off x="6809256" y="2764908"/>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45" name="文本框 44"/>
          <p:cNvSpPr txBox="1"/>
          <p:nvPr userDrawn="1"/>
        </p:nvSpPr>
        <p:spPr>
          <a:xfrm>
            <a:off x="6809256" y="3512980"/>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sp>
        <p:nvSpPr>
          <p:cNvPr id="46" name="文本框 45"/>
          <p:cNvSpPr txBox="1"/>
          <p:nvPr userDrawn="1"/>
        </p:nvSpPr>
        <p:spPr>
          <a:xfrm>
            <a:off x="6809256" y="4261052"/>
            <a:ext cx="675822" cy="584775"/>
          </a:xfrm>
          <a:prstGeom prst="rect">
            <a:avLst/>
          </a:prstGeom>
          <a:noFill/>
        </p:spPr>
        <p:txBody>
          <a:bodyPr wrap="square" rtlCol="0">
            <a:spAutoFit/>
          </a:bodyPr>
          <a:lstStyle/>
          <a:p>
            <a:r>
              <a:rPr lang="en-US" altLang="zh-CN" sz="3200" b="1" dirty="0">
                <a:solidFill>
                  <a:srgbClr val="9A0001"/>
                </a:solidFill>
              </a:rPr>
              <a:t>05.</a:t>
            </a:r>
            <a:endParaRPr lang="zh-CN" altLang="en-US" sz="3200" b="1" dirty="0">
              <a:solidFill>
                <a:srgbClr val="9A0001"/>
              </a:solidFill>
            </a:endParaRPr>
          </a:p>
        </p:txBody>
      </p:sp>
      <p:sp>
        <p:nvSpPr>
          <p:cNvPr id="47" name="文本占位符 40"/>
          <p:cNvSpPr>
            <a:spLocks noGrp="1"/>
          </p:cNvSpPr>
          <p:nvPr>
            <p:ph type="body" sz="quarter" idx="15" hasCustomPrompt="1"/>
          </p:nvPr>
        </p:nvSpPr>
        <p:spPr>
          <a:xfrm>
            <a:off x="7819905" y="5070163"/>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48" name="文本框 47"/>
          <p:cNvSpPr txBox="1"/>
          <p:nvPr userDrawn="1"/>
        </p:nvSpPr>
        <p:spPr>
          <a:xfrm>
            <a:off x="6809256" y="5009126"/>
            <a:ext cx="675822" cy="584775"/>
          </a:xfrm>
          <a:prstGeom prst="rect">
            <a:avLst/>
          </a:prstGeom>
          <a:noFill/>
        </p:spPr>
        <p:txBody>
          <a:bodyPr wrap="square" rtlCol="0">
            <a:spAutoFit/>
          </a:bodyPr>
          <a:lstStyle/>
          <a:p>
            <a:r>
              <a:rPr lang="en-US" altLang="zh-CN" sz="3200" b="1" dirty="0">
                <a:solidFill>
                  <a:srgbClr val="9A0001"/>
                </a:solidFill>
              </a:rPr>
              <a:t>06.</a:t>
            </a:r>
            <a:endParaRPr lang="zh-CN" altLang="en-US" sz="3200" b="1" dirty="0">
              <a:solidFill>
                <a:srgbClr val="9A0001"/>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章节页">
    <p:spTree>
      <p:nvGrpSpPr>
        <p:cNvPr id="1" name=""/>
        <p:cNvGrpSpPr/>
        <p:nvPr/>
      </p:nvGrpSpPr>
      <p:grpSpPr>
        <a:xfrm>
          <a:off x="0" y="0"/>
          <a:ext cx="0" cy="0"/>
          <a:chOff x="0" y="0"/>
          <a:chExt cx="0" cy="0"/>
        </a:xfrm>
      </p:grpSpPr>
      <p:sp>
        <p:nvSpPr>
          <p:cNvPr id="66" name="矩形 65"/>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pitchFamily="34" charset="-122"/>
              <a:cs typeface="+mn-ea"/>
              <a:sym typeface="+mn-lt"/>
            </a:endParaRPr>
          </a:p>
        </p:txBody>
      </p:sp>
      <p:cxnSp>
        <p:nvCxnSpPr>
          <p:cNvPr id="70" name="直接连接符 69"/>
          <p:cNvCxnSpPr/>
          <p:nvPr/>
        </p:nvCxnSpPr>
        <p:spPr>
          <a:xfrm>
            <a:off x="996403" y="3428999"/>
            <a:ext cx="377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占位符 3"/>
          <p:cNvSpPr>
            <a:spLocks noGrp="1"/>
          </p:cNvSpPr>
          <p:nvPr userDrawn="1">
            <p:ph type="body" sz="quarter" idx="10" hasCustomPrompt="1"/>
          </p:nvPr>
        </p:nvSpPr>
        <p:spPr>
          <a:xfrm>
            <a:off x="2465501" y="2552244"/>
            <a:ext cx="5716686" cy="707886"/>
          </a:xfrm>
        </p:spPr>
        <p:txBody>
          <a:bodyPr anchor="ctr" anchorCtr="0">
            <a:normAutofit/>
          </a:bodyPr>
          <a:lstStyle>
            <a:lvl1pPr marL="0" indent="0">
              <a:buFontTx/>
              <a:buNone/>
              <a:defRPr kumimoji="0" lang="zh-CN" altLang="en-US" sz="4000" b="1" i="0" u="none" strike="noStrike" kern="1200" cap="none" spc="0" normalizeH="0" baseline="0" dirty="0" smtClean="0">
                <a:ln>
                  <a:noFill/>
                </a:ln>
                <a:solidFill>
                  <a:prstClr val="white"/>
                </a:solidFill>
                <a:effectLst/>
                <a:uLnTx/>
                <a:uFillTx/>
                <a:latin typeface="Arial" panose="020B0604020202090204"/>
                <a:ea typeface="微软雅黑" panose="020B0503020204020204" pitchFamily="34" charset="-122"/>
                <a:cs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XX</a:t>
            </a:r>
            <a:endParaRPr lang="zh-CN" altLang="en-US" dirty="0"/>
          </a:p>
        </p:txBody>
      </p:sp>
      <p:sp>
        <p:nvSpPr>
          <p:cNvPr id="127" name="文本占位符 3"/>
          <p:cNvSpPr>
            <a:spLocks noGrp="1"/>
          </p:cNvSpPr>
          <p:nvPr>
            <p:ph type="body" sz="quarter" idx="11" hasCustomPrompt="1"/>
          </p:nvPr>
        </p:nvSpPr>
        <p:spPr>
          <a:xfrm>
            <a:off x="882188" y="3684327"/>
            <a:ext cx="7299999" cy="887667"/>
          </a:xfrm>
        </p:spPr>
        <p:txBody>
          <a:bodyPr>
            <a:noAutofit/>
          </a:bodyPr>
          <a:lstStyle>
            <a:lvl1pPr marL="0" indent="0">
              <a:buFontTx/>
              <a:buNone/>
              <a:defRPr lang="zh-CN" altLang="en-US" sz="4800" b="1" kern="1200" spc="400" dirty="0" smtClean="0">
                <a:solidFill>
                  <a:prstClr val="white"/>
                </a:solidFill>
                <a:latin typeface="Arial" panose="020B0604020202090204"/>
                <a:ea typeface="微软雅黑" panose="020B0503020204020204" pitchFamily="34" charset="-122"/>
                <a:cs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输入标题文本</a:t>
            </a:r>
            <a:endParaRPr lang="zh-CN" altLang="en-US" dirty="0"/>
          </a:p>
        </p:txBody>
      </p:sp>
      <p:pic>
        <p:nvPicPr>
          <p:cNvPr id="128" name="图形 12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63687" y="1559486"/>
            <a:ext cx="5172316" cy="3739027"/>
          </a:xfrm>
          <a:prstGeom prst="rect">
            <a:avLst/>
          </a:prstGeom>
        </p:spPr>
      </p:pic>
      <p:grpSp>
        <p:nvGrpSpPr>
          <p:cNvPr id="62" name="组合 61"/>
          <p:cNvGrpSpPr/>
          <p:nvPr userDrawn="1"/>
        </p:nvGrpSpPr>
        <p:grpSpPr>
          <a:xfrm>
            <a:off x="1654090" y="1145460"/>
            <a:ext cx="1477533" cy="108755"/>
            <a:chOff x="4616246" y="3878362"/>
            <a:chExt cx="5571416" cy="410087"/>
          </a:xfrm>
          <a:solidFill>
            <a:schemeClr val="tx1">
              <a:alpha val="80000"/>
            </a:schemeClr>
          </a:solidFill>
        </p:grpSpPr>
        <p:sp>
          <p:nvSpPr>
            <p:cNvPr id="63"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64"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65"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67"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68"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69"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1"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29"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30"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31"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32"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33"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34"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35"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36"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37"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38" name="组合 137"/>
          <p:cNvGrpSpPr/>
          <p:nvPr userDrawn="1"/>
        </p:nvGrpSpPr>
        <p:grpSpPr>
          <a:xfrm>
            <a:off x="1651541" y="660313"/>
            <a:ext cx="1483481" cy="423973"/>
            <a:chOff x="4606634" y="2048989"/>
            <a:chExt cx="5593843" cy="1598699"/>
          </a:xfrm>
          <a:solidFill>
            <a:schemeClr val="accent1">
              <a:alpha val="80000"/>
            </a:schemeClr>
          </a:solidFill>
        </p:grpSpPr>
        <p:sp>
          <p:nvSpPr>
            <p:cNvPr id="139"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0"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1"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2"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3"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4"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5"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6"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7"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8"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9"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0"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51" name="组合 150"/>
          <p:cNvGrpSpPr/>
          <p:nvPr userDrawn="1"/>
        </p:nvGrpSpPr>
        <p:grpSpPr>
          <a:xfrm>
            <a:off x="882188" y="613507"/>
            <a:ext cx="664422" cy="662874"/>
            <a:chOff x="2105799" y="20055838"/>
            <a:chExt cx="6748090" cy="6732363"/>
          </a:xfrm>
          <a:solidFill>
            <a:schemeClr val="accent1">
              <a:alpha val="80000"/>
            </a:schemeClr>
          </a:solidFill>
        </p:grpSpPr>
        <p:sp>
          <p:nvSpPr>
            <p:cNvPr id="152"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53"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54"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55"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56"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57"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58"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59"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60"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61"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62"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63"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64"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65"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66"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67"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68"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69"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70"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71"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72"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73"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74"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sp>
        <p:nvSpPr>
          <p:cNvPr id="5" name="矩形 4"/>
          <p:cNvSpPr/>
          <p:nvPr userDrawn="1"/>
        </p:nvSpPr>
        <p:spPr>
          <a:xfrm>
            <a:off x="875308" y="2536911"/>
            <a:ext cx="1503040" cy="707886"/>
          </a:xfrm>
          <a:prstGeom prst="rect">
            <a:avLst/>
          </a:prstGeom>
        </p:spPr>
        <p:txBody>
          <a:bodyPr wrap="none">
            <a:spAutoFit/>
          </a:bodyPr>
          <a:lstStyle/>
          <a:p>
            <a:r>
              <a:rPr kumimoji="0" lang="en-US" altLang="zh-CN" sz="4000" b="0" i="0" u="none" strike="noStrike" kern="1200" cap="none" spc="0" normalizeH="0" baseline="0" dirty="0">
                <a:ln>
                  <a:noFill/>
                </a:ln>
                <a:solidFill>
                  <a:prstClr val="white"/>
                </a:solidFill>
                <a:effectLst/>
                <a:uLnTx/>
                <a:uFillTx/>
                <a:latin typeface="Arial" panose="020B0604020202090204"/>
                <a:ea typeface="微软雅黑" panose="020B0503020204020204" pitchFamily="34" charset="-122"/>
                <a:cs typeface="+mn-ea"/>
              </a:rPr>
              <a:t>PART</a:t>
            </a:r>
            <a:endParaRPr kumimoji="0" lang="zh-CN" altLang="en-US" sz="4000" b="0" i="0" u="none" strike="noStrike" kern="1200" cap="none" spc="0" normalizeH="0" baseline="0" dirty="0">
              <a:ln>
                <a:noFill/>
              </a:ln>
              <a:solidFill>
                <a:prstClr val="white"/>
              </a:solidFill>
              <a:effectLst/>
              <a:uLnTx/>
              <a:uFillTx/>
              <a:latin typeface="Arial" panose="020B0604020202090204"/>
              <a:ea typeface="微软雅黑" panose="020B0503020204020204" pitchFamily="34" charset="-122"/>
              <a:cs typeface="+mn-ea"/>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sp>
        <p:nvSpPr>
          <p:cNvPr id="66" name="矩形 65"/>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pitchFamily="34" charset="-122"/>
              <a:cs typeface="+mn-ea"/>
              <a:sym typeface="+mn-lt"/>
            </a:endParaRPr>
          </a:p>
        </p:txBody>
      </p:sp>
      <p:sp>
        <p:nvSpPr>
          <p:cNvPr id="63" name="椭圆 62"/>
          <p:cNvSpPr/>
          <p:nvPr/>
        </p:nvSpPr>
        <p:spPr>
          <a:xfrm>
            <a:off x="5197121" y="624817"/>
            <a:ext cx="1826782" cy="1826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pitchFamily="34" charset="-122"/>
              <a:cs typeface="+mn-ea"/>
              <a:sym typeface="+mn-lt"/>
            </a:endParaRPr>
          </a:p>
        </p:txBody>
      </p:sp>
      <p:grpSp>
        <p:nvGrpSpPr>
          <p:cNvPr id="64" name="组合 63"/>
          <p:cNvGrpSpPr/>
          <p:nvPr/>
        </p:nvGrpSpPr>
        <p:grpSpPr>
          <a:xfrm>
            <a:off x="5317814" y="741574"/>
            <a:ext cx="1614432" cy="1610666"/>
            <a:chOff x="2105799" y="20055838"/>
            <a:chExt cx="6748090" cy="6732363"/>
          </a:xfrm>
          <a:solidFill>
            <a:schemeClr val="accent1"/>
          </a:solidFill>
        </p:grpSpPr>
        <p:sp>
          <p:nvSpPr>
            <p:cNvPr id="6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7"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8"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9"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71"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29"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30"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31"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32"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33"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34"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35"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36"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37"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38"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39"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40"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41"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42"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43"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44"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45"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46"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grpSp>
      <p:sp>
        <p:nvSpPr>
          <p:cNvPr id="147" name="标题 1"/>
          <p:cNvSpPr>
            <a:spLocks noGrp="1"/>
          </p:cNvSpPr>
          <p:nvPr userDrawn="1">
            <p:ph type="ctrTitle" hasCustomPrompt="1"/>
          </p:nvPr>
        </p:nvSpPr>
        <p:spPr>
          <a:xfrm>
            <a:off x="1615440" y="2929530"/>
            <a:ext cx="8961120" cy="1213643"/>
          </a:xfrm>
        </p:spPr>
        <p:txBody>
          <a:bodyPr anchor="ctr">
            <a:noAutofit/>
          </a:bodyPr>
          <a:lstStyle>
            <a:lvl1pPr algn="ctr">
              <a:defRPr kumimoji="0" lang="zh-CN" altLang="en-US" sz="6000" b="1" i="0" u="none" strike="noStrike" kern="1200" cap="none" spc="400" normalizeH="0" baseline="0" dirty="0">
                <a:ln>
                  <a:noFill/>
                </a:ln>
                <a:solidFill>
                  <a:prstClr val="white"/>
                </a:solidFill>
                <a:effectLst/>
                <a:uLnTx/>
                <a:uFillTx/>
                <a:latin typeface="Arial" panose="020B0604020202090204"/>
                <a:ea typeface="微软雅黑" panose="020B0503020204020204" pitchFamily="34" charset="-122"/>
                <a:cs typeface="+mn-ea"/>
              </a:defRPr>
            </a:lvl1pPr>
          </a:lstStyle>
          <a:p>
            <a:pPr marL="0" marR="0" lvl="0" indent="0" algn="ctr" defTabSz="914400" rtl="0" eaLnBrk="1" fontAlgn="auto" latinLnBrk="0" hangingPunct="1">
              <a:lnSpc>
                <a:spcPct val="110000"/>
              </a:lnSpc>
              <a:spcBef>
                <a:spcPts val="0"/>
              </a:spcBef>
              <a:spcAft>
                <a:spcPts val="0"/>
              </a:spcAft>
              <a:buClrTx/>
              <a:buSzTx/>
              <a:buFontTx/>
              <a:buNone/>
              <a:defRPr/>
            </a:pPr>
            <a:r>
              <a:rPr lang="zh-CN" altLang="en-US" dirty="0"/>
              <a:t>单击此处编辑结束语</a:t>
            </a:r>
            <a:endParaRPr lang="zh-CN" altLang="en-US" dirty="0"/>
          </a:p>
        </p:txBody>
      </p:sp>
      <p:sp>
        <p:nvSpPr>
          <p:cNvPr id="148" name="副标题 2"/>
          <p:cNvSpPr>
            <a:spLocks noGrp="1"/>
          </p:cNvSpPr>
          <p:nvPr userDrawn="1">
            <p:ph type="subTitle" idx="1" hasCustomPrompt="1"/>
          </p:nvPr>
        </p:nvSpPr>
        <p:spPr>
          <a:xfrm>
            <a:off x="3105150" y="5630308"/>
            <a:ext cx="5981700" cy="360071"/>
          </a:xfrm>
        </p:spPr>
        <p:txBody>
          <a:bodyPr>
            <a:normAutofit/>
          </a:bodyPr>
          <a:lstStyle>
            <a:lvl1pPr marL="0" indent="0" algn="ctr">
              <a:buNone/>
              <a:defRPr lang="zh-CN" altLang="en-US" sz="1800" kern="1200" dirty="0">
                <a:solidFill>
                  <a:prstClr val="black">
                    <a:lumMod val="75000"/>
                    <a:lumOff val="25000"/>
                  </a:prstClr>
                </a:solidFill>
                <a:latin typeface="Arial" panose="020B0604020202090204"/>
                <a:ea typeface="微软雅黑" panose="020B0503020204020204" pitchFamily="34" charset="-122"/>
                <a:cs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单击此处编辑作者信息</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内容页-标题">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fld>
            <a:r>
              <a:rPr lang="zh-CN" altLang="en-US"/>
              <a:t> </a:t>
            </a:r>
            <a:r>
              <a:rPr lang="en-US" altLang="zh-CN"/>
              <a:t>&gt;</a:t>
            </a:r>
            <a:endParaRPr lang="zh-CN" altLang="en-US" dirty="0"/>
          </a:p>
        </p:txBody>
      </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endParaRPr lang="zh-CN" altLang="en-US" sz="1200" dirty="0">
              <a:solidFill>
                <a:schemeClr val="tx1">
                  <a:lumMod val="50000"/>
                  <a:lumOff val="50000"/>
                </a:schemeClr>
              </a:solidFill>
              <a:cs typeface="+mn-ea"/>
              <a:sym typeface="+mn-l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内容页-标题&amp;副标题">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fld>
            <a:r>
              <a:rPr lang="zh-CN" altLang="en-US"/>
              <a:t> </a:t>
            </a:r>
            <a:r>
              <a:rPr lang="en-US" altLang="zh-CN"/>
              <a:t>&gt;</a:t>
            </a:r>
            <a:endParaRPr lang="zh-CN" altLang="en-US" dirty="0"/>
          </a:p>
        </p:txBody>
      </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endParaRPr lang="zh-CN" altLang="en-US" dirty="0"/>
          </a:p>
        </p:txBody>
      </p:sp>
      <p:sp>
        <p:nvSpPr>
          <p:cNvPr id="64" name="文本框 63"/>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endParaRPr lang="zh-CN" altLang="en-US" sz="1200" dirty="0">
              <a:solidFill>
                <a:schemeClr val="tx1">
                  <a:lumMod val="50000"/>
                  <a:lumOff val="50000"/>
                </a:schemeClr>
              </a:solidFill>
              <a:cs typeface="+mn-ea"/>
              <a:sym typeface="+mn-lt"/>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内容页-上下横线">
    <p:spTree>
      <p:nvGrpSpPr>
        <p:cNvPr id="1" name=""/>
        <p:cNvGrpSpPr/>
        <p:nvPr/>
      </p:nvGrpSpPr>
      <p:grpSpPr>
        <a:xfrm>
          <a:off x="0" y="0"/>
          <a:ext cx="0" cy="0"/>
          <a:chOff x="0" y="0"/>
          <a:chExt cx="0" cy="0"/>
        </a:xfrm>
      </p:grpSpPr>
      <p:grpSp>
        <p:nvGrpSpPr>
          <p:cNvPr id="3" name="组合 2"/>
          <p:cNvGrpSpPr/>
          <p:nvPr userDrawn="1"/>
        </p:nvGrpSpPr>
        <p:grpSpPr>
          <a:xfrm>
            <a:off x="10177780" y="329882"/>
            <a:ext cx="1512002" cy="444892"/>
            <a:chOff x="9556201" y="498129"/>
            <a:chExt cx="1993881" cy="586680"/>
          </a:xfrm>
        </p:grpSpPr>
        <p:grpSp>
          <p:nvGrpSpPr>
            <p:cNvPr id="66" name="组合 65"/>
            <p:cNvGrpSpPr/>
            <p:nvPr userDrawn="1"/>
          </p:nvGrpSpPr>
          <p:grpSpPr>
            <a:xfrm>
              <a:off x="10239376" y="968937"/>
              <a:ext cx="1307697" cy="96254"/>
              <a:chOff x="4616246" y="3878362"/>
              <a:chExt cx="5571416" cy="410087"/>
            </a:xfrm>
            <a:solidFill>
              <a:schemeClr val="tx1">
                <a:alpha val="80000"/>
              </a:schemeClr>
            </a:solidFill>
          </p:grpSpPr>
          <p:sp>
            <p:nvSpPr>
              <p:cNvPr id="68"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69"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0"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2"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3"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4"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5"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6"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7"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8"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9"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0"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1"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2"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3"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4"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85" name="组合 84"/>
            <p:cNvGrpSpPr/>
            <p:nvPr userDrawn="1"/>
          </p:nvGrpSpPr>
          <p:grpSpPr>
            <a:xfrm>
              <a:off x="10237120" y="539555"/>
              <a:ext cx="1312962" cy="375239"/>
              <a:chOff x="4606634" y="2048989"/>
              <a:chExt cx="5593843" cy="1598699"/>
            </a:xfrm>
            <a:solidFill>
              <a:schemeClr val="accent1">
                <a:alpha val="80000"/>
              </a:schemeClr>
            </a:solidFill>
          </p:grpSpPr>
          <p:sp>
            <p:nvSpPr>
              <p:cNvPr id="86"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7"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8"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9"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0"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1"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2"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3"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4"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5"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6"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7"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98" name="组合 97"/>
            <p:cNvGrpSpPr/>
            <p:nvPr userDrawn="1"/>
          </p:nvGrpSpPr>
          <p:grpSpPr>
            <a:xfrm>
              <a:off x="9556201" y="498129"/>
              <a:ext cx="588050" cy="586680"/>
              <a:chOff x="2105799" y="20055838"/>
              <a:chExt cx="6748090" cy="6732363"/>
            </a:xfrm>
            <a:solidFill>
              <a:schemeClr val="accent1">
                <a:alpha val="80000"/>
              </a:schemeClr>
            </a:solidFill>
          </p:grpSpPr>
          <p:sp>
            <p:nvSpPr>
              <p:cNvPr id="99"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0"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1"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2"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3"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4"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5"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6"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7"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8"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9"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0"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1"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2"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3"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4"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5"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6"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7"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8"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9"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0"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1"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cxnSp>
        <p:nvCxnSpPr>
          <p:cNvPr id="122" name="直接连接符 121"/>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3"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dirty="0" smtClean="0"/>
            </a:fld>
            <a:r>
              <a:rPr lang="zh-CN" altLang="en-US" dirty="0"/>
              <a:t> </a:t>
            </a:r>
            <a:r>
              <a:rPr lang="en-US" altLang="zh-CN" dirty="0"/>
              <a:t>&gt;</a:t>
            </a:r>
            <a:endParaRPr lang="zh-CN" altLang="en-US" dirty="0"/>
          </a:p>
        </p:txBody>
      </p:sp>
      <p:cxnSp>
        <p:nvCxnSpPr>
          <p:cNvPr id="71" name="直接连接符 70"/>
          <p:cNvCxnSpPr/>
          <p:nvPr userDrawn="1"/>
        </p:nvCxnSpPr>
        <p:spPr>
          <a:xfrm>
            <a:off x="745067" y="868363"/>
            <a:ext cx="1100878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528706" y="867990"/>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endParaRPr lang="zh-CN" altLang="en-US" sz="1200" dirty="0">
              <a:solidFill>
                <a:schemeClr val="tx1">
                  <a:lumMod val="50000"/>
                  <a:lumOff val="50000"/>
                </a:schemeClr>
              </a:solidFill>
              <a:cs typeface="+mn-ea"/>
              <a:sym typeface="+mn-l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目录-5部分">
    <p:spTree>
      <p:nvGrpSpPr>
        <p:cNvPr id="1" name=""/>
        <p:cNvGrpSpPr/>
        <p:nvPr/>
      </p:nvGrpSpPr>
      <p:grpSpPr>
        <a:xfrm>
          <a:off x="0" y="0"/>
          <a:ext cx="0" cy="0"/>
          <a:chOff x="0" y="0"/>
          <a:chExt cx="0" cy="0"/>
        </a:xfrm>
      </p:grpSpPr>
      <p:sp>
        <p:nvSpPr>
          <p:cNvPr id="6" name="矩形 5"/>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pitchFamily="34" charset="-122"/>
              <a:cs typeface="+mn-ea"/>
              <a:sym typeface="+mn-lt"/>
            </a:endParaRPr>
          </a:p>
        </p:txBody>
      </p:sp>
      <p:sp>
        <p:nvSpPr>
          <p:cNvPr id="71" name="矩形 70"/>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pitchFamily="34" charset="-122"/>
              <a:cs typeface="+mn-ea"/>
              <a:sym typeface="+mn-lt"/>
            </a:endParaRPr>
          </a:p>
        </p:txBody>
      </p:sp>
      <p:pic>
        <p:nvPicPr>
          <p:cNvPr id="35" name="图形 3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grpSp>
        <p:nvGrpSpPr>
          <p:cNvPr id="8" name="组合 7"/>
          <p:cNvGrpSpPr/>
          <p:nvPr userDrawn="1"/>
        </p:nvGrpSpPr>
        <p:grpSpPr>
          <a:xfrm>
            <a:off x="2296213" y="1033221"/>
            <a:ext cx="2354895" cy="1876405"/>
            <a:chOff x="2202591" y="1033221"/>
            <a:chExt cx="2354895" cy="1876405"/>
          </a:xfrm>
        </p:grpSpPr>
        <p:sp>
          <p:nvSpPr>
            <p:cNvPr id="9" name="标题 1"/>
            <p:cNvSpPr txBox="1"/>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5400" b="1" i="0" u="none" strike="noStrike" kern="2200" cap="none" spc="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endParaRPr>
            </a:p>
          </p:txBody>
        </p:sp>
        <p:sp>
          <p:nvSpPr>
            <p:cNvPr id="10" name="文本框 9"/>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2200" cap="none" spc="-2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2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endParaRPr>
            </a:p>
          </p:txBody>
        </p:sp>
      </p:grpSp>
      <p:sp>
        <p:nvSpPr>
          <p:cNvPr id="41" name="文本占位符 40"/>
          <p:cNvSpPr>
            <a:spLocks noGrp="1"/>
          </p:cNvSpPr>
          <p:nvPr>
            <p:ph type="body" sz="quarter" idx="10" hasCustomPrompt="1"/>
          </p:nvPr>
        </p:nvSpPr>
        <p:spPr>
          <a:xfrm>
            <a:off x="7819905" y="140875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42" name="文本占位符 40"/>
          <p:cNvSpPr>
            <a:spLocks noGrp="1"/>
          </p:cNvSpPr>
          <p:nvPr>
            <p:ph type="body" sz="quarter" idx="11" hasCustomPrompt="1"/>
          </p:nvPr>
        </p:nvSpPr>
        <p:spPr>
          <a:xfrm>
            <a:off x="7819905" y="230220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43" name="文本占位符 40"/>
          <p:cNvSpPr>
            <a:spLocks noGrp="1"/>
          </p:cNvSpPr>
          <p:nvPr>
            <p:ph type="body" sz="quarter" idx="12" hasCustomPrompt="1"/>
          </p:nvPr>
        </p:nvSpPr>
        <p:spPr>
          <a:xfrm>
            <a:off x="7819905" y="319565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44" name="文本占位符 40"/>
          <p:cNvSpPr>
            <a:spLocks noGrp="1"/>
          </p:cNvSpPr>
          <p:nvPr>
            <p:ph type="body" sz="quarter" idx="13" hasCustomPrompt="1"/>
          </p:nvPr>
        </p:nvSpPr>
        <p:spPr>
          <a:xfrm>
            <a:off x="7819905" y="4982551"/>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36" name="文本占位符 40"/>
          <p:cNvSpPr>
            <a:spLocks noGrp="1"/>
          </p:cNvSpPr>
          <p:nvPr>
            <p:ph type="body" sz="quarter" idx="14" hasCustomPrompt="1"/>
          </p:nvPr>
        </p:nvSpPr>
        <p:spPr>
          <a:xfrm>
            <a:off x="7819905" y="4089102"/>
            <a:ext cx="307161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2" name="文本框 1"/>
          <p:cNvSpPr txBox="1"/>
          <p:nvPr userDrawn="1"/>
        </p:nvSpPr>
        <p:spPr>
          <a:xfrm>
            <a:off x="6809256" y="136020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39" name="文本框 38"/>
          <p:cNvSpPr txBox="1"/>
          <p:nvPr userDrawn="1"/>
        </p:nvSpPr>
        <p:spPr>
          <a:xfrm>
            <a:off x="6809256" y="2253654"/>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40" name="文本框 39"/>
          <p:cNvSpPr txBox="1"/>
          <p:nvPr userDrawn="1"/>
        </p:nvSpPr>
        <p:spPr>
          <a:xfrm>
            <a:off x="6809256" y="3148379"/>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45" name="文本框 44"/>
          <p:cNvSpPr txBox="1"/>
          <p:nvPr userDrawn="1"/>
        </p:nvSpPr>
        <p:spPr>
          <a:xfrm>
            <a:off x="6809256" y="4021629"/>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sp>
        <p:nvSpPr>
          <p:cNvPr id="46" name="文本框 45"/>
          <p:cNvSpPr txBox="1"/>
          <p:nvPr userDrawn="1"/>
        </p:nvSpPr>
        <p:spPr>
          <a:xfrm>
            <a:off x="6809256" y="4921514"/>
            <a:ext cx="675822" cy="584775"/>
          </a:xfrm>
          <a:prstGeom prst="rect">
            <a:avLst/>
          </a:prstGeom>
          <a:noFill/>
        </p:spPr>
        <p:txBody>
          <a:bodyPr wrap="square" rtlCol="0">
            <a:spAutoFit/>
          </a:bodyPr>
          <a:lstStyle/>
          <a:p>
            <a:r>
              <a:rPr lang="en-US" altLang="zh-CN" sz="3200" b="1" dirty="0">
                <a:solidFill>
                  <a:srgbClr val="9A0001"/>
                </a:solidFill>
              </a:rPr>
              <a:t>05.</a:t>
            </a:r>
            <a:endParaRPr lang="zh-CN" altLang="en-US" sz="3200" b="1" dirty="0">
              <a:solidFill>
                <a:srgbClr val="9A0001"/>
              </a:solidFill>
            </a:endParaRPr>
          </a:p>
        </p:txBody>
      </p:sp>
      <p:grpSp>
        <p:nvGrpSpPr>
          <p:cNvPr id="47" name="组合 46"/>
          <p:cNvGrpSpPr/>
          <p:nvPr userDrawn="1"/>
        </p:nvGrpSpPr>
        <p:grpSpPr>
          <a:xfrm>
            <a:off x="2425132" y="3183822"/>
            <a:ext cx="1945700" cy="1941162"/>
            <a:chOff x="2105799" y="20055838"/>
            <a:chExt cx="6748090" cy="6732363"/>
          </a:xfrm>
          <a:solidFill>
            <a:schemeClr val="accent1"/>
          </a:solidFill>
        </p:grpSpPr>
        <p:sp>
          <p:nvSpPr>
            <p:cNvPr id="48"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49"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50"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51"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52"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53"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54"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55"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56"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57"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58"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59"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0"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1"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2"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3"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4"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5"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6"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7"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8"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9"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70" name="Freeform 71"/>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Arial" panose="020B0604020202090204"/>
                <a:ea typeface="微软雅黑" panose="020B0503020204020204" pitchFamily="34" charset="-122"/>
                <a:cs typeface="+mn-ea"/>
                <a:sym typeface="+mn-lt"/>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内容页-上短下长">
    <p:spTree>
      <p:nvGrpSpPr>
        <p:cNvPr id="1" name=""/>
        <p:cNvGrpSpPr/>
        <p:nvPr/>
      </p:nvGrpSpPr>
      <p:grpSpPr>
        <a:xfrm>
          <a:off x="0" y="0"/>
          <a:ext cx="0" cy="0"/>
          <a:chOff x="0" y="0"/>
          <a:chExt cx="0" cy="0"/>
        </a:xfrm>
      </p:grpSpPr>
      <p:grpSp>
        <p:nvGrpSpPr>
          <p:cNvPr id="63" name="组合 62"/>
          <p:cNvGrpSpPr/>
          <p:nvPr userDrawn="1"/>
        </p:nvGrpSpPr>
        <p:grpSpPr>
          <a:xfrm>
            <a:off x="528706" y="867990"/>
            <a:ext cx="2433027" cy="0"/>
            <a:chOff x="7460343" y="1311756"/>
            <a:chExt cx="2433027" cy="0"/>
          </a:xfrm>
        </p:grpSpPr>
        <p:cxnSp>
          <p:nvCxnSpPr>
            <p:cNvPr id="64" name="直接连接符 63"/>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userDrawn="1"/>
        </p:nvGrpSpPr>
        <p:grpSpPr>
          <a:xfrm>
            <a:off x="10177780" y="329882"/>
            <a:ext cx="1512002" cy="444892"/>
            <a:chOff x="9556201" y="498129"/>
            <a:chExt cx="1993881" cy="586680"/>
          </a:xfrm>
        </p:grpSpPr>
        <p:grpSp>
          <p:nvGrpSpPr>
            <p:cNvPr id="66" name="组合 65"/>
            <p:cNvGrpSpPr/>
            <p:nvPr userDrawn="1"/>
          </p:nvGrpSpPr>
          <p:grpSpPr>
            <a:xfrm>
              <a:off x="10239376" y="968937"/>
              <a:ext cx="1307697" cy="96254"/>
              <a:chOff x="4616246" y="3878362"/>
              <a:chExt cx="5571416" cy="410087"/>
            </a:xfrm>
            <a:solidFill>
              <a:schemeClr val="tx1">
                <a:alpha val="80000"/>
              </a:schemeClr>
            </a:solidFill>
          </p:grpSpPr>
          <p:sp>
            <p:nvSpPr>
              <p:cNvPr id="68"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69"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0"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2"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3"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4"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5"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6"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7"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8"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9"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0"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1"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2"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3"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4"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85" name="组合 84"/>
            <p:cNvGrpSpPr/>
            <p:nvPr userDrawn="1"/>
          </p:nvGrpSpPr>
          <p:grpSpPr>
            <a:xfrm>
              <a:off x="10237120" y="539555"/>
              <a:ext cx="1312962" cy="375239"/>
              <a:chOff x="4606634" y="2048989"/>
              <a:chExt cx="5593843" cy="1598699"/>
            </a:xfrm>
            <a:solidFill>
              <a:schemeClr val="accent1">
                <a:alpha val="80000"/>
              </a:schemeClr>
            </a:solidFill>
          </p:grpSpPr>
          <p:sp>
            <p:nvSpPr>
              <p:cNvPr id="86"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7"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8"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9"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0"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1"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2"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3"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4"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5"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6"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7"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98" name="组合 97"/>
            <p:cNvGrpSpPr/>
            <p:nvPr userDrawn="1"/>
          </p:nvGrpSpPr>
          <p:grpSpPr>
            <a:xfrm>
              <a:off x="9556201" y="498129"/>
              <a:ext cx="588050" cy="586680"/>
              <a:chOff x="2105799" y="20055838"/>
              <a:chExt cx="6748090" cy="6732363"/>
            </a:xfrm>
            <a:solidFill>
              <a:schemeClr val="accent1">
                <a:alpha val="80000"/>
              </a:schemeClr>
            </a:solidFill>
          </p:grpSpPr>
          <p:sp>
            <p:nvSpPr>
              <p:cNvPr id="99"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0"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1"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2"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3"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4"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5"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6"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7"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8"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9"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0"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1"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2"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3"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4"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5"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6"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7"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8"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9"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0"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1"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cxnSp>
        <p:nvCxnSpPr>
          <p:cNvPr id="122" name="直接连接符 121"/>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3"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dirty="0" smtClean="0"/>
            </a:fld>
            <a:r>
              <a:rPr lang="zh-CN" altLang="en-US" dirty="0"/>
              <a:t> </a:t>
            </a:r>
            <a:r>
              <a:rPr lang="en-US" altLang="zh-CN" dirty="0"/>
              <a:t>&gt;</a:t>
            </a:r>
            <a:endParaRPr lang="zh-CN" altLang="en-US" dirty="0"/>
          </a:p>
        </p:txBody>
      </p:sp>
      <p:sp>
        <p:nvSpPr>
          <p:cNvPr id="125"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sp>
        <p:nvSpPr>
          <p:cNvPr id="71" name="文本框 70"/>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endParaRPr lang="zh-CN" altLang="en-US" sz="1200" dirty="0">
              <a:solidFill>
                <a:schemeClr val="tx1">
                  <a:lumMod val="50000"/>
                  <a:lumOff val="50000"/>
                </a:schemeClr>
              </a:solidFill>
              <a:cs typeface="+mn-ea"/>
              <a:sym typeface="+mn-l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内容页-仅logo">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sp>
        <p:nvSpPr>
          <p:cNvPr id="57"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fld>
            <a:r>
              <a:rPr lang="zh-CN" altLang="en-US"/>
              <a:t> </a:t>
            </a:r>
            <a:r>
              <a:rPr lang="en-US" altLang="zh-CN"/>
              <a:t>&gt;</a:t>
            </a:r>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全空白">
    <p:spTree>
      <p:nvGrpSpPr>
        <p:cNvPr id="1" name=""/>
        <p:cNvGrpSpPr/>
        <p:nvPr/>
      </p:nvGrpSpPr>
      <p:grpSpPr>
        <a:xfrm>
          <a:off x="0" y="0"/>
          <a:ext cx="0" cy="0"/>
          <a:chOff x="0" y="0"/>
          <a:chExt cx="0" cy="0"/>
        </a:xfrm>
      </p:grpSpPr>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图片占位1">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fld>
            <a:r>
              <a:rPr lang="zh-CN" altLang="en-US"/>
              <a:t> </a:t>
            </a:r>
            <a:r>
              <a:rPr lang="en-US" altLang="zh-CN"/>
              <a:t>&gt;</a:t>
            </a:r>
            <a:endParaRPr lang="zh-CN" altLang="en-US" dirty="0"/>
          </a:p>
        </p:txBody>
      </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endParaRPr lang="zh-CN" altLang="en-US" dirty="0"/>
          </a:p>
        </p:txBody>
      </p:sp>
      <p:sp>
        <p:nvSpPr>
          <p:cNvPr id="64" name="文本框 63"/>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endParaRPr lang="zh-CN" altLang="en-US" sz="1200" dirty="0">
              <a:solidFill>
                <a:schemeClr val="tx1">
                  <a:lumMod val="50000"/>
                  <a:lumOff val="50000"/>
                </a:schemeClr>
              </a:solidFill>
              <a:cs typeface="+mn-ea"/>
              <a:sym typeface="+mn-lt"/>
            </a:endParaRPr>
          </a:p>
        </p:txBody>
      </p:sp>
      <p:sp>
        <p:nvSpPr>
          <p:cNvPr id="2" name="图片占位符 1"/>
          <p:cNvSpPr>
            <a:spLocks noGrp="1"/>
          </p:cNvSpPr>
          <p:nvPr>
            <p:ph type="pic" sz="quarter" idx="11" hasCustomPrompt="1"/>
          </p:nvPr>
        </p:nvSpPr>
        <p:spPr>
          <a:xfrm>
            <a:off x="0" y="1432906"/>
            <a:ext cx="12192000" cy="2762250"/>
          </a:xfrm>
          <a:prstGeom prst="rect">
            <a:avLst/>
          </a:prstGeom>
        </p:spPr>
        <p:txBody>
          <a:bodyPr vert="horz" lIns="91440" tIns="45720" rIns="91440" bIns="45720" rtlCol="0" anchor="ctr">
            <a:normAutofit/>
          </a:bodyPr>
          <a:lstStyle>
            <a:lvl1pPr marL="0" indent="0">
              <a:buNone/>
              <a:defRPr lang="zh-CN" altLang="en-US"/>
            </a:lvl1pPr>
          </a:lstStyle>
          <a:p>
            <a:pPr lvl="0" algn="ctr"/>
            <a:r>
              <a:rPr lang="zh-CN" altLang="en-US" dirty="0"/>
              <a:t>单击此处修改图片</a:t>
            </a:r>
            <a:endParaRPr lang="zh-CN"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图片占位2">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fld>
            <a:r>
              <a:rPr lang="zh-CN" altLang="en-US"/>
              <a:t> </a:t>
            </a:r>
            <a:r>
              <a:rPr lang="en-US" altLang="zh-CN"/>
              <a:t>&gt;</a:t>
            </a:r>
            <a:endParaRPr lang="zh-CN" altLang="en-US" dirty="0"/>
          </a:p>
        </p:txBody>
      </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endParaRPr lang="zh-CN" altLang="en-US" sz="1200" dirty="0">
              <a:solidFill>
                <a:schemeClr val="tx1">
                  <a:lumMod val="50000"/>
                  <a:lumOff val="50000"/>
                </a:schemeClr>
              </a:solidFill>
              <a:cs typeface="+mn-ea"/>
              <a:sym typeface="+mn-lt"/>
            </a:endParaRPr>
          </a:p>
        </p:txBody>
      </p:sp>
      <p:sp>
        <p:nvSpPr>
          <p:cNvPr id="2" name="图片占位符 1"/>
          <p:cNvSpPr>
            <a:spLocks noGrp="1"/>
          </p:cNvSpPr>
          <p:nvPr>
            <p:ph type="pic" idx="10" hasCustomPrompt="1"/>
          </p:nvPr>
        </p:nvSpPr>
        <p:spPr>
          <a:xfrm>
            <a:off x="0" y="1196753"/>
            <a:ext cx="12192000" cy="3121152"/>
          </a:xfrm>
        </p:spPr>
        <p:txBody>
          <a:bodyPr anchor="ctr"/>
          <a:lstStyle>
            <a:lvl1pPr algn="ctr">
              <a:defRPr/>
            </a:lvl1pPr>
          </a:lstStyle>
          <a:p>
            <a:r>
              <a:rPr lang="zh-CN" altLang="en-US" dirty="0"/>
              <a:t>单击此处修改图片</a:t>
            </a:r>
            <a:endParaRPr lang="zh-CN"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图片占位3">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fld>
            <a:r>
              <a:rPr lang="zh-CN" altLang="en-US"/>
              <a:t> </a:t>
            </a:r>
            <a:r>
              <a:rPr lang="en-US" altLang="zh-CN"/>
              <a:t>&gt;</a:t>
            </a:r>
            <a:endParaRPr lang="zh-CN" altLang="en-US" dirty="0"/>
          </a:p>
        </p:txBody>
      </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endParaRPr lang="zh-CN" altLang="en-US" dirty="0"/>
          </a:p>
        </p:txBody>
      </p:sp>
      <p:sp>
        <p:nvSpPr>
          <p:cNvPr id="64" name="文本框 63"/>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endParaRPr lang="zh-CN" altLang="en-US" sz="1200" dirty="0">
              <a:solidFill>
                <a:schemeClr val="tx1">
                  <a:lumMod val="50000"/>
                  <a:lumOff val="50000"/>
                </a:schemeClr>
              </a:solidFill>
              <a:cs typeface="+mn-ea"/>
              <a:sym typeface="+mn-lt"/>
            </a:endParaRPr>
          </a:p>
        </p:txBody>
      </p:sp>
      <p:sp>
        <p:nvSpPr>
          <p:cNvPr id="66" name="图片占位符 65"/>
          <p:cNvSpPr>
            <a:spLocks noGrp="1"/>
          </p:cNvSpPr>
          <p:nvPr>
            <p:ph type="pic" sz="quarter" idx="11" hasCustomPrompt="1"/>
          </p:nvPr>
        </p:nvSpPr>
        <p:spPr>
          <a:xfrm>
            <a:off x="4452445" y="1999139"/>
            <a:ext cx="3287111" cy="3287111"/>
          </a:xfrm>
          <a:custGeom>
            <a:avLst/>
            <a:gdLst>
              <a:gd name="connsiteX0" fmla="*/ 1643556 w 3287111"/>
              <a:gd name="connsiteY0" fmla="*/ 0 h 3287111"/>
              <a:gd name="connsiteX1" fmla="*/ 3278627 w 3287111"/>
              <a:gd name="connsiteY1" fmla="*/ 1475512 h 3287111"/>
              <a:gd name="connsiteX2" fmla="*/ 3287111 w 3287111"/>
              <a:gd name="connsiteY2" fmla="*/ 1643536 h 3287111"/>
              <a:gd name="connsiteX3" fmla="*/ 3287111 w 3287111"/>
              <a:gd name="connsiteY3" fmla="*/ 1643576 h 3287111"/>
              <a:gd name="connsiteX4" fmla="*/ 3278627 w 3287111"/>
              <a:gd name="connsiteY4" fmla="*/ 1811600 h 3287111"/>
              <a:gd name="connsiteX5" fmla="*/ 1811600 w 3287111"/>
              <a:gd name="connsiteY5" fmla="*/ 3278627 h 3287111"/>
              <a:gd name="connsiteX6" fmla="*/ 1643576 w 3287111"/>
              <a:gd name="connsiteY6" fmla="*/ 3287111 h 3287111"/>
              <a:gd name="connsiteX7" fmla="*/ 1643537 w 3287111"/>
              <a:gd name="connsiteY7" fmla="*/ 3287111 h 3287111"/>
              <a:gd name="connsiteX8" fmla="*/ 1475512 w 3287111"/>
              <a:gd name="connsiteY8" fmla="*/ 3278627 h 3287111"/>
              <a:gd name="connsiteX9" fmla="*/ 0 w 3287111"/>
              <a:gd name="connsiteY9" fmla="*/ 1643556 h 3287111"/>
              <a:gd name="connsiteX10" fmla="*/ 1643556 w 3287111"/>
              <a:gd name="connsiteY10" fmla="*/ 0 h 3287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7111" h="3287111">
                <a:moveTo>
                  <a:pt x="1643556" y="0"/>
                </a:moveTo>
                <a:cubicBezTo>
                  <a:pt x="2494535" y="0"/>
                  <a:pt x="3194460" y="646739"/>
                  <a:pt x="3278627" y="1475512"/>
                </a:cubicBezTo>
                <a:lnTo>
                  <a:pt x="3287111" y="1643536"/>
                </a:lnTo>
                <a:lnTo>
                  <a:pt x="3287111" y="1643576"/>
                </a:lnTo>
                <a:lnTo>
                  <a:pt x="3278627" y="1811600"/>
                </a:lnTo>
                <a:cubicBezTo>
                  <a:pt x="3200071" y="2585122"/>
                  <a:pt x="2585122" y="3200071"/>
                  <a:pt x="1811600" y="3278627"/>
                </a:cubicBezTo>
                <a:lnTo>
                  <a:pt x="1643576" y="3287111"/>
                </a:lnTo>
                <a:lnTo>
                  <a:pt x="1643537" y="3287111"/>
                </a:lnTo>
                <a:lnTo>
                  <a:pt x="1475512" y="3278627"/>
                </a:lnTo>
                <a:cubicBezTo>
                  <a:pt x="646739" y="3194460"/>
                  <a:pt x="0" y="2494535"/>
                  <a:pt x="0" y="1643556"/>
                </a:cubicBezTo>
                <a:cubicBezTo>
                  <a:pt x="0" y="735845"/>
                  <a:pt x="735845" y="0"/>
                  <a:pt x="1643556" y="0"/>
                </a:cubicBezTo>
                <a:close/>
              </a:path>
            </a:pathLst>
          </a:custGeom>
        </p:spPr>
        <p:txBody>
          <a:bodyPr wrap="square" anchor="ctr">
            <a:noAutofit/>
          </a:bodyPr>
          <a:lstStyle>
            <a:lvl1pPr algn="ctr">
              <a:defRPr/>
            </a:lvl1pPr>
          </a:lstStyle>
          <a:p>
            <a:r>
              <a:rPr lang="zh-CN" altLang="en-US" dirty="0"/>
              <a:t>点击此处修改图片</a:t>
            </a:r>
            <a:endParaRPr lang="zh-CN"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图片占位4">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fld>
            <a:r>
              <a:rPr lang="zh-CN" altLang="en-US"/>
              <a:t> </a:t>
            </a:r>
            <a:r>
              <a:rPr lang="en-US" altLang="zh-CN"/>
              <a:t>&gt;</a:t>
            </a:r>
            <a:endParaRPr lang="zh-CN" altLang="en-US" dirty="0"/>
          </a:p>
        </p:txBody>
      </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endParaRPr lang="zh-CN" altLang="en-US" sz="1200" dirty="0">
              <a:solidFill>
                <a:schemeClr val="tx1">
                  <a:lumMod val="50000"/>
                  <a:lumOff val="50000"/>
                </a:schemeClr>
              </a:solidFill>
              <a:cs typeface="+mn-ea"/>
              <a:sym typeface="+mn-lt"/>
            </a:endParaRPr>
          </a:p>
        </p:txBody>
      </p:sp>
      <p:sp>
        <p:nvSpPr>
          <p:cNvPr id="2" name="图片占位符 1"/>
          <p:cNvSpPr>
            <a:spLocks noGrp="1"/>
          </p:cNvSpPr>
          <p:nvPr>
            <p:ph type="pic" idx="10" hasCustomPrompt="1"/>
          </p:nvPr>
        </p:nvSpPr>
        <p:spPr>
          <a:xfrm>
            <a:off x="1054101" y="1916642"/>
            <a:ext cx="4542217" cy="3568065"/>
          </a:xfrm>
          <a:ln>
            <a:noFill/>
          </a:ln>
          <a:effectLst>
            <a:outerShdw blurRad="190500" algn="tl" rotWithShape="0">
              <a:srgbClr val="000000">
                <a:alpha val="70000"/>
              </a:srgbClr>
            </a:outerShdw>
          </a:effectLst>
        </p:spPr>
        <p:txBody>
          <a:bodyPr anchor="ctr">
            <a:normAutofit/>
          </a:bodyPr>
          <a:lstStyle>
            <a:lvl1pPr marL="228600" indent="-228600" algn="ctr" defTabSz="914400" rtl="0" eaLnBrk="1" latinLnBrk="0" hangingPunct="1">
              <a:lnSpc>
                <a:spcPct val="90000"/>
              </a:lnSpc>
              <a:spcBef>
                <a:spcPts val="1000"/>
              </a:spcBef>
              <a:buFont typeface="Arial" panose="020B0604020202090204" pitchFamily="34" charset="0"/>
              <a:buChar char="•"/>
              <a:defRPr lang="zh-CN" altLang="en-US" sz="2800" kern="1200" dirty="0">
                <a:solidFill>
                  <a:schemeClr val="tx1"/>
                </a:solidFill>
                <a:latin typeface="+mn-ea"/>
                <a:ea typeface="+mn-ea"/>
                <a:cs typeface="+mn-cs"/>
              </a:defRPr>
            </a:lvl1pPr>
          </a:lstStyle>
          <a:p>
            <a:r>
              <a:rPr lang="zh-CN" altLang="en-US" dirty="0"/>
              <a:t>单击此处修改图片</a:t>
            </a:r>
            <a:endParaRPr lang="zh-CN"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图片占位5">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fld>
            <a:r>
              <a:rPr lang="zh-CN" altLang="en-US"/>
              <a:t> </a:t>
            </a:r>
            <a:r>
              <a:rPr lang="en-US" altLang="zh-CN"/>
              <a:t>&gt;</a:t>
            </a:r>
            <a:endParaRPr lang="zh-CN" altLang="en-US" dirty="0"/>
          </a:p>
        </p:txBody>
      </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endParaRPr lang="zh-CN" altLang="en-US" sz="1200" dirty="0">
              <a:solidFill>
                <a:schemeClr val="tx1">
                  <a:lumMod val="50000"/>
                  <a:lumOff val="50000"/>
                </a:schemeClr>
              </a:solidFill>
              <a:cs typeface="+mn-ea"/>
              <a:sym typeface="+mn-lt"/>
            </a:endParaRPr>
          </a:p>
        </p:txBody>
      </p:sp>
      <p:sp>
        <p:nvSpPr>
          <p:cNvPr id="2" name="图片占位符 1"/>
          <p:cNvSpPr>
            <a:spLocks noGrp="1"/>
          </p:cNvSpPr>
          <p:nvPr>
            <p:ph type="pic" idx="10" hasCustomPrompt="1"/>
          </p:nvPr>
        </p:nvSpPr>
        <p:spPr>
          <a:xfrm>
            <a:off x="977935" y="1396022"/>
            <a:ext cx="1960330" cy="1957820"/>
          </a:xfrm>
        </p:spPr>
        <p:txBody>
          <a:bodyPr vert="horz" lIns="91440" tIns="45720" rIns="91440" bIns="45720" rtlCol="0" anchor="ctr">
            <a:normAutofit/>
          </a:bodyPr>
          <a:lstStyle>
            <a:lvl1pPr>
              <a:defRPr lang="zh-CN" altLang="en-US" sz="2000"/>
            </a:lvl1pPr>
          </a:lstStyle>
          <a:p>
            <a:pPr lvl="0" algn="ctr"/>
            <a:r>
              <a:rPr lang="zh-CN" altLang="en-US" dirty="0"/>
              <a:t>单击修改图片</a:t>
            </a:r>
            <a:endParaRPr lang="zh-CN" altLang="en-US" dirty="0"/>
          </a:p>
        </p:txBody>
      </p:sp>
      <p:sp>
        <p:nvSpPr>
          <p:cNvPr id="3" name="图片占位符 2"/>
          <p:cNvSpPr>
            <a:spLocks noGrp="1"/>
          </p:cNvSpPr>
          <p:nvPr>
            <p:ph type="pic" sz="quarter" idx="11" hasCustomPrompt="1"/>
          </p:nvPr>
        </p:nvSpPr>
        <p:spPr>
          <a:xfrm>
            <a:off x="3741006" y="1396022"/>
            <a:ext cx="1951941"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endParaRPr lang="zh-CN" altLang="en-US" dirty="0"/>
          </a:p>
        </p:txBody>
      </p:sp>
      <p:sp>
        <p:nvSpPr>
          <p:cNvPr id="4" name="图片占位符 3"/>
          <p:cNvSpPr>
            <a:spLocks noGrp="1"/>
          </p:cNvSpPr>
          <p:nvPr>
            <p:ph type="pic" sz="quarter" idx="12" hasCustomPrompt="1"/>
          </p:nvPr>
        </p:nvSpPr>
        <p:spPr>
          <a:xfrm>
            <a:off x="6495686" y="1396022"/>
            <a:ext cx="1957818" cy="1957818"/>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endParaRPr lang="zh-CN" altLang="en-US" dirty="0"/>
          </a:p>
        </p:txBody>
      </p:sp>
      <p:sp>
        <p:nvSpPr>
          <p:cNvPr id="5" name="图片占位符 4"/>
          <p:cNvSpPr>
            <a:spLocks noGrp="1"/>
          </p:cNvSpPr>
          <p:nvPr>
            <p:ph type="pic" sz="quarter" idx="13" hasCustomPrompt="1"/>
          </p:nvPr>
        </p:nvSpPr>
        <p:spPr>
          <a:xfrm>
            <a:off x="9256243" y="1396022"/>
            <a:ext cx="1957820" cy="1957820"/>
          </a:xfrm>
          <a:prstGeom prst="rect">
            <a:avLst/>
          </a:prstGeom>
        </p:spPr>
        <p:txBody>
          <a:bodyPr vert="horz" lIns="91440" tIns="45720" rIns="91440" bIns="45720" rtlCol="0" anchor="ctr">
            <a:normAutofit/>
          </a:bodyPr>
          <a:lstStyle>
            <a:lvl1pPr>
              <a:defRPr lang="zh-CN" altLang="en-US" sz="2000"/>
            </a:lvl1pPr>
          </a:lstStyle>
          <a:p>
            <a:pPr lvl="0" algn="ctr"/>
            <a:r>
              <a:rPr lang="zh-CN" altLang="en-US" dirty="0"/>
              <a:t>单击修改图片</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图片占位6">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fld>
            <a:r>
              <a:rPr lang="zh-CN" altLang="en-US"/>
              <a:t> </a:t>
            </a:r>
            <a:r>
              <a:rPr lang="en-US" altLang="zh-CN"/>
              <a:t>&gt;</a:t>
            </a:r>
            <a:endParaRPr lang="zh-CN" altLang="en-US" dirty="0"/>
          </a:p>
        </p:txBody>
      </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endParaRPr lang="zh-CN" altLang="en-US" dirty="0"/>
          </a:p>
        </p:txBody>
      </p:sp>
      <p:sp>
        <p:nvSpPr>
          <p:cNvPr id="64" name="文本框 63"/>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endParaRPr lang="zh-CN" altLang="en-US" sz="1200" dirty="0">
              <a:solidFill>
                <a:schemeClr val="tx1">
                  <a:lumMod val="50000"/>
                  <a:lumOff val="50000"/>
                </a:schemeClr>
              </a:solidFill>
              <a:cs typeface="+mn-ea"/>
              <a:sym typeface="+mn-lt"/>
            </a:endParaRPr>
          </a:p>
        </p:txBody>
      </p:sp>
      <p:sp>
        <p:nvSpPr>
          <p:cNvPr id="2" name="图片占位符 1"/>
          <p:cNvSpPr>
            <a:spLocks noGrp="1"/>
          </p:cNvSpPr>
          <p:nvPr>
            <p:ph type="pic" sz="quarter" idx="11" hasCustomPrompt="1"/>
          </p:nvPr>
        </p:nvSpPr>
        <p:spPr>
          <a:xfrm>
            <a:off x="6291124" y="1821181"/>
            <a:ext cx="3733535" cy="3733535"/>
          </a:xfrm>
          <a:prstGeom prst="rect">
            <a:avLst/>
          </a:prstGeom>
        </p:spPr>
        <p:txBody>
          <a:bodyPr vert="horz" lIns="91440" tIns="45720" rIns="91440" bIns="45720" rtlCol="0" anchor="ctr">
            <a:normAutofit/>
          </a:bodyPr>
          <a:lstStyle>
            <a:lvl1pPr>
              <a:defRPr lang="zh-CN" altLang="en-US"/>
            </a:lvl1pPr>
          </a:lstStyle>
          <a:p>
            <a:pPr lvl="0" algn="ctr"/>
            <a:r>
              <a:rPr lang="zh-CN" altLang="en-US" dirty="0"/>
              <a:t>单击此处修改图片</a:t>
            </a:r>
            <a:endParaRPr lang="zh-CN"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图片占位7">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fld>
            <a:r>
              <a:rPr lang="zh-CN" altLang="en-US"/>
              <a:t> </a:t>
            </a:r>
            <a:r>
              <a:rPr lang="en-US" altLang="zh-CN"/>
              <a:t>&gt;</a:t>
            </a:r>
            <a:endParaRPr lang="zh-CN" altLang="en-US" dirty="0"/>
          </a:p>
        </p:txBody>
      </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endParaRPr lang="zh-CN" altLang="en-US" sz="1200" dirty="0">
              <a:solidFill>
                <a:schemeClr val="tx1">
                  <a:lumMod val="50000"/>
                  <a:lumOff val="50000"/>
                </a:schemeClr>
              </a:solidFill>
              <a:cs typeface="+mn-ea"/>
              <a:sym typeface="+mn-lt"/>
            </a:endParaRPr>
          </a:p>
        </p:txBody>
      </p:sp>
      <p:sp>
        <p:nvSpPr>
          <p:cNvPr id="2" name="图片占位符 1"/>
          <p:cNvSpPr>
            <a:spLocks noGrp="1"/>
          </p:cNvSpPr>
          <p:nvPr>
            <p:ph type="pic" idx="10"/>
          </p:nvPr>
        </p:nvSpPr>
        <p:spPr>
          <a:xfrm>
            <a:off x="2546350" y="1186670"/>
            <a:ext cx="6170930" cy="2242330"/>
          </a:xfrm>
        </p:spPr>
        <p:txBody>
          <a:bodyPr/>
          <a:lstStyle/>
          <a:p>
            <a:endParaRPr lang="zh-CN" altLang="en-US"/>
          </a:p>
        </p:txBody>
      </p:sp>
      <p:sp>
        <p:nvSpPr>
          <p:cNvPr id="3" name="图片占位符 2"/>
          <p:cNvSpPr>
            <a:spLocks noGrp="1"/>
          </p:cNvSpPr>
          <p:nvPr>
            <p:ph type="pic" sz="quarter" idx="11"/>
          </p:nvPr>
        </p:nvSpPr>
        <p:spPr>
          <a:xfrm>
            <a:off x="2546350" y="3551651"/>
            <a:ext cx="3022600" cy="2401016"/>
          </a:xfrm>
          <a:prstGeom prst="rect">
            <a:avLst/>
          </a:prstGeom>
        </p:spPr>
        <p:txBody>
          <a:bodyPr/>
          <a:lstStyle/>
          <a:p>
            <a:endParaRPr lang="zh-CN" altLang="en-US"/>
          </a:p>
        </p:txBody>
      </p:sp>
      <p:sp>
        <p:nvSpPr>
          <p:cNvPr id="4" name="图片占位符 3"/>
          <p:cNvSpPr>
            <a:spLocks noGrp="1"/>
          </p:cNvSpPr>
          <p:nvPr>
            <p:ph type="pic" sz="quarter" idx="12"/>
          </p:nvPr>
        </p:nvSpPr>
        <p:spPr>
          <a:xfrm>
            <a:off x="5693412" y="3550560"/>
            <a:ext cx="3023869" cy="2403201"/>
          </a:xfrm>
          <a:prstGeom prst="rect">
            <a:avLst/>
          </a:prstGeom>
        </p:spPr>
        <p:txBody>
          <a:bodyPr/>
          <a:lstStyle/>
          <a:p>
            <a:endParaRPr lang="zh-CN" altLang="en-US"/>
          </a:p>
        </p:txBody>
      </p:sp>
      <p:sp>
        <p:nvSpPr>
          <p:cNvPr id="5" name="图片占位符 4"/>
          <p:cNvSpPr>
            <a:spLocks noGrp="1"/>
          </p:cNvSpPr>
          <p:nvPr>
            <p:ph type="pic" sz="quarter" idx="13"/>
          </p:nvPr>
        </p:nvSpPr>
        <p:spPr>
          <a:xfrm>
            <a:off x="8839200" y="1186670"/>
            <a:ext cx="2499360" cy="4767090"/>
          </a:xfrm>
          <a:prstGeom prst="rect">
            <a:avLst/>
          </a:prstGeom>
        </p:spPr>
        <p:txBody>
          <a:bodyPr/>
          <a:lstStyle/>
          <a:p>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6部分">
    <p:spTree>
      <p:nvGrpSpPr>
        <p:cNvPr id="1" name=""/>
        <p:cNvGrpSpPr/>
        <p:nvPr/>
      </p:nvGrpSpPr>
      <p:grpSpPr>
        <a:xfrm>
          <a:off x="0" y="0"/>
          <a:ext cx="0" cy="0"/>
          <a:chOff x="0" y="0"/>
          <a:chExt cx="0" cy="0"/>
        </a:xfrm>
      </p:grpSpPr>
      <p:sp>
        <p:nvSpPr>
          <p:cNvPr id="6" name="矩形 5"/>
          <p:cNvSpPr/>
          <p:nvPr userDrawn="1"/>
        </p:nvSpPr>
        <p:spPr>
          <a:xfrm>
            <a:off x="-1" y="0"/>
            <a:ext cx="6096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pitchFamily="34" charset="-122"/>
              <a:cs typeface="+mn-ea"/>
              <a:sym typeface="+mn-lt"/>
            </a:endParaRPr>
          </a:p>
        </p:txBody>
      </p:sp>
      <p:pic>
        <p:nvPicPr>
          <p:cNvPr id="35" name="图形 34"/>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601832" y="3365787"/>
            <a:ext cx="6665290" cy="4818286"/>
          </a:xfrm>
          <a:prstGeom prst="rect">
            <a:avLst/>
          </a:prstGeom>
        </p:spPr>
      </p:pic>
      <p:sp>
        <p:nvSpPr>
          <p:cNvPr id="49" name="矩形 48"/>
          <p:cNvSpPr/>
          <p:nvPr userDrawn="1"/>
        </p:nvSpPr>
        <p:spPr>
          <a:xfrm>
            <a:off x="589281" y="476251"/>
            <a:ext cx="11013440" cy="5905500"/>
          </a:xfrm>
          <a:prstGeom prst="rect">
            <a:avLst/>
          </a:prstGeom>
          <a:solidFill>
            <a:schemeClr val="bg1"/>
          </a:solidFill>
          <a:ln>
            <a:noFill/>
          </a:ln>
          <a:effectLst>
            <a:glow rad="101600">
              <a:schemeClr val="tx1">
                <a:alpha val="1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pitchFamily="34" charset="-122"/>
              <a:cs typeface="+mn-ea"/>
              <a:sym typeface="+mn-lt"/>
            </a:endParaRPr>
          </a:p>
        </p:txBody>
      </p:sp>
      <p:grpSp>
        <p:nvGrpSpPr>
          <p:cNvPr id="8" name="组合 7"/>
          <p:cNvGrpSpPr/>
          <p:nvPr userDrawn="1"/>
        </p:nvGrpSpPr>
        <p:grpSpPr>
          <a:xfrm>
            <a:off x="2296213" y="1033221"/>
            <a:ext cx="2354895" cy="1876405"/>
            <a:chOff x="2202591" y="1033221"/>
            <a:chExt cx="2354895" cy="1876405"/>
          </a:xfrm>
        </p:grpSpPr>
        <p:sp>
          <p:nvSpPr>
            <p:cNvPr id="9" name="标题 1"/>
            <p:cNvSpPr txBox="1"/>
            <p:nvPr/>
          </p:nvSpPr>
          <p:spPr>
            <a:xfrm>
              <a:off x="2202591" y="1033221"/>
              <a:ext cx="2165279" cy="1500655"/>
            </a:xfrm>
            <a:prstGeom prst="rect">
              <a:avLst/>
            </a:prstGeom>
          </p:spPr>
          <p:txBody>
            <a:bodyPr anchor="ctr">
              <a:normAutofit/>
            </a:bodyPr>
            <a:lstStyle>
              <a:lvl1pPr algn="l" defTabSz="914400" rtl="0" eaLnBrk="1" latinLnBrk="0" hangingPunct="1">
                <a:lnSpc>
                  <a:spcPct val="90000"/>
                </a:lnSpc>
                <a:spcBef>
                  <a:spcPct val="0"/>
                </a:spcBef>
                <a:buNone/>
                <a:defRPr sz="2800" b="1" kern="1200">
                  <a:solidFill>
                    <a:srgbClr val="0070C0"/>
                  </a:solidFill>
                  <a:latin typeface="+mj-lt"/>
                  <a:ea typeface="微软雅黑" panose="020B0503020204020204" pitchFamily="34" charset="-122"/>
                  <a:cs typeface="+mj-cs"/>
                </a:defRPr>
              </a:lvl1pPr>
            </a:lstStyle>
            <a:p>
              <a:pPr marL="0" marR="0" lvl="0" indent="0" algn="ctr" defTabSz="914400" rtl="0" eaLnBrk="1" fontAlgn="auto" latinLnBrk="0" hangingPunct="1">
                <a:lnSpc>
                  <a:spcPct val="90000"/>
                </a:lnSpc>
                <a:spcBef>
                  <a:spcPct val="0"/>
                </a:spcBef>
                <a:spcAft>
                  <a:spcPts val="0"/>
                </a:spcAft>
                <a:buClrTx/>
                <a:buSzTx/>
                <a:buFontTx/>
                <a:buNone/>
                <a:defRPr/>
              </a:pPr>
              <a:r>
                <a:rPr kumimoji="0" lang="zh-CN" altLang="en-US" sz="5400" b="1" i="0" u="none" strike="noStrike" kern="2200" cap="none" spc="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rPr>
                <a:t>目  录</a:t>
              </a:r>
              <a:endParaRPr kumimoji="0" lang="en-US" altLang="zh-CN" sz="5400" b="1" i="0" u="none" strike="noStrike" kern="2200" cap="none" spc="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endParaRPr>
            </a:p>
          </p:txBody>
        </p:sp>
        <p:sp>
          <p:nvSpPr>
            <p:cNvPr id="10" name="文本框 9"/>
            <p:cNvSpPr txBox="1"/>
            <p:nvPr/>
          </p:nvSpPr>
          <p:spPr>
            <a:xfrm>
              <a:off x="2389402" y="2078629"/>
              <a:ext cx="216808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2200" cap="none" spc="-2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rPr>
                <a:t>CONTENTS</a:t>
              </a:r>
              <a:endParaRPr kumimoji="0" lang="zh-CN" altLang="en-US" sz="2400" b="0" i="0" u="none" strike="noStrike" kern="2200" cap="none" spc="-2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20" normalizeH="0" baseline="0" noProof="0" dirty="0">
                <a:ln>
                  <a:noFill/>
                </a:ln>
                <a:solidFill>
                  <a:schemeClr val="accent1"/>
                </a:solidFill>
                <a:effectLst/>
                <a:uLnTx/>
                <a:uFillTx/>
                <a:latin typeface="Arial" panose="020B0604020202090204"/>
                <a:ea typeface="微软雅黑" panose="020B0503020204020204" pitchFamily="34" charset="-122"/>
                <a:cs typeface="+mn-ea"/>
                <a:sym typeface="+mn-lt"/>
              </a:endParaRPr>
            </a:p>
          </p:txBody>
        </p:sp>
      </p:grpSp>
      <p:grpSp>
        <p:nvGrpSpPr>
          <p:cNvPr id="11" name="组合 10"/>
          <p:cNvGrpSpPr/>
          <p:nvPr userDrawn="1"/>
        </p:nvGrpSpPr>
        <p:grpSpPr>
          <a:xfrm>
            <a:off x="2425132" y="3183822"/>
            <a:ext cx="1945700" cy="1941162"/>
            <a:chOff x="2105799" y="20055838"/>
            <a:chExt cx="6748090" cy="6732363"/>
          </a:xfrm>
          <a:solidFill>
            <a:schemeClr val="accent1"/>
          </a:solidFill>
        </p:grpSpPr>
        <p:sp>
          <p:nvSpPr>
            <p:cNvPr id="12"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3"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4"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5"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6"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7"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8"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9"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20"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21"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22"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23"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24"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25"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26"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27"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28"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29"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30"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31"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32"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33"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34" name="Freeform 71"/>
            <p:cNvSpPr>
              <a:spLocks noEditPoints="1"/>
            </p:cNvSpPr>
            <p:nvPr/>
          </p:nvSpPr>
          <p:spPr bwMode="auto">
            <a:xfrm>
              <a:off x="3199024" y="21141193"/>
              <a:ext cx="4561647" cy="4553785"/>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0000"/>
                </a:solidFill>
                <a:effectLst/>
                <a:uLnTx/>
                <a:uFillTx/>
                <a:latin typeface="Arial" panose="020B0604020202090204"/>
                <a:ea typeface="微软雅黑" panose="020B0503020204020204" pitchFamily="34" charset="-122"/>
                <a:cs typeface="+mn-ea"/>
                <a:sym typeface="+mn-lt"/>
              </a:endParaRPr>
            </a:p>
          </p:txBody>
        </p:sp>
      </p:grpSp>
      <p:sp>
        <p:nvSpPr>
          <p:cNvPr id="41" name="文本占位符 40"/>
          <p:cNvSpPr>
            <a:spLocks noGrp="1"/>
          </p:cNvSpPr>
          <p:nvPr>
            <p:ph type="body" sz="quarter" idx="10" hasCustomPrompt="1"/>
          </p:nvPr>
        </p:nvSpPr>
        <p:spPr>
          <a:xfrm>
            <a:off x="7819905" y="131731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42" name="文本占位符 40"/>
          <p:cNvSpPr>
            <a:spLocks noGrp="1"/>
          </p:cNvSpPr>
          <p:nvPr>
            <p:ph type="body" sz="quarter" idx="11" hasCustomPrompt="1"/>
          </p:nvPr>
        </p:nvSpPr>
        <p:spPr>
          <a:xfrm>
            <a:off x="7819905" y="206788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43" name="文本占位符 40"/>
          <p:cNvSpPr>
            <a:spLocks noGrp="1"/>
          </p:cNvSpPr>
          <p:nvPr>
            <p:ph type="body" sz="quarter" idx="12" hasCustomPrompt="1"/>
          </p:nvPr>
        </p:nvSpPr>
        <p:spPr>
          <a:xfrm>
            <a:off x="7819905" y="281845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44" name="文本占位符 40"/>
          <p:cNvSpPr>
            <a:spLocks noGrp="1"/>
          </p:cNvSpPr>
          <p:nvPr>
            <p:ph type="body" sz="quarter" idx="13" hasCustomPrompt="1"/>
          </p:nvPr>
        </p:nvSpPr>
        <p:spPr>
          <a:xfrm>
            <a:off x="7819905" y="431959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36" name="文本占位符 40"/>
          <p:cNvSpPr>
            <a:spLocks noGrp="1"/>
          </p:cNvSpPr>
          <p:nvPr>
            <p:ph type="body" sz="quarter" idx="14" hasCustomPrompt="1"/>
          </p:nvPr>
        </p:nvSpPr>
        <p:spPr>
          <a:xfrm>
            <a:off x="7819905" y="3569022"/>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2" name="文本框 1"/>
          <p:cNvSpPr txBox="1"/>
          <p:nvPr userDrawn="1"/>
        </p:nvSpPr>
        <p:spPr>
          <a:xfrm>
            <a:off x="6809256" y="1268764"/>
            <a:ext cx="675822" cy="584775"/>
          </a:xfrm>
          <a:prstGeom prst="rect">
            <a:avLst/>
          </a:prstGeom>
          <a:noFill/>
        </p:spPr>
        <p:txBody>
          <a:bodyPr wrap="square" rtlCol="0">
            <a:spAutoFit/>
          </a:bodyPr>
          <a:lstStyle/>
          <a:p>
            <a:r>
              <a:rPr lang="en-US" altLang="zh-CN" sz="3200" b="1" dirty="0">
                <a:solidFill>
                  <a:srgbClr val="9A0001"/>
                </a:solidFill>
              </a:rPr>
              <a:t>01.</a:t>
            </a:r>
            <a:endParaRPr lang="zh-CN" altLang="en-US" sz="3200" b="1" dirty="0">
              <a:solidFill>
                <a:srgbClr val="9A0001"/>
              </a:solidFill>
            </a:endParaRPr>
          </a:p>
        </p:txBody>
      </p:sp>
      <p:sp>
        <p:nvSpPr>
          <p:cNvPr id="39" name="文本框 38"/>
          <p:cNvSpPr txBox="1"/>
          <p:nvPr userDrawn="1"/>
        </p:nvSpPr>
        <p:spPr>
          <a:xfrm>
            <a:off x="6809256" y="2016836"/>
            <a:ext cx="675822" cy="584775"/>
          </a:xfrm>
          <a:prstGeom prst="rect">
            <a:avLst/>
          </a:prstGeom>
          <a:noFill/>
        </p:spPr>
        <p:txBody>
          <a:bodyPr wrap="square" rtlCol="0">
            <a:spAutoFit/>
          </a:bodyPr>
          <a:lstStyle/>
          <a:p>
            <a:r>
              <a:rPr lang="en-US" altLang="zh-CN" sz="3200" b="1" dirty="0">
                <a:solidFill>
                  <a:srgbClr val="9A0001"/>
                </a:solidFill>
              </a:rPr>
              <a:t>02.</a:t>
            </a:r>
            <a:endParaRPr lang="zh-CN" altLang="en-US" sz="3200" b="1" dirty="0">
              <a:solidFill>
                <a:srgbClr val="9A0001"/>
              </a:solidFill>
            </a:endParaRPr>
          </a:p>
        </p:txBody>
      </p:sp>
      <p:sp>
        <p:nvSpPr>
          <p:cNvPr id="40" name="文本框 39"/>
          <p:cNvSpPr txBox="1"/>
          <p:nvPr userDrawn="1"/>
        </p:nvSpPr>
        <p:spPr>
          <a:xfrm>
            <a:off x="6809256" y="2764908"/>
            <a:ext cx="675822" cy="584775"/>
          </a:xfrm>
          <a:prstGeom prst="rect">
            <a:avLst/>
          </a:prstGeom>
          <a:noFill/>
        </p:spPr>
        <p:txBody>
          <a:bodyPr wrap="square" rtlCol="0">
            <a:spAutoFit/>
          </a:bodyPr>
          <a:lstStyle/>
          <a:p>
            <a:r>
              <a:rPr lang="en-US" altLang="zh-CN" sz="3200" b="1" dirty="0">
                <a:solidFill>
                  <a:srgbClr val="9A0001"/>
                </a:solidFill>
              </a:rPr>
              <a:t>03.</a:t>
            </a:r>
            <a:endParaRPr lang="zh-CN" altLang="en-US" sz="3200" b="1" dirty="0">
              <a:solidFill>
                <a:srgbClr val="9A0001"/>
              </a:solidFill>
            </a:endParaRPr>
          </a:p>
        </p:txBody>
      </p:sp>
      <p:sp>
        <p:nvSpPr>
          <p:cNvPr id="45" name="文本框 44"/>
          <p:cNvSpPr txBox="1"/>
          <p:nvPr userDrawn="1"/>
        </p:nvSpPr>
        <p:spPr>
          <a:xfrm>
            <a:off x="6809256" y="3512980"/>
            <a:ext cx="675822" cy="584775"/>
          </a:xfrm>
          <a:prstGeom prst="rect">
            <a:avLst/>
          </a:prstGeom>
          <a:noFill/>
        </p:spPr>
        <p:txBody>
          <a:bodyPr wrap="square" rtlCol="0">
            <a:spAutoFit/>
          </a:bodyPr>
          <a:lstStyle/>
          <a:p>
            <a:r>
              <a:rPr lang="en-US" altLang="zh-CN" sz="3200" b="1" dirty="0">
                <a:solidFill>
                  <a:srgbClr val="9A0001"/>
                </a:solidFill>
              </a:rPr>
              <a:t>04.</a:t>
            </a:r>
            <a:endParaRPr lang="zh-CN" altLang="en-US" sz="3200" b="1" dirty="0">
              <a:solidFill>
                <a:srgbClr val="9A0001"/>
              </a:solidFill>
            </a:endParaRPr>
          </a:p>
        </p:txBody>
      </p:sp>
      <p:sp>
        <p:nvSpPr>
          <p:cNvPr id="46" name="文本框 45"/>
          <p:cNvSpPr txBox="1"/>
          <p:nvPr userDrawn="1"/>
        </p:nvSpPr>
        <p:spPr>
          <a:xfrm>
            <a:off x="6809256" y="4261052"/>
            <a:ext cx="675822" cy="584775"/>
          </a:xfrm>
          <a:prstGeom prst="rect">
            <a:avLst/>
          </a:prstGeom>
          <a:noFill/>
        </p:spPr>
        <p:txBody>
          <a:bodyPr wrap="square" rtlCol="0">
            <a:spAutoFit/>
          </a:bodyPr>
          <a:lstStyle/>
          <a:p>
            <a:r>
              <a:rPr lang="en-US" altLang="zh-CN" sz="3200" b="1" dirty="0">
                <a:solidFill>
                  <a:srgbClr val="9A0001"/>
                </a:solidFill>
              </a:rPr>
              <a:t>05.</a:t>
            </a:r>
            <a:endParaRPr lang="zh-CN" altLang="en-US" sz="3200" b="1" dirty="0">
              <a:solidFill>
                <a:srgbClr val="9A0001"/>
              </a:solidFill>
            </a:endParaRPr>
          </a:p>
        </p:txBody>
      </p:sp>
      <p:sp>
        <p:nvSpPr>
          <p:cNvPr id="47" name="文本占位符 40"/>
          <p:cNvSpPr>
            <a:spLocks noGrp="1"/>
          </p:cNvSpPr>
          <p:nvPr>
            <p:ph type="body" sz="quarter" idx="15" hasCustomPrompt="1"/>
          </p:nvPr>
        </p:nvSpPr>
        <p:spPr>
          <a:xfrm>
            <a:off x="7819905" y="5070163"/>
            <a:ext cx="3061455" cy="487680"/>
          </a:xfrm>
        </p:spPr>
        <p:txBody>
          <a:bodyPr>
            <a:normAutofit/>
          </a:bodyPr>
          <a:lstStyle>
            <a:lvl1pPr marL="0" indent="0" algn="l" defTabSz="914400" rtl="0" eaLnBrk="1" latinLnBrk="0" hangingPunct="1">
              <a:buNone/>
              <a:defRPr lang="zh-CN" altLang="en-US" sz="2800" kern="1200" dirty="0" smtClean="0">
                <a:solidFill>
                  <a:srgbClr val="000000">
                    <a:lumMod val="85000"/>
                    <a:lumOff val="15000"/>
                  </a:srgbClr>
                </a:solidFill>
                <a:latin typeface="微软雅黑" panose="020B0503020204020204" pitchFamily="34" charset="-122"/>
                <a:ea typeface="+mn-ea"/>
                <a:cs typeface="+mn-cs"/>
              </a:defRPr>
            </a:lvl1pPr>
            <a:lvl2pPr marL="457200" indent="0">
              <a:buNone/>
              <a:defRPr/>
            </a:lvl2pPr>
          </a:lstStyle>
          <a:p>
            <a:pPr lvl="0"/>
            <a:r>
              <a:rPr lang="zh-CN" altLang="en-US" dirty="0"/>
              <a:t>输入目录标题</a:t>
            </a:r>
            <a:endParaRPr lang="zh-CN" altLang="en-US" dirty="0"/>
          </a:p>
        </p:txBody>
      </p:sp>
      <p:sp>
        <p:nvSpPr>
          <p:cNvPr id="48" name="文本框 47"/>
          <p:cNvSpPr txBox="1"/>
          <p:nvPr userDrawn="1"/>
        </p:nvSpPr>
        <p:spPr>
          <a:xfrm>
            <a:off x="6809256" y="5009126"/>
            <a:ext cx="675822" cy="584775"/>
          </a:xfrm>
          <a:prstGeom prst="rect">
            <a:avLst/>
          </a:prstGeom>
          <a:noFill/>
        </p:spPr>
        <p:txBody>
          <a:bodyPr wrap="square" rtlCol="0">
            <a:spAutoFit/>
          </a:bodyPr>
          <a:lstStyle/>
          <a:p>
            <a:r>
              <a:rPr lang="en-US" altLang="zh-CN" sz="3200" b="1" dirty="0">
                <a:solidFill>
                  <a:srgbClr val="9A0001"/>
                </a:solidFill>
              </a:rPr>
              <a:t>06.</a:t>
            </a:r>
            <a:endParaRPr lang="zh-CN" altLang="en-US" sz="3200" b="1" dirty="0">
              <a:solidFill>
                <a:srgbClr val="9A0001"/>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图片占位8">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fld>
            <a:r>
              <a:rPr lang="zh-CN" altLang="en-US"/>
              <a:t> </a:t>
            </a:r>
            <a:r>
              <a:rPr lang="en-US" altLang="zh-CN"/>
              <a:t>&gt;</a:t>
            </a:r>
            <a:endParaRPr lang="zh-CN" altLang="en-US" dirty="0"/>
          </a:p>
        </p:txBody>
      </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endParaRPr lang="zh-CN" altLang="en-US" sz="1200" dirty="0">
              <a:solidFill>
                <a:schemeClr val="tx1">
                  <a:lumMod val="50000"/>
                  <a:lumOff val="50000"/>
                </a:schemeClr>
              </a:solidFill>
              <a:cs typeface="+mn-ea"/>
              <a:sym typeface="+mn-lt"/>
            </a:endParaRPr>
          </a:p>
        </p:txBody>
      </p:sp>
      <p:sp>
        <p:nvSpPr>
          <p:cNvPr id="2" name="图片占位符 1"/>
          <p:cNvSpPr>
            <a:spLocks noGrp="1"/>
          </p:cNvSpPr>
          <p:nvPr>
            <p:ph type="pic" idx="10"/>
          </p:nvPr>
        </p:nvSpPr>
        <p:spPr>
          <a:xfrm>
            <a:off x="5627650" y="1131849"/>
            <a:ext cx="2386361" cy="5157440"/>
          </a:xfrm>
          <a:prstGeom prst="roundRect">
            <a:avLst>
              <a:gd name="adj" fmla="val 10149"/>
            </a:avLst>
          </a:prstGeom>
        </p:spPr>
        <p:txBody>
          <a:bodyPr anchor="ctr"/>
          <a:lstStyle/>
          <a:p>
            <a:endParaRPr lang="zh-CN"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章节页">
    <p:spTree>
      <p:nvGrpSpPr>
        <p:cNvPr id="1" name=""/>
        <p:cNvGrpSpPr/>
        <p:nvPr/>
      </p:nvGrpSpPr>
      <p:grpSpPr>
        <a:xfrm>
          <a:off x="0" y="0"/>
          <a:ext cx="0" cy="0"/>
          <a:chOff x="0" y="0"/>
          <a:chExt cx="0" cy="0"/>
        </a:xfrm>
      </p:grpSpPr>
      <p:sp>
        <p:nvSpPr>
          <p:cNvPr id="66" name="矩形 65"/>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pitchFamily="34" charset="-122"/>
              <a:cs typeface="+mn-ea"/>
              <a:sym typeface="+mn-lt"/>
            </a:endParaRPr>
          </a:p>
        </p:txBody>
      </p:sp>
      <p:cxnSp>
        <p:nvCxnSpPr>
          <p:cNvPr id="70" name="直接连接符 69"/>
          <p:cNvCxnSpPr/>
          <p:nvPr/>
        </p:nvCxnSpPr>
        <p:spPr>
          <a:xfrm>
            <a:off x="996403" y="3428999"/>
            <a:ext cx="3773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文本占位符 3"/>
          <p:cNvSpPr>
            <a:spLocks noGrp="1"/>
          </p:cNvSpPr>
          <p:nvPr userDrawn="1">
            <p:ph type="body" sz="quarter" idx="10" hasCustomPrompt="1"/>
          </p:nvPr>
        </p:nvSpPr>
        <p:spPr>
          <a:xfrm>
            <a:off x="2465501" y="2552244"/>
            <a:ext cx="5716686" cy="707886"/>
          </a:xfrm>
        </p:spPr>
        <p:txBody>
          <a:bodyPr anchor="ctr" anchorCtr="0">
            <a:normAutofit/>
          </a:bodyPr>
          <a:lstStyle>
            <a:lvl1pPr marL="0" indent="0">
              <a:buFontTx/>
              <a:buNone/>
              <a:defRPr kumimoji="0" lang="zh-CN" altLang="en-US" sz="4000" b="1" i="0" u="none" strike="noStrike" kern="1200" cap="none" spc="0" normalizeH="0" baseline="0" dirty="0" smtClean="0">
                <a:ln>
                  <a:noFill/>
                </a:ln>
                <a:solidFill>
                  <a:prstClr val="white"/>
                </a:solidFill>
                <a:effectLst/>
                <a:uLnTx/>
                <a:uFillTx/>
                <a:latin typeface="Arial" panose="020B0604020202090204"/>
                <a:ea typeface="微软雅黑" panose="020B0503020204020204" pitchFamily="34" charset="-122"/>
                <a:cs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dirty="0"/>
              <a:t>XX</a:t>
            </a:r>
            <a:endParaRPr lang="zh-CN" altLang="en-US" dirty="0"/>
          </a:p>
        </p:txBody>
      </p:sp>
      <p:sp>
        <p:nvSpPr>
          <p:cNvPr id="127" name="文本占位符 3"/>
          <p:cNvSpPr>
            <a:spLocks noGrp="1"/>
          </p:cNvSpPr>
          <p:nvPr>
            <p:ph type="body" sz="quarter" idx="11" hasCustomPrompt="1"/>
          </p:nvPr>
        </p:nvSpPr>
        <p:spPr>
          <a:xfrm>
            <a:off x="882188" y="3684327"/>
            <a:ext cx="7299999" cy="887667"/>
          </a:xfrm>
        </p:spPr>
        <p:txBody>
          <a:bodyPr>
            <a:noAutofit/>
          </a:bodyPr>
          <a:lstStyle>
            <a:lvl1pPr marL="0" indent="0">
              <a:buFontTx/>
              <a:buNone/>
              <a:defRPr lang="zh-CN" altLang="en-US" sz="4800" b="1" kern="1200" spc="400" dirty="0" smtClean="0">
                <a:solidFill>
                  <a:prstClr val="white"/>
                </a:solidFill>
                <a:latin typeface="Arial" panose="020B0604020202090204"/>
                <a:ea typeface="微软雅黑" panose="020B0503020204020204" pitchFamily="34" charset="-122"/>
                <a:cs typeface="+mn-ea"/>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dirty="0"/>
              <a:t>输入标题文本</a:t>
            </a:r>
            <a:endParaRPr lang="zh-CN" altLang="en-US" dirty="0"/>
          </a:p>
        </p:txBody>
      </p:sp>
      <p:pic>
        <p:nvPicPr>
          <p:cNvPr id="128" name="图形 127"/>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63687" y="1559486"/>
            <a:ext cx="5172316" cy="3739027"/>
          </a:xfrm>
          <a:prstGeom prst="rect">
            <a:avLst/>
          </a:prstGeom>
        </p:spPr>
      </p:pic>
      <p:grpSp>
        <p:nvGrpSpPr>
          <p:cNvPr id="62" name="组合 61"/>
          <p:cNvGrpSpPr/>
          <p:nvPr userDrawn="1"/>
        </p:nvGrpSpPr>
        <p:grpSpPr>
          <a:xfrm>
            <a:off x="1654090" y="1145460"/>
            <a:ext cx="1477533" cy="108755"/>
            <a:chOff x="4616246" y="3878362"/>
            <a:chExt cx="5571416" cy="410087"/>
          </a:xfrm>
          <a:solidFill>
            <a:schemeClr val="tx1">
              <a:alpha val="80000"/>
            </a:schemeClr>
          </a:solidFill>
        </p:grpSpPr>
        <p:sp>
          <p:nvSpPr>
            <p:cNvPr id="63"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64"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65"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67"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68"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69"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1"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29"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30"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31"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32"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33"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34"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35"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36"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37"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38" name="组合 137"/>
          <p:cNvGrpSpPr/>
          <p:nvPr userDrawn="1"/>
        </p:nvGrpSpPr>
        <p:grpSpPr>
          <a:xfrm>
            <a:off x="1651541" y="660313"/>
            <a:ext cx="1483481" cy="423973"/>
            <a:chOff x="4606634" y="2048989"/>
            <a:chExt cx="5593843" cy="1598699"/>
          </a:xfrm>
          <a:solidFill>
            <a:schemeClr val="accent1">
              <a:alpha val="80000"/>
            </a:schemeClr>
          </a:solidFill>
        </p:grpSpPr>
        <p:sp>
          <p:nvSpPr>
            <p:cNvPr id="139"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0"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1"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2"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3"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4"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5"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6"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7"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8"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9"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0"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51" name="组合 150"/>
          <p:cNvGrpSpPr/>
          <p:nvPr userDrawn="1"/>
        </p:nvGrpSpPr>
        <p:grpSpPr>
          <a:xfrm>
            <a:off x="882188" y="613507"/>
            <a:ext cx="664422" cy="662874"/>
            <a:chOff x="2105799" y="20055838"/>
            <a:chExt cx="6748090" cy="6732363"/>
          </a:xfrm>
          <a:solidFill>
            <a:schemeClr val="accent1">
              <a:alpha val="80000"/>
            </a:schemeClr>
          </a:solidFill>
        </p:grpSpPr>
        <p:sp>
          <p:nvSpPr>
            <p:cNvPr id="152"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53"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54"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55"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56"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57"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58"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59"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60"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61"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62"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63"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64"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65"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66"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67"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68"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69"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70"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71"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72"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73"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74"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sp>
        <p:nvSpPr>
          <p:cNvPr id="5" name="矩形 4"/>
          <p:cNvSpPr/>
          <p:nvPr userDrawn="1"/>
        </p:nvSpPr>
        <p:spPr>
          <a:xfrm>
            <a:off x="875308" y="2536911"/>
            <a:ext cx="1503040" cy="707886"/>
          </a:xfrm>
          <a:prstGeom prst="rect">
            <a:avLst/>
          </a:prstGeom>
        </p:spPr>
        <p:txBody>
          <a:bodyPr wrap="none">
            <a:spAutoFit/>
          </a:bodyPr>
          <a:lstStyle/>
          <a:p>
            <a:r>
              <a:rPr kumimoji="0" lang="en-US" altLang="zh-CN" sz="4000" b="0" i="0" u="none" strike="noStrike" kern="1200" cap="none" spc="0" normalizeH="0" baseline="0" dirty="0">
                <a:ln>
                  <a:noFill/>
                </a:ln>
                <a:solidFill>
                  <a:prstClr val="white"/>
                </a:solidFill>
                <a:effectLst/>
                <a:uLnTx/>
                <a:uFillTx/>
                <a:latin typeface="Arial" panose="020B0604020202090204"/>
                <a:ea typeface="微软雅黑" panose="020B0503020204020204" pitchFamily="34" charset="-122"/>
                <a:cs typeface="+mn-ea"/>
              </a:rPr>
              <a:t>PART</a:t>
            </a:r>
            <a:endParaRPr kumimoji="0" lang="zh-CN" altLang="en-US" sz="4000" b="0" i="0" u="none" strike="noStrike" kern="1200" cap="none" spc="0" normalizeH="0" baseline="0" dirty="0">
              <a:ln>
                <a:noFill/>
              </a:ln>
              <a:solidFill>
                <a:prstClr val="white"/>
              </a:solidFill>
              <a:effectLst/>
              <a:uLnTx/>
              <a:uFillTx/>
              <a:latin typeface="Arial" panose="020B0604020202090204"/>
              <a:ea typeface="微软雅黑" panose="020B0503020204020204" pitchFamily="34" charset="-122"/>
              <a:cs typeface="+mn-ea"/>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sp>
        <p:nvSpPr>
          <p:cNvPr id="66" name="矩形 65"/>
          <p:cNvSpPr/>
          <p:nvPr userDrawn="1"/>
        </p:nvSpPr>
        <p:spPr>
          <a:xfrm>
            <a:off x="0" y="1764872"/>
            <a:ext cx="12192000" cy="3328257"/>
          </a:xfrm>
          <a:prstGeom prst="rect">
            <a:avLst/>
          </a:prstGeom>
          <a:solidFill>
            <a:schemeClr val="accent1"/>
          </a:solid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pitchFamily="34" charset="-122"/>
              <a:cs typeface="+mn-ea"/>
              <a:sym typeface="+mn-lt"/>
            </a:endParaRPr>
          </a:p>
        </p:txBody>
      </p:sp>
      <p:sp>
        <p:nvSpPr>
          <p:cNvPr id="63" name="椭圆 62"/>
          <p:cNvSpPr/>
          <p:nvPr/>
        </p:nvSpPr>
        <p:spPr>
          <a:xfrm>
            <a:off x="5197121" y="624817"/>
            <a:ext cx="1826782" cy="1826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a:ea typeface="微软雅黑" panose="020B0503020204020204" pitchFamily="34" charset="-122"/>
              <a:cs typeface="+mn-ea"/>
              <a:sym typeface="+mn-lt"/>
            </a:endParaRPr>
          </a:p>
        </p:txBody>
      </p:sp>
      <p:grpSp>
        <p:nvGrpSpPr>
          <p:cNvPr id="64" name="组合 63"/>
          <p:cNvGrpSpPr/>
          <p:nvPr/>
        </p:nvGrpSpPr>
        <p:grpSpPr>
          <a:xfrm>
            <a:off x="5317814" y="741574"/>
            <a:ext cx="1614432" cy="1610666"/>
            <a:chOff x="2105799" y="20055838"/>
            <a:chExt cx="6748090" cy="6732363"/>
          </a:xfrm>
          <a:solidFill>
            <a:schemeClr val="accent1"/>
          </a:solidFill>
        </p:grpSpPr>
        <p:sp>
          <p:nvSpPr>
            <p:cNvPr id="6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7"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8"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69"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71"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29"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30"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31"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32"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33"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34"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35"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36"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37"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38"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39"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40"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41"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42"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43"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44"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45"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sp>
          <p:nvSpPr>
            <p:cNvPr id="146"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ea"/>
                <a:sym typeface="+mn-lt"/>
              </a:endParaRPr>
            </a:p>
          </p:txBody>
        </p:sp>
      </p:grpSp>
      <p:sp>
        <p:nvSpPr>
          <p:cNvPr id="147" name="标题 1"/>
          <p:cNvSpPr>
            <a:spLocks noGrp="1"/>
          </p:cNvSpPr>
          <p:nvPr userDrawn="1">
            <p:ph type="ctrTitle" hasCustomPrompt="1"/>
          </p:nvPr>
        </p:nvSpPr>
        <p:spPr>
          <a:xfrm>
            <a:off x="1615440" y="2929530"/>
            <a:ext cx="8961120" cy="1213643"/>
          </a:xfrm>
        </p:spPr>
        <p:txBody>
          <a:bodyPr anchor="ctr">
            <a:noAutofit/>
          </a:bodyPr>
          <a:lstStyle>
            <a:lvl1pPr algn="ctr">
              <a:defRPr kumimoji="0" lang="zh-CN" altLang="en-US" sz="6000" b="1" i="0" u="none" strike="noStrike" kern="1200" cap="none" spc="400" normalizeH="0" baseline="0" dirty="0">
                <a:ln>
                  <a:noFill/>
                </a:ln>
                <a:solidFill>
                  <a:prstClr val="white"/>
                </a:solidFill>
                <a:effectLst/>
                <a:uLnTx/>
                <a:uFillTx/>
                <a:latin typeface="Arial" panose="020B0604020202090204"/>
                <a:ea typeface="微软雅黑" panose="020B0503020204020204" pitchFamily="34" charset="-122"/>
                <a:cs typeface="+mn-ea"/>
              </a:defRPr>
            </a:lvl1pPr>
          </a:lstStyle>
          <a:p>
            <a:pPr marL="0" marR="0" lvl="0" indent="0" algn="ctr" defTabSz="914400" rtl="0" eaLnBrk="1" fontAlgn="auto" latinLnBrk="0" hangingPunct="1">
              <a:lnSpc>
                <a:spcPct val="110000"/>
              </a:lnSpc>
              <a:spcBef>
                <a:spcPts val="0"/>
              </a:spcBef>
              <a:spcAft>
                <a:spcPts val="0"/>
              </a:spcAft>
              <a:buClrTx/>
              <a:buSzTx/>
              <a:buFontTx/>
              <a:buNone/>
              <a:defRPr/>
            </a:pPr>
            <a:r>
              <a:rPr lang="zh-CN" altLang="en-US" dirty="0"/>
              <a:t>单击此处编辑结束语</a:t>
            </a:r>
            <a:endParaRPr lang="zh-CN" altLang="en-US" dirty="0"/>
          </a:p>
        </p:txBody>
      </p:sp>
      <p:sp>
        <p:nvSpPr>
          <p:cNvPr id="148" name="副标题 2"/>
          <p:cNvSpPr>
            <a:spLocks noGrp="1"/>
          </p:cNvSpPr>
          <p:nvPr userDrawn="1">
            <p:ph type="subTitle" idx="1" hasCustomPrompt="1"/>
          </p:nvPr>
        </p:nvSpPr>
        <p:spPr>
          <a:xfrm>
            <a:off x="3105150" y="5630308"/>
            <a:ext cx="5981700" cy="360071"/>
          </a:xfrm>
        </p:spPr>
        <p:txBody>
          <a:bodyPr>
            <a:normAutofit/>
          </a:bodyPr>
          <a:lstStyle>
            <a:lvl1pPr marL="0" indent="0" algn="ctr">
              <a:buNone/>
              <a:defRPr lang="zh-CN" altLang="en-US" sz="1800" kern="1200" dirty="0">
                <a:solidFill>
                  <a:prstClr val="black">
                    <a:lumMod val="75000"/>
                    <a:lumOff val="25000"/>
                  </a:prstClr>
                </a:solidFill>
                <a:latin typeface="Arial" panose="020B0604020202090204"/>
                <a:ea typeface="微软雅黑" panose="020B0503020204020204" pitchFamily="34" charset="-122"/>
                <a:cs typeface="+mn-ea"/>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单击此处编辑作者信息</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内容页-标题">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sp>
        <p:nvSpPr>
          <p:cNvPr id="176"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fld>
            <a:r>
              <a:rPr lang="zh-CN" altLang="en-US"/>
              <a:t> </a:t>
            </a:r>
            <a:r>
              <a:rPr lang="en-US" altLang="zh-CN"/>
              <a:t>&gt;</a:t>
            </a:r>
            <a:endParaRPr lang="zh-CN" altLang="en-US" dirty="0"/>
          </a:p>
        </p:txBody>
      </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endParaRPr lang="zh-CN" altLang="en-US" sz="1200" dirty="0">
              <a:solidFill>
                <a:schemeClr val="tx1">
                  <a:lumMod val="50000"/>
                  <a:lumOff val="50000"/>
                </a:schemeClr>
              </a:solidFill>
              <a:cs typeface="+mn-ea"/>
              <a:sym typeface="+mn-l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页-标题&amp;副标题">
    <p:spTree>
      <p:nvGrpSpPr>
        <p:cNvPr id="1" name=""/>
        <p:cNvGrpSpPr/>
        <p:nvPr/>
      </p:nvGrpSpPr>
      <p:grpSpPr>
        <a:xfrm>
          <a:off x="0" y="0"/>
          <a:ext cx="0" cy="0"/>
          <a:chOff x="0" y="0"/>
          <a:chExt cx="0" cy="0"/>
        </a:xfrm>
      </p:grpSpPr>
      <p:grpSp>
        <p:nvGrpSpPr>
          <p:cNvPr id="121" name="组合 120"/>
          <p:cNvGrpSpPr/>
          <p:nvPr userDrawn="1"/>
        </p:nvGrpSpPr>
        <p:grpSpPr>
          <a:xfrm>
            <a:off x="10177780" y="329882"/>
            <a:ext cx="1512002" cy="444892"/>
            <a:chOff x="9556201" y="498129"/>
            <a:chExt cx="1993881" cy="586680"/>
          </a:xfrm>
        </p:grpSpPr>
        <p:grpSp>
          <p:nvGrpSpPr>
            <p:cNvPr id="122" name="组合 121"/>
            <p:cNvGrpSpPr/>
            <p:nvPr userDrawn="1"/>
          </p:nvGrpSpPr>
          <p:grpSpPr>
            <a:xfrm>
              <a:off x="10239376" y="968937"/>
              <a:ext cx="1307697" cy="96254"/>
              <a:chOff x="4616246" y="3878362"/>
              <a:chExt cx="5571416" cy="410087"/>
            </a:xfrm>
            <a:solidFill>
              <a:schemeClr val="tx1">
                <a:alpha val="80000"/>
              </a:schemeClr>
            </a:solidFill>
          </p:grpSpPr>
          <p:sp>
            <p:nvSpPr>
              <p:cNvPr id="160"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1"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2"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3"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4"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5"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6"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7"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8"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69"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0"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1"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2"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3"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4"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75"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3" name="组合 122"/>
            <p:cNvGrpSpPr/>
            <p:nvPr userDrawn="1"/>
          </p:nvGrpSpPr>
          <p:grpSpPr>
            <a:xfrm>
              <a:off x="10237120" y="539555"/>
              <a:ext cx="1312962" cy="375239"/>
              <a:chOff x="4606634" y="2048989"/>
              <a:chExt cx="5593843" cy="1598699"/>
            </a:xfrm>
            <a:solidFill>
              <a:schemeClr val="accent1">
                <a:alpha val="80000"/>
              </a:schemeClr>
            </a:solidFill>
          </p:grpSpPr>
          <p:sp>
            <p:nvSpPr>
              <p:cNvPr id="148"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49"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0"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1"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2"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3"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4"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5"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6"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7"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8"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159"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124" name="组合 123"/>
            <p:cNvGrpSpPr/>
            <p:nvPr userDrawn="1"/>
          </p:nvGrpSpPr>
          <p:grpSpPr>
            <a:xfrm>
              <a:off x="9556201" y="498129"/>
              <a:ext cx="588050" cy="586680"/>
              <a:chOff x="2105799" y="20055838"/>
              <a:chExt cx="6748090" cy="6732363"/>
            </a:xfrm>
            <a:solidFill>
              <a:schemeClr val="accent1">
                <a:alpha val="80000"/>
              </a:schemeClr>
            </a:solidFill>
          </p:grpSpPr>
          <p:sp>
            <p:nvSpPr>
              <p:cNvPr id="125"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6"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7"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8"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9"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0"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1"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2"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3"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4"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5"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6"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7"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8"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39"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0"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1"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2"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3"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4"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5"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6"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47"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grpSp>
        <p:nvGrpSpPr>
          <p:cNvPr id="177" name="组合 176"/>
          <p:cNvGrpSpPr/>
          <p:nvPr userDrawn="1"/>
        </p:nvGrpSpPr>
        <p:grpSpPr>
          <a:xfrm>
            <a:off x="528706" y="867990"/>
            <a:ext cx="2433027" cy="0"/>
            <a:chOff x="7460343" y="1311756"/>
            <a:chExt cx="2433027" cy="0"/>
          </a:xfrm>
        </p:grpSpPr>
        <p:cxnSp>
          <p:nvCxnSpPr>
            <p:cNvPr id="178" name="直接连接符 177"/>
            <p:cNvCxnSpPr/>
            <p:nvPr/>
          </p:nvCxnSpPr>
          <p:spPr>
            <a:xfrm>
              <a:off x="7460343" y="1311756"/>
              <a:ext cx="2433027"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9" name="直接连接符 178"/>
            <p:cNvCxnSpPr/>
            <p:nvPr/>
          </p:nvCxnSpPr>
          <p:spPr>
            <a:xfrm>
              <a:off x="7460343" y="1311756"/>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1"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a:t>&lt; </a:t>
            </a:r>
            <a:fld id="{A548B57D-AE10-4CF7-A9DF-59FEFA91B28E}" type="slidenum">
              <a:rPr lang="zh-CN" altLang="en-US" smtClean="0"/>
            </a:fld>
            <a:r>
              <a:rPr lang="zh-CN" altLang="en-US"/>
              <a:t> </a:t>
            </a:r>
            <a:r>
              <a:rPr lang="en-US" altLang="zh-CN"/>
              <a:t>&gt;</a:t>
            </a:r>
            <a:endParaRPr lang="zh-CN" altLang="en-US" dirty="0"/>
          </a:p>
        </p:txBody>
      </p:sp>
      <p:sp>
        <p:nvSpPr>
          <p:cNvPr id="63"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sp>
        <p:nvSpPr>
          <p:cNvPr id="3" name="文本占位符 2"/>
          <p:cNvSpPr>
            <a:spLocks noGrp="1"/>
          </p:cNvSpPr>
          <p:nvPr>
            <p:ph type="body" sz="quarter" idx="10" hasCustomPrompt="1"/>
          </p:nvPr>
        </p:nvSpPr>
        <p:spPr>
          <a:xfrm>
            <a:off x="442913" y="944610"/>
            <a:ext cx="9056687" cy="381629"/>
          </a:xfrm>
        </p:spPr>
        <p:txBody>
          <a:bodyPr vert="horz" lIns="91440" tIns="45720" rIns="91440" bIns="45720" rtlCol="0" anchor="ctr">
            <a:normAutofit/>
          </a:bodyPr>
          <a:lstStyle>
            <a:lvl1pPr>
              <a:defRPr lang="zh-CN" altLang="en-US" sz="2000" b="1" dirty="0" smtClean="0">
                <a:solidFill>
                  <a:schemeClr val="tx1">
                    <a:lumMod val="75000"/>
                    <a:lumOff val="25000"/>
                  </a:schemeClr>
                </a:solidFill>
                <a:cs typeface="+mn-ea"/>
              </a:defRPr>
            </a:lvl1pPr>
          </a:lstStyle>
          <a:p>
            <a:pPr marL="342900" marR="0" lvl="0" indent="-342900" fontAlgn="auto">
              <a:spcBef>
                <a:spcPct val="0"/>
              </a:spcBef>
              <a:spcAft>
                <a:spcPts val="0"/>
              </a:spcAft>
              <a:buClrTx/>
              <a:buSzTx/>
            </a:pPr>
            <a:r>
              <a:rPr lang="zh-CN" altLang="en-US" dirty="0"/>
              <a:t>单击此处输入本页的结论单击此处输入本页的结论单击此处输入本页的结论</a:t>
            </a:r>
            <a:endParaRPr lang="zh-CN" altLang="en-US" dirty="0"/>
          </a:p>
        </p:txBody>
      </p:sp>
      <p:sp>
        <p:nvSpPr>
          <p:cNvPr id="64" name="文本框 63"/>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endParaRPr lang="zh-CN" altLang="en-US" sz="1200" dirty="0">
              <a:solidFill>
                <a:schemeClr val="tx1">
                  <a:lumMod val="50000"/>
                  <a:lumOff val="50000"/>
                </a:schemeClr>
              </a:solidFill>
              <a:cs typeface="+mn-ea"/>
              <a:sym typeface="+mn-l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内容页-上下横线">
    <p:spTree>
      <p:nvGrpSpPr>
        <p:cNvPr id="1" name=""/>
        <p:cNvGrpSpPr/>
        <p:nvPr/>
      </p:nvGrpSpPr>
      <p:grpSpPr>
        <a:xfrm>
          <a:off x="0" y="0"/>
          <a:ext cx="0" cy="0"/>
          <a:chOff x="0" y="0"/>
          <a:chExt cx="0" cy="0"/>
        </a:xfrm>
      </p:grpSpPr>
      <p:grpSp>
        <p:nvGrpSpPr>
          <p:cNvPr id="3" name="组合 2"/>
          <p:cNvGrpSpPr/>
          <p:nvPr userDrawn="1"/>
        </p:nvGrpSpPr>
        <p:grpSpPr>
          <a:xfrm>
            <a:off x="10177780" y="329882"/>
            <a:ext cx="1512002" cy="444892"/>
            <a:chOff x="9556201" y="498129"/>
            <a:chExt cx="1993881" cy="586680"/>
          </a:xfrm>
        </p:grpSpPr>
        <p:grpSp>
          <p:nvGrpSpPr>
            <p:cNvPr id="66" name="组合 65"/>
            <p:cNvGrpSpPr/>
            <p:nvPr userDrawn="1"/>
          </p:nvGrpSpPr>
          <p:grpSpPr>
            <a:xfrm>
              <a:off x="10239376" y="968937"/>
              <a:ext cx="1307697" cy="96254"/>
              <a:chOff x="4616246" y="3878362"/>
              <a:chExt cx="5571416" cy="410087"/>
            </a:xfrm>
            <a:solidFill>
              <a:schemeClr val="tx1">
                <a:alpha val="80000"/>
              </a:schemeClr>
            </a:solidFill>
          </p:grpSpPr>
          <p:sp>
            <p:nvSpPr>
              <p:cNvPr id="68" name="Freeform 17"/>
              <p:cNvSpPr>
                <a:spLocks noEditPoints="1"/>
              </p:cNvSpPr>
              <p:nvPr/>
            </p:nvSpPr>
            <p:spPr bwMode="auto">
              <a:xfrm>
                <a:off x="8617798" y="3887973"/>
                <a:ext cx="362030" cy="387660"/>
              </a:xfrm>
              <a:custGeom>
                <a:avLst/>
                <a:gdLst>
                  <a:gd name="T0" fmla="*/ 34 w 127"/>
                  <a:gd name="T1" fmla="*/ 71 h 136"/>
                  <a:gd name="T2" fmla="*/ 34 w 127"/>
                  <a:gd name="T3" fmla="*/ 81 h 136"/>
                  <a:gd name="T4" fmla="*/ 34 w 127"/>
                  <a:gd name="T5" fmla="*/ 114 h 136"/>
                  <a:gd name="T6" fmla="*/ 35 w 127"/>
                  <a:gd name="T7" fmla="*/ 122 h 136"/>
                  <a:gd name="T8" fmla="*/ 40 w 127"/>
                  <a:gd name="T9" fmla="*/ 127 h 136"/>
                  <a:gd name="T10" fmla="*/ 49 w 127"/>
                  <a:gd name="T11" fmla="*/ 128 h 136"/>
                  <a:gd name="T12" fmla="*/ 49 w 127"/>
                  <a:gd name="T13" fmla="*/ 135 h 136"/>
                  <a:gd name="T14" fmla="*/ 1 w 127"/>
                  <a:gd name="T15" fmla="*/ 135 h 136"/>
                  <a:gd name="T16" fmla="*/ 0 w 127"/>
                  <a:gd name="T17" fmla="*/ 132 h 136"/>
                  <a:gd name="T18" fmla="*/ 0 w 127"/>
                  <a:gd name="T19" fmla="*/ 128 h 136"/>
                  <a:gd name="T20" fmla="*/ 9 w 127"/>
                  <a:gd name="T21" fmla="*/ 127 h 136"/>
                  <a:gd name="T22" fmla="*/ 16 w 127"/>
                  <a:gd name="T23" fmla="*/ 120 h 136"/>
                  <a:gd name="T24" fmla="*/ 17 w 127"/>
                  <a:gd name="T25" fmla="*/ 111 h 136"/>
                  <a:gd name="T26" fmla="*/ 17 w 127"/>
                  <a:gd name="T27" fmla="*/ 22 h 136"/>
                  <a:gd name="T28" fmla="*/ 16 w 127"/>
                  <a:gd name="T29" fmla="*/ 15 h 136"/>
                  <a:gd name="T30" fmla="*/ 9 w 127"/>
                  <a:gd name="T31" fmla="*/ 9 h 136"/>
                  <a:gd name="T32" fmla="*/ 0 w 127"/>
                  <a:gd name="T33" fmla="*/ 8 h 136"/>
                  <a:gd name="T34" fmla="*/ 0 w 127"/>
                  <a:gd name="T35" fmla="*/ 1 h 136"/>
                  <a:gd name="T36" fmla="*/ 4 w 127"/>
                  <a:gd name="T37" fmla="*/ 0 h 136"/>
                  <a:gd name="T38" fmla="*/ 71 w 127"/>
                  <a:gd name="T39" fmla="*/ 0 h 136"/>
                  <a:gd name="T40" fmla="*/ 94 w 127"/>
                  <a:gd name="T41" fmla="*/ 4 h 136"/>
                  <a:gd name="T42" fmla="*/ 116 w 127"/>
                  <a:gd name="T43" fmla="*/ 32 h 136"/>
                  <a:gd name="T44" fmla="*/ 97 w 127"/>
                  <a:gd name="T45" fmla="*/ 66 h 136"/>
                  <a:gd name="T46" fmla="*/ 80 w 127"/>
                  <a:gd name="T47" fmla="*/ 70 h 136"/>
                  <a:gd name="T48" fmla="*/ 71 w 127"/>
                  <a:gd name="T49" fmla="*/ 71 h 136"/>
                  <a:gd name="T50" fmla="*/ 73 w 127"/>
                  <a:gd name="T51" fmla="*/ 75 h 136"/>
                  <a:gd name="T52" fmla="*/ 104 w 127"/>
                  <a:gd name="T53" fmla="*/ 114 h 136"/>
                  <a:gd name="T54" fmla="*/ 105 w 127"/>
                  <a:gd name="T55" fmla="*/ 116 h 136"/>
                  <a:gd name="T56" fmla="*/ 127 w 127"/>
                  <a:gd name="T57" fmla="*/ 128 h 136"/>
                  <a:gd name="T58" fmla="*/ 127 w 127"/>
                  <a:gd name="T59" fmla="*/ 135 h 136"/>
                  <a:gd name="T60" fmla="*/ 116 w 127"/>
                  <a:gd name="T61" fmla="*/ 135 h 136"/>
                  <a:gd name="T62" fmla="*/ 102 w 127"/>
                  <a:gd name="T63" fmla="*/ 136 h 136"/>
                  <a:gd name="T64" fmla="*/ 96 w 127"/>
                  <a:gd name="T65" fmla="*/ 132 h 136"/>
                  <a:gd name="T66" fmla="*/ 59 w 127"/>
                  <a:gd name="T67" fmla="*/ 82 h 136"/>
                  <a:gd name="T68" fmla="*/ 52 w 127"/>
                  <a:gd name="T69" fmla="*/ 73 h 136"/>
                  <a:gd name="T70" fmla="*/ 49 w 127"/>
                  <a:gd name="T71" fmla="*/ 71 h 136"/>
                  <a:gd name="T72" fmla="*/ 34 w 127"/>
                  <a:gd name="T73" fmla="*/ 71 h 136"/>
                  <a:gd name="T74" fmla="*/ 34 w 127"/>
                  <a:gd name="T75" fmla="*/ 61 h 136"/>
                  <a:gd name="T76" fmla="*/ 36 w 127"/>
                  <a:gd name="T77" fmla="*/ 62 h 136"/>
                  <a:gd name="T78" fmla="*/ 66 w 127"/>
                  <a:gd name="T79" fmla="*/ 62 h 136"/>
                  <a:gd name="T80" fmla="*/ 82 w 127"/>
                  <a:gd name="T81" fmla="*/ 59 h 136"/>
                  <a:gd name="T82" fmla="*/ 96 w 127"/>
                  <a:gd name="T83" fmla="*/ 44 h 136"/>
                  <a:gd name="T84" fmla="*/ 96 w 127"/>
                  <a:gd name="T85" fmla="*/ 29 h 136"/>
                  <a:gd name="T86" fmla="*/ 81 w 127"/>
                  <a:gd name="T87" fmla="*/ 12 h 136"/>
                  <a:gd name="T88" fmla="*/ 70 w 127"/>
                  <a:gd name="T89" fmla="*/ 11 h 136"/>
                  <a:gd name="T90" fmla="*/ 37 w 127"/>
                  <a:gd name="T91" fmla="*/ 11 h 136"/>
                  <a:gd name="T92" fmla="*/ 34 w 127"/>
                  <a:gd name="T93" fmla="*/ 11 h 136"/>
                  <a:gd name="T94" fmla="*/ 34 w 127"/>
                  <a:gd name="T95" fmla="*/ 61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7" h="136">
                    <a:moveTo>
                      <a:pt x="34" y="71"/>
                    </a:moveTo>
                    <a:cubicBezTo>
                      <a:pt x="34" y="75"/>
                      <a:pt x="34" y="78"/>
                      <a:pt x="34" y="81"/>
                    </a:cubicBezTo>
                    <a:cubicBezTo>
                      <a:pt x="34" y="92"/>
                      <a:pt x="34" y="103"/>
                      <a:pt x="34" y="114"/>
                    </a:cubicBezTo>
                    <a:cubicBezTo>
                      <a:pt x="34" y="117"/>
                      <a:pt x="34" y="119"/>
                      <a:pt x="35" y="122"/>
                    </a:cubicBezTo>
                    <a:cubicBezTo>
                      <a:pt x="35" y="125"/>
                      <a:pt x="37" y="127"/>
                      <a:pt x="40" y="127"/>
                    </a:cubicBezTo>
                    <a:cubicBezTo>
                      <a:pt x="43" y="127"/>
                      <a:pt x="46" y="128"/>
                      <a:pt x="49" y="128"/>
                    </a:cubicBezTo>
                    <a:cubicBezTo>
                      <a:pt x="49" y="130"/>
                      <a:pt x="49" y="133"/>
                      <a:pt x="49" y="135"/>
                    </a:cubicBezTo>
                    <a:cubicBezTo>
                      <a:pt x="33" y="135"/>
                      <a:pt x="17" y="135"/>
                      <a:pt x="1" y="135"/>
                    </a:cubicBezTo>
                    <a:cubicBezTo>
                      <a:pt x="0" y="134"/>
                      <a:pt x="0" y="133"/>
                      <a:pt x="0" y="132"/>
                    </a:cubicBezTo>
                    <a:cubicBezTo>
                      <a:pt x="0" y="131"/>
                      <a:pt x="0" y="130"/>
                      <a:pt x="0" y="128"/>
                    </a:cubicBezTo>
                    <a:cubicBezTo>
                      <a:pt x="3" y="128"/>
                      <a:pt x="6" y="128"/>
                      <a:pt x="9" y="127"/>
                    </a:cubicBezTo>
                    <a:cubicBezTo>
                      <a:pt x="14" y="126"/>
                      <a:pt x="15" y="125"/>
                      <a:pt x="16" y="120"/>
                    </a:cubicBezTo>
                    <a:cubicBezTo>
                      <a:pt x="16" y="117"/>
                      <a:pt x="17" y="114"/>
                      <a:pt x="17" y="111"/>
                    </a:cubicBezTo>
                    <a:cubicBezTo>
                      <a:pt x="17" y="81"/>
                      <a:pt x="17" y="52"/>
                      <a:pt x="17" y="22"/>
                    </a:cubicBezTo>
                    <a:cubicBezTo>
                      <a:pt x="17" y="20"/>
                      <a:pt x="16" y="17"/>
                      <a:pt x="16" y="15"/>
                    </a:cubicBezTo>
                    <a:cubicBezTo>
                      <a:pt x="15" y="11"/>
                      <a:pt x="13" y="9"/>
                      <a:pt x="9" y="9"/>
                    </a:cubicBezTo>
                    <a:cubicBezTo>
                      <a:pt x="6" y="8"/>
                      <a:pt x="3" y="8"/>
                      <a:pt x="0" y="8"/>
                    </a:cubicBezTo>
                    <a:cubicBezTo>
                      <a:pt x="0" y="5"/>
                      <a:pt x="0" y="3"/>
                      <a:pt x="0" y="1"/>
                    </a:cubicBezTo>
                    <a:cubicBezTo>
                      <a:pt x="2" y="1"/>
                      <a:pt x="3" y="0"/>
                      <a:pt x="4" y="0"/>
                    </a:cubicBezTo>
                    <a:cubicBezTo>
                      <a:pt x="26" y="0"/>
                      <a:pt x="49" y="0"/>
                      <a:pt x="71" y="0"/>
                    </a:cubicBezTo>
                    <a:cubicBezTo>
                      <a:pt x="79" y="0"/>
                      <a:pt x="86" y="1"/>
                      <a:pt x="94" y="4"/>
                    </a:cubicBezTo>
                    <a:cubicBezTo>
                      <a:pt x="108" y="9"/>
                      <a:pt x="115" y="18"/>
                      <a:pt x="116" y="32"/>
                    </a:cubicBezTo>
                    <a:cubicBezTo>
                      <a:pt x="117" y="48"/>
                      <a:pt x="110" y="60"/>
                      <a:pt x="97" y="66"/>
                    </a:cubicBezTo>
                    <a:cubicBezTo>
                      <a:pt x="91" y="68"/>
                      <a:pt x="86" y="70"/>
                      <a:pt x="80" y="70"/>
                    </a:cubicBezTo>
                    <a:cubicBezTo>
                      <a:pt x="77" y="70"/>
                      <a:pt x="74" y="71"/>
                      <a:pt x="71" y="71"/>
                    </a:cubicBezTo>
                    <a:cubicBezTo>
                      <a:pt x="72" y="73"/>
                      <a:pt x="73" y="74"/>
                      <a:pt x="73" y="75"/>
                    </a:cubicBezTo>
                    <a:cubicBezTo>
                      <a:pt x="84" y="88"/>
                      <a:pt x="94" y="101"/>
                      <a:pt x="104" y="114"/>
                    </a:cubicBezTo>
                    <a:cubicBezTo>
                      <a:pt x="105" y="115"/>
                      <a:pt x="105" y="115"/>
                      <a:pt x="105" y="116"/>
                    </a:cubicBezTo>
                    <a:cubicBezTo>
                      <a:pt x="111" y="122"/>
                      <a:pt x="117" y="128"/>
                      <a:pt x="127" y="128"/>
                    </a:cubicBezTo>
                    <a:cubicBezTo>
                      <a:pt x="127" y="130"/>
                      <a:pt x="127" y="133"/>
                      <a:pt x="127" y="135"/>
                    </a:cubicBezTo>
                    <a:cubicBezTo>
                      <a:pt x="124" y="135"/>
                      <a:pt x="120" y="135"/>
                      <a:pt x="116" y="135"/>
                    </a:cubicBezTo>
                    <a:cubicBezTo>
                      <a:pt x="111" y="135"/>
                      <a:pt x="107" y="135"/>
                      <a:pt x="102" y="136"/>
                    </a:cubicBezTo>
                    <a:cubicBezTo>
                      <a:pt x="99" y="136"/>
                      <a:pt x="97" y="134"/>
                      <a:pt x="96" y="132"/>
                    </a:cubicBezTo>
                    <a:cubicBezTo>
                      <a:pt x="83" y="115"/>
                      <a:pt x="71" y="99"/>
                      <a:pt x="59" y="82"/>
                    </a:cubicBezTo>
                    <a:cubicBezTo>
                      <a:pt x="57" y="79"/>
                      <a:pt x="54" y="76"/>
                      <a:pt x="52" y="73"/>
                    </a:cubicBezTo>
                    <a:cubicBezTo>
                      <a:pt x="51" y="72"/>
                      <a:pt x="50" y="71"/>
                      <a:pt x="49" y="71"/>
                    </a:cubicBezTo>
                    <a:cubicBezTo>
                      <a:pt x="44" y="71"/>
                      <a:pt x="39" y="71"/>
                      <a:pt x="34" y="71"/>
                    </a:cubicBezTo>
                    <a:close/>
                    <a:moveTo>
                      <a:pt x="34" y="61"/>
                    </a:moveTo>
                    <a:cubicBezTo>
                      <a:pt x="35" y="62"/>
                      <a:pt x="36" y="62"/>
                      <a:pt x="36" y="62"/>
                    </a:cubicBezTo>
                    <a:cubicBezTo>
                      <a:pt x="46" y="62"/>
                      <a:pt x="56" y="62"/>
                      <a:pt x="66" y="62"/>
                    </a:cubicBezTo>
                    <a:cubicBezTo>
                      <a:pt x="72" y="61"/>
                      <a:pt x="77" y="60"/>
                      <a:pt x="82" y="59"/>
                    </a:cubicBezTo>
                    <a:cubicBezTo>
                      <a:pt x="90" y="56"/>
                      <a:pt x="94" y="51"/>
                      <a:pt x="96" y="44"/>
                    </a:cubicBezTo>
                    <a:cubicBezTo>
                      <a:pt x="96" y="39"/>
                      <a:pt x="97" y="34"/>
                      <a:pt x="96" y="29"/>
                    </a:cubicBezTo>
                    <a:cubicBezTo>
                      <a:pt x="95" y="20"/>
                      <a:pt x="90" y="15"/>
                      <a:pt x="81" y="12"/>
                    </a:cubicBezTo>
                    <a:cubicBezTo>
                      <a:pt x="77" y="11"/>
                      <a:pt x="74" y="11"/>
                      <a:pt x="70" y="11"/>
                    </a:cubicBezTo>
                    <a:cubicBezTo>
                      <a:pt x="59" y="10"/>
                      <a:pt x="48" y="11"/>
                      <a:pt x="37" y="11"/>
                    </a:cubicBezTo>
                    <a:cubicBezTo>
                      <a:pt x="36" y="11"/>
                      <a:pt x="35" y="11"/>
                      <a:pt x="34" y="11"/>
                    </a:cubicBezTo>
                    <a:cubicBezTo>
                      <a:pt x="34" y="28"/>
                      <a:pt x="34" y="44"/>
                      <a:pt x="34" y="6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69" name="Freeform 18"/>
              <p:cNvSpPr/>
              <p:nvPr/>
            </p:nvSpPr>
            <p:spPr bwMode="auto">
              <a:xfrm>
                <a:off x="5333898" y="3887973"/>
                <a:ext cx="362030" cy="384457"/>
              </a:xfrm>
              <a:custGeom>
                <a:avLst/>
                <a:gdLst>
                  <a:gd name="T0" fmla="*/ 50 w 127"/>
                  <a:gd name="T1" fmla="*/ 70 h 135"/>
                  <a:gd name="T2" fmla="*/ 34 w 127"/>
                  <a:gd name="T3" fmla="*/ 87 h 135"/>
                  <a:gd name="T4" fmla="*/ 33 w 127"/>
                  <a:gd name="T5" fmla="*/ 90 h 135"/>
                  <a:gd name="T6" fmla="*/ 33 w 127"/>
                  <a:gd name="T7" fmla="*/ 116 h 135"/>
                  <a:gd name="T8" fmla="*/ 34 w 127"/>
                  <a:gd name="T9" fmla="*/ 120 h 135"/>
                  <a:gd name="T10" fmla="*/ 41 w 127"/>
                  <a:gd name="T11" fmla="*/ 127 h 135"/>
                  <a:gd name="T12" fmla="*/ 49 w 127"/>
                  <a:gd name="T13" fmla="*/ 128 h 135"/>
                  <a:gd name="T14" fmla="*/ 49 w 127"/>
                  <a:gd name="T15" fmla="*/ 135 h 135"/>
                  <a:gd name="T16" fmla="*/ 0 w 127"/>
                  <a:gd name="T17" fmla="*/ 135 h 135"/>
                  <a:gd name="T18" fmla="*/ 0 w 127"/>
                  <a:gd name="T19" fmla="*/ 128 h 135"/>
                  <a:gd name="T20" fmla="*/ 7 w 127"/>
                  <a:gd name="T21" fmla="*/ 128 h 135"/>
                  <a:gd name="T22" fmla="*/ 16 w 127"/>
                  <a:gd name="T23" fmla="*/ 118 h 135"/>
                  <a:gd name="T24" fmla="*/ 16 w 127"/>
                  <a:gd name="T25" fmla="*/ 111 h 135"/>
                  <a:gd name="T26" fmla="*/ 16 w 127"/>
                  <a:gd name="T27" fmla="*/ 24 h 135"/>
                  <a:gd name="T28" fmla="*/ 16 w 127"/>
                  <a:gd name="T29" fmla="*/ 16 h 135"/>
                  <a:gd name="T30" fmla="*/ 8 w 127"/>
                  <a:gd name="T31" fmla="*/ 9 h 135"/>
                  <a:gd name="T32" fmla="*/ 0 w 127"/>
                  <a:gd name="T33" fmla="*/ 8 h 135"/>
                  <a:gd name="T34" fmla="*/ 0 w 127"/>
                  <a:gd name="T35" fmla="*/ 1 h 135"/>
                  <a:gd name="T36" fmla="*/ 49 w 127"/>
                  <a:gd name="T37" fmla="*/ 1 h 135"/>
                  <a:gd name="T38" fmla="*/ 50 w 127"/>
                  <a:gd name="T39" fmla="*/ 8 h 135"/>
                  <a:gd name="T40" fmla="*/ 41 w 127"/>
                  <a:gd name="T41" fmla="*/ 9 h 135"/>
                  <a:gd name="T42" fmla="*/ 34 w 127"/>
                  <a:gd name="T43" fmla="*/ 16 h 135"/>
                  <a:gd name="T44" fmla="*/ 33 w 127"/>
                  <a:gd name="T45" fmla="*/ 23 h 135"/>
                  <a:gd name="T46" fmla="*/ 33 w 127"/>
                  <a:gd name="T47" fmla="*/ 70 h 135"/>
                  <a:gd name="T48" fmla="*/ 33 w 127"/>
                  <a:gd name="T49" fmla="*/ 73 h 135"/>
                  <a:gd name="T50" fmla="*/ 36 w 127"/>
                  <a:gd name="T51" fmla="*/ 71 h 135"/>
                  <a:gd name="T52" fmla="*/ 83 w 127"/>
                  <a:gd name="T53" fmla="*/ 19 h 135"/>
                  <a:gd name="T54" fmla="*/ 86 w 127"/>
                  <a:gd name="T55" fmla="*/ 14 h 135"/>
                  <a:gd name="T56" fmla="*/ 84 w 127"/>
                  <a:gd name="T57" fmla="*/ 9 h 135"/>
                  <a:gd name="T58" fmla="*/ 76 w 127"/>
                  <a:gd name="T59" fmla="*/ 8 h 135"/>
                  <a:gd name="T60" fmla="*/ 76 w 127"/>
                  <a:gd name="T61" fmla="*/ 1 h 135"/>
                  <a:gd name="T62" fmla="*/ 122 w 127"/>
                  <a:gd name="T63" fmla="*/ 1 h 135"/>
                  <a:gd name="T64" fmla="*/ 122 w 127"/>
                  <a:gd name="T65" fmla="*/ 8 h 135"/>
                  <a:gd name="T66" fmla="*/ 118 w 127"/>
                  <a:gd name="T67" fmla="*/ 8 h 135"/>
                  <a:gd name="T68" fmla="*/ 99 w 127"/>
                  <a:gd name="T69" fmla="*/ 18 h 135"/>
                  <a:gd name="T70" fmla="*/ 77 w 127"/>
                  <a:gd name="T71" fmla="*/ 41 h 135"/>
                  <a:gd name="T72" fmla="*/ 62 w 127"/>
                  <a:gd name="T73" fmla="*/ 57 h 135"/>
                  <a:gd name="T74" fmla="*/ 64 w 127"/>
                  <a:gd name="T75" fmla="*/ 61 h 135"/>
                  <a:gd name="T76" fmla="*/ 102 w 127"/>
                  <a:gd name="T77" fmla="*/ 113 h 135"/>
                  <a:gd name="T78" fmla="*/ 108 w 127"/>
                  <a:gd name="T79" fmla="*/ 120 h 135"/>
                  <a:gd name="T80" fmla="*/ 123 w 127"/>
                  <a:gd name="T81" fmla="*/ 127 h 135"/>
                  <a:gd name="T82" fmla="*/ 127 w 127"/>
                  <a:gd name="T83" fmla="*/ 128 h 135"/>
                  <a:gd name="T84" fmla="*/ 127 w 127"/>
                  <a:gd name="T85" fmla="*/ 135 h 135"/>
                  <a:gd name="T86" fmla="*/ 73 w 127"/>
                  <a:gd name="T87" fmla="*/ 135 h 135"/>
                  <a:gd name="T88" fmla="*/ 73 w 127"/>
                  <a:gd name="T89" fmla="*/ 128 h 135"/>
                  <a:gd name="T90" fmla="*/ 80 w 127"/>
                  <a:gd name="T91" fmla="*/ 127 h 135"/>
                  <a:gd name="T92" fmla="*/ 84 w 127"/>
                  <a:gd name="T93" fmla="*/ 120 h 135"/>
                  <a:gd name="T94" fmla="*/ 82 w 127"/>
                  <a:gd name="T95" fmla="*/ 115 h 135"/>
                  <a:gd name="T96" fmla="*/ 51 w 127"/>
                  <a:gd name="T97" fmla="*/ 72 h 135"/>
                  <a:gd name="T98" fmla="*/ 50 w 127"/>
                  <a:gd name="T99" fmla="*/ 7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 h="135">
                    <a:moveTo>
                      <a:pt x="50" y="70"/>
                    </a:moveTo>
                    <a:cubicBezTo>
                      <a:pt x="44" y="76"/>
                      <a:pt x="39" y="81"/>
                      <a:pt x="34" y="87"/>
                    </a:cubicBezTo>
                    <a:cubicBezTo>
                      <a:pt x="33" y="88"/>
                      <a:pt x="33" y="89"/>
                      <a:pt x="33" y="90"/>
                    </a:cubicBezTo>
                    <a:cubicBezTo>
                      <a:pt x="33" y="99"/>
                      <a:pt x="33" y="107"/>
                      <a:pt x="33" y="116"/>
                    </a:cubicBezTo>
                    <a:cubicBezTo>
                      <a:pt x="33" y="117"/>
                      <a:pt x="33" y="118"/>
                      <a:pt x="34" y="120"/>
                    </a:cubicBezTo>
                    <a:cubicBezTo>
                      <a:pt x="35" y="125"/>
                      <a:pt x="36" y="126"/>
                      <a:pt x="41" y="127"/>
                    </a:cubicBezTo>
                    <a:cubicBezTo>
                      <a:pt x="44" y="127"/>
                      <a:pt x="46" y="128"/>
                      <a:pt x="49" y="128"/>
                    </a:cubicBezTo>
                    <a:cubicBezTo>
                      <a:pt x="49" y="130"/>
                      <a:pt x="49" y="133"/>
                      <a:pt x="49" y="135"/>
                    </a:cubicBezTo>
                    <a:cubicBezTo>
                      <a:pt x="33" y="135"/>
                      <a:pt x="17" y="135"/>
                      <a:pt x="0" y="135"/>
                    </a:cubicBezTo>
                    <a:cubicBezTo>
                      <a:pt x="0" y="133"/>
                      <a:pt x="0" y="131"/>
                      <a:pt x="0" y="128"/>
                    </a:cubicBezTo>
                    <a:cubicBezTo>
                      <a:pt x="2" y="128"/>
                      <a:pt x="5" y="128"/>
                      <a:pt x="7" y="128"/>
                    </a:cubicBezTo>
                    <a:cubicBezTo>
                      <a:pt x="14" y="127"/>
                      <a:pt x="16" y="125"/>
                      <a:pt x="16" y="118"/>
                    </a:cubicBezTo>
                    <a:cubicBezTo>
                      <a:pt x="16" y="115"/>
                      <a:pt x="16" y="113"/>
                      <a:pt x="16" y="111"/>
                    </a:cubicBezTo>
                    <a:cubicBezTo>
                      <a:pt x="16" y="82"/>
                      <a:pt x="16" y="53"/>
                      <a:pt x="16" y="24"/>
                    </a:cubicBezTo>
                    <a:cubicBezTo>
                      <a:pt x="16" y="21"/>
                      <a:pt x="16" y="18"/>
                      <a:pt x="16" y="16"/>
                    </a:cubicBezTo>
                    <a:cubicBezTo>
                      <a:pt x="15" y="11"/>
                      <a:pt x="13" y="9"/>
                      <a:pt x="8" y="9"/>
                    </a:cubicBezTo>
                    <a:cubicBezTo>
                      <a:pt x="5" y="8"/>
                      <a:pt x="3" y="8"/>
                      <a:pt x="0" y="8"/>
                    </a:cubicBezTo>
                    <a:cubicBezTo>
                      <a:pt x="0" y="5"/>
                      <a:pt x="0" y="3"/>
                      <a:pt x="0" y="1"/>
                    </a:cubicBezTo>
                    <a:cubicBezTo>
                      <a:pt x="4" y="0"/>
                      <a:pt x="40" y="0"/>
                      <a:pt x="49" y="1"/>
                    </a:cubicBezTo>
                    <a:cubicBezTo>
                      <a:pt x="49" y="3"/>
                      <a:pt x="50" y="5"/>
                      <a:pt x="50" y="8"/>
                    </a:cubicBezTo>
                    <a:cubicBezTo>
                      <a:pt x="47" y="8"/>
                      <a:pt x="44" y="8"/>
                      <a:pt x="41" y="9"/>
                    </a:cubicBezTo>
                    <a:cubicBezTo>
                      <a:pt x="37" y="9"/>
                      <a:pt x="34" y="11"/>
                      <a:pt x="34" y="16"/>
                    </a:cubicBezTo>
                    <a:cubicBezTo>
                      <a:pt x="33" y="18"/>
                      <a:pt x="33" y="20"/>
                      <a:pt x="33" y="23"/>
                    </a:cubicBezTo>
                    <a:cubicBezTo>
                      <a:pt x="33" y="39"/>
                      <a:pt x="33" y="54"/>
                      <a:pt x="33" y="70"/>
                    </a:cubicBezTo>
                    <a:cubicBezTo>
                      <a:pt x="33" y="71"/>
                      <a:pt x="33" y="72"/>
                      <a:pt x="33" y="73"/>
                    </a:cubicBezTo>
                    <a:cubicBezTo>
                      <a:pt x="35" y="72"/>
                      <a:pt x="36" y="72"/>
                      <a:pt x="36" y="71"/>
                    </a:cubicBezTo>
                    <a:cubicBezTo>
                      <a:pt x="52" y="54"/>
                      <a:pt x="67" y="37"/>
                      <a:pt x="83" y="19"/>
                    </a:cubicBezTo>
                    <a:cubicBezTo>
                      <a:pt x="84" y="18"/>
                      <a:pt x="85" y="16"/>
                      <a:pt x="86" y="14"/>
                    </a:cubicBezTo>
                    <a:cubicBezTo>
                      <a:pt x="88" y="12"/>
                      <a:pt x="87" y="10"/>
                      <a:pt x="84" y="9"/>
                    </a:cubicBezTo>
                    <a:cubicBezTo>
                      <a:pt x="81" y="8"/>
                      <a:pt x="79" y="8"/>
                      <a:pt x="76" y="8"/>
                    </a:cubicBezTo>
                    <a:cubicBezTo>
                      <a:pt x="76" y="5"/>
                      <a:pt x="76" y="3"/>
                      <a:pt x="76" y="1"/>
                    </a:cubicBezTo>
                    <a:cubicBezTo>
                      <a:pt x="79" y="0"/>
                      <a:pt x="114" y="0"/>
                      <a:pt x="122" y="1"/>
                    </a:cubicBezTo>
                    <a:cubicBezTo>
                      <a:pt x="122" y="3"/>
                      <a:pt x="122" y="5"/>
                      <a:pt x="122" y="8"/>
                    </a:cubicBezTo>
                    <a:cubicBezTo>
                      <a:pt x="121" y="8"/>
                      <a:pt x="120" y="8"/>
                      <a:pt x="118" y="8"/>
                    </a:cubicBezTo>
                    <a:cubicBezTo>
                      <a:pt x="111" y="9"/>
                      <a:pt x="104" y="12"/>
                      <a:pt x="99" y="18"/>
                    </a:cubicBezTo>
                    <a:cubicBezTo>
                      <a:pt x="92" y="25"/>
                      <a:pt x="85" y="33"/>
                      <a:pt x="77" y="41"/>
                    </a:cubicBezTo>
                    <a:cubicBezTo>
                      <a:pt x="72" y="46"/>
                      <a:pt x="67" y="52"/>
                      <a:pt x="62" y="57"/>
                    </a:cubicBezTo>
                    <a:cubicBezTo>
                      <a:pt x="63" y="58"/>
                      <a:pt x="64" y="59"/>
                      <a:pt x="64" y="61"/>
                    </a:cubicBezTo>
                    <a:cubicBezTo>
                      <a:pt x="77" y="78"/>
                      <a:pt x="90" y="95"/>
                      <a:pt x="102" y="113"/>
                    </a:cubicBezTo>
                    <a:cubicBezTo>
                      <a:pt x="104" y="115"/>
                      <a:pt x="106" y="118"/>
                      <a:pt x="108" y="120"/>
                    </a:cubicBezTo>
                    <a:cubicBezTo>
                      <a:pt x="112" y="124"/>
                      <a:pt x="117" y="127"/>
                      <a:pt x="123" y="127"/>
                    </a:cubicBezTo>
                    <a:cubicBezTo>
                      <a:pt x="124" y="128"/>
                      <a:pt x="125" y="128"/>
                      <a:pt x="127" y="128"/>
                    </a:cubicBezTo>
                    <a:cubicBezTo>
                      <a:pt x="127" y="130"/>
                      <a:pt x="127" y="133"/>
                      <a:pt x="127" y="135"/>
                    </a:cubicBezTo>
                    <a:cubicBezTo>
                      <a:pt x="109" y="135"/>
                      <a:pt x="91" y="135"/>
                      <a:pt x="73" y="135"/>
                    </a:cubicBezTo>
                    <a:cubicBezTo>
                      <a:pt x="73" y="133"/>
                      <a:pt x="73" y="131"/>
                      <a:pt x="73" y="128"/>
                    </a:cubicBezTo>
                    <a:cubicBezTo>
                      <a:pt x="75" y="128"/>
                      <a:pt x="78" y="128"/>
                      <a:pt x="80" y="127"/>
                    </a:cubicBezTo>
                    <a:cubicBezTo>
                      <a:pt x="85" y="127"/>
                      <a:pt x="86" y="125"/>
                      <a:pt x="84" y="120"/>
                    </a:cubicBezTo>
                    <a:cubicBezTo>
                      <a:pt x="84" y="118"/>
                      <a:pt x="83" y="117"/>
                      <a:pt x="82" y="115"/>
                    </a:cubicBezTo>
                    <a:cubicBezTo>
                      <a:pt x="72" y="101"/>
                      <a:pt x="61" y="86"/>
                      <a:pt x="51" y="72"/>
                    </a:cubicBezTo>
                    <a:cubicBezTo>
                      <a:pt x="51" y="71"/>
                      <a:pt x="50" y="71"/>
                      <a:pt x="50" y="7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0" name="Freeform 19"/>
              <p:cNvSpPr/>
              <p:nvPr/>
            </p:nvSpPr>
            <p:spPr bwMode="auto">
              <a:xfrm>
                <a:off x="7278607" y="3887973"/>
                <a:ext cx="358826" cy="384457"/>
              </a:xfrm>
              <a:custGeom>
                <a:avLst/>
                <a:gdLst>
                  <a:gd name="T0" fmla="*/ 28 w 126"/>
                  <a:gd name="T1" fmla="*/ 16 h 135"/>
                  <a:gd name="T2" fmla="*/ 28 w 126"/>
                  <a:gd name="T3" fmla="*/ 20 h 135"/>
                  <a:gd name="T4" fmla="*/ 28 w 126"/>
                  <a:gd name="T5" fmla="*/ 109 h 135"/>
                  <a:gd name="T6" fmla="*/ 28 w 126"/>
                  <a:gd name="T7" fmla="*/ 119 h 135"/>
                  <a:gd name="T8" fmla="*/ 37 w 126"/>
                  <a:gd name="T9" fmla="*/ 127 h 135"/>
                  <a:gd name="T10" fmla="*/ 44 w 126"/>
                  <a:gd name="T11" fmla="*/ 128 h 135"/>
                  <a:gd name="T12" fmla="*/ 44 w 126"/>
                  <a:gd name="T13" fmla="*/ 135 h 135"/>
                  <a:gd name="T14" fmla="*/ 0 w 126"/>
                  <a:gd name="T15" fmla="*/ 135 h 135"/>
                  <a:gd name="T16" fmla="*/ 0 w 126"/>
                  <a:gd name="T17" fmla="*/ 128 h 135"/>
                  <a:gd name="T18" fmla="*/ 8 w 126"/>
                  <a:gd name="T19" fmla="*/ 127 h 135"/>
                  <a:gd name="T20" fmla="*/ 16 w 126"/>
                  <a:gd name="T21" fmla="*/ 120 h 135"/>
                  <a:gd name="T22" fmla="*/ 16 w 126"/>
                  <a:gd name="T23" fmla="*/ 113 h 135"/>
                  <a:gd name="T24" fmla="*/ 16 w 126"/>
                  <a:gd name="T25" fmla="*/ 19 h 135"/>
                  <a:gd name="T26" fmla="*/ 16 w 126"/>
                  <a:gd name="T27" fmla="*/ 15 h 135"/>
                  <a:gd name="T28" fmla="*/ 9 w 126"/>
                  <a:gd name="T29" fmla="*/ 9 h 135"/>
                  <a:gd name="T30" fmla="*/ 5 w 126"/>
                  <a:gd name="T31" fmla="*/ 8 h 135"/>
                  <a:gd name="T32" fmla="*/ 1 w 126"/>
                  <a:gd name="T33" fmla="*/ 8 h 135"/>
                  <a:gd name="T34" fmla="*/ 1 w 126"/>
                  <a:gd name="T35" fmla="*/ 1 h 135"/>
                  <a:gd name="T36" fmla="*/ 40 w 126"/>
                  <a:gd name="T37" fmla="*/ 1 h 135"/>
                  <a:gd name="T38" fmla="*/ 98 w 126"/>
                  <a:gd name="T39" fmla="*/ 100 h 135"/>
                  <a:gd name="T40" fmla="*/ 99 w 126"/>
                  <a:gd name="T41" fmla="*/ 100 h 135"/>
                  <a:gd name="T42" fmla="*/ 99 w 126"/>
                  <a:gd name="T43" fmla="*/ 96 h 135"/>
                  <a:gd name="T44" fmla="*/ 99 w 126"/>
                  <a:gd name="T45" fmla="*/ 24 h 135"/>
                  <a:gd name="T46" fmla="*/ 98 w 126"/>
                  <a:gd name="T47" fmla="*/ 16 h 135"/>
                  <a:gd name="T48" fmla="*/ 90 w 126"/>
                  <a:gd name="T49" fmla="*/ 9 h 135"/>
                  <a:gd name="T50" fmla="*/ 83 w 126"/>
                  <a:gd name="T51" fmla="*/ 8 h 135"/>
                  <a:gd name="T52" fmla="*/ 83 w 126"/>
                  <a:gd name="T53" fmla="*/ 1 h 135"/>
                  <a:gd name="T54" fmla="*/ 126 w 126"/>
                  <a:gd name="T55" fmla="*/ 1 h 135"/>
                  <a:gd name="T56" fmla="*/ 126 w 126"/>
                  <a:gd name="T57" fmla="*/ 8 h 135"/>
                  <a:gd name="T58" fmla="*/ 119 w 126"/>
                  <a:gd name="T59" fmla="*/ 9 h 135"/>
                  <a:gd name="T60" fmla="*/ 111 w 126"/>
                  <a:gd name="T61" fmla="*/ 16 h 135"/>
                  <a:gd name="T62" fmla="*/ 110 w 126"/>
                  <a:gd name="T63" fmla="*/ 27 h 135"/>
                  <a:gd name="T64" fmla="*/ 110 w 126"/>
                  <a:gd name="T65" fmla="*/ 129 h 135"/>
                  <a:gd name="T66" fmla="*/ 110 w 126"/>
                  <a:gd name="T67" fmla="*/ 135 h 135"/>
                  <a:gd name="T68" fmla="*/ 99 w 126"/>
                  <a:gd name="T69" fmla="*/ 135 h 135"/>
                  <a:gd name="T70" fmla="*/ 29 w 126"/>
                  <a:gd name="T71" fmla="*/ 15 h 135"/>
                  <a:gd name="T72" fmla="*/ 28 w 126"/>
                  <a:gd name="T73" fmla="*/ 1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6" h="135">
                    <a:moveTo>
                      <a:pt x="28" y="16"/>
                    </a:moveTo>
                    <a:cubicBezTo>
                      <a:pt x="28" y="17"/>
                      <a:pt x="28" y="19"/>
                      <a:pt x="28" y="20"/>
                    </a:cubicBezTo>
                    <a:cubicBezTo>
                      <a:pt x="28" y="50"/>
                      <a:pt x="28" y="79"/>
                      <a:pt x="28" y="109"/>
                    </a:cubicBezTo>
                    <a:cubicBezTo>
                      <a:pt x="28" y="112"/>
                      <a:pt x="28" y="115"/>
                      <a:pt x="28" y="119"/>
                    </a:cubicBezTo>
                    <a:cubicBezTo>
                      <a:pt x="29" y="124"/>
                      <a:pt x="31" y="126"/>
                      <a:pt x="37" y="127"/>
                    </a:cubicBezTo>
                    <a:cubicBezTo>
                      <a:pt x="39" y="127"/>
                      <a:pt x="41" y="128"/>
                      <a:pt x="44" y="128"/>
                    </a:cubicBezTo>
                    <a:cubicBezTo>
                      <a:pt x="44" y="130"/>
                      <a:pt x="44" y="133"/>
                      <a:pt x="44" y="135"/>
                    </a:cubicBezTo>
                    <a:cubicBezTo>
                      <a:pt x="29" y="135"/>
                      <a:pt x="15" y="135"/>
                      <a:pt x="0" y="135"/>
                    </a:cubicBezTo>
                    <a:cubicBezTo>
                      <a:pt x="0" y="133"/>
                      <a:pt x="0" y="131"/>
                      <a:pt x="0" y="128"/>
                    </a:cubicBezTo>
                    <a:cubicBezTo>
                      <a:pt x="3" y="128"/>
                      <a:pt x="5" y="127"/>
                      <a:pt x="8" y="127"/>
                    </a:cubicBezTo>
                    <a:cubicBezTo>
                      <a:pt x="12" y="127"/>
                      <a:pt x="15" y="124"/>
                      <a:pt x="16" y="120"/>
                    </a:cubicBezTo>
                    <a:cubicBezTo>
                      <a:pt x="16" y="118"/>
                      <a:pt x="16" y="115"/>
                      <a:pt x="16" y="113"/>
                    </a:cubicBezTo>
                    <a:cubicBezTo>
                      <a:pt x="16" y="82"/>
                      <a:pt x="16" y="50"/>
                      <a:pt x="16" y="19"/>
                    </a:cubicBezTo>
                    <a:cubicBezTo>
                      <a:pt x="16" y="18"/>
                      <a:pt x="16" y="17"/>
                      <a:pt x="16" y="15"/>
                    </a:cubicBezTo>
                    <a:cubicBezTo>
                      <a:pt x="16" y="11"/>
                      <a:pt x="14" y="9"/>
                      <a:pt x="9" y="9"/>
                    </a:cubicBezTo>
                    <a:cubicBezTo>
                      <a:pt x="8" y="8"/>
                      <a:pt x="7" y="8"/>
                      <a:pt x="5" y="8"/>
                    </a:cubicBezTo>
                    <a:cubicBezTo>
                      <a:pt x="4" y="8"/>
                      <a:pt x="2" y="8"/>
                      <a:pt x="1" y="8"/>
                    </a:cubicBezTo>
                    <a:cubicBezTo>
                      <a:pt x="1" y="5"/>
                      <a:pt x="1" y="3"/>
                      <a:pt x="1" y="1"/>
                    </a:cubicBezTo>
                    <a:cubicBezTo>
                      <a:pt x="14" y="1"/>
                      <a:pt x="27" y="1"/>
                      <a:pt x="40" y="1"/>
                    </a:cubicBezTo>
                    <a:cubicBezTo>
                      <a:pt x="59" y="34"/>
                      <a:pt x="79" y="67"/>
                      <a:pt x="98" y="100"/>
                    </a:cubicBezTo>
                    <a:cubicBezTo>
                      <a:pt x="98" y="100"/>
                      <a:pt x="99" y="100"/>
                      <a:pt x="99" y="100"/>
                    </a:cubicBezTo>
                    <a:cubicBezTo>
                      <a:pt x="99" y="99"/>
                      <a:pt x="99" y="97"/>
                      <a:pt x="99" y="96"/>
                    </a:cubicBezTo>
                    <a:cubicBezTo>
                      <a:pt x="99" y="72"/>
                      <a:pt x="99" y="48"/>
                      <a:pt x="99" y="24"/>
                    </a:cubicBezTo>
                    <a:cubicBezTo>
                      <a:pt x="99" y="21"/>
                      <a:pt x="99" y="19"/>
                      <a:pt x="98" y="16"/>
                    </a:cubicBezTo>
                    <a:cubicBezTo>
                      <a:pt x="97" y="12"/>
                      <a:pt x="94" y="9"/>
                      <a:pt x="90" y="9"/>
                    </a:cubicBezTo>
                    <a:cubicBezTo>
                      <a:pt x="88" y="8"/>
                      <a:pt x="86" y="8"/>
                      <a:pt x="83" y="8"/>
                    </a:cubicBezTo>
                    <a:cubicBezTo>
                      <a:pt x="83" y="5"/>
                      <a:pt x="83" y="3"/>
                      <a:pt x="83" y="1"/>
                    </a:cubicBezTo>
                    <a:cubicBezTo>
                      <a:pt x="87" y="0"/>
                      <a:pt x="115" y="0"/>
                      <a:pt x="126" y="1"/>
                    </a:cubicBezTo>
                    <a:cubicBezTo>
                      <a:pt x="126" y="3"/>
                      <a:pt x="126" y="5"/>
                      <a:pt x="126" y="8"/>
                    </a:cubicBezTo>
                    <a:cubicBezTo>
                      <a:pt x="124" y="8"/>
                      <a:pt x="122" y="8"/>
                      <a:pt x="119" y="9"/>
                    </a:cubicBezTo>
                    <a:cubicBezTo>
                      <a:pt x="115" y="9"/>
                      <a:pt x="112" y="12"/>
                      <a:pt x="111" y="16"/>
                    </a:cubicBezTo>
                    <a:cubicBezTo>
                      <a:pt x="111" y="20"/>
                      <a:pt x="110" y="23"/>
                      <a:pt x="110" y="27"/>
                    </a:cubicBezTo>
                    <a:cubicBezTo>
                      <a:pt x="110" y="61"/>
                      <a:pt x="110" y="95"/>
                      <a:pt x="110" y="129"/>
                    </a:cubicBezTo>
                    <a:cubicBezTo>
                      <a:pt x="110" y="131"/>
                      <a:pt x="110" y="133"/>
                      <a:pt x="110" y="135"/>
                    </a:cubicBezTo>
                    <a:cubicBezTo>
                      <a:pt x="106" y="135"/>
                      <a:pt x="103" y="135"/>
                      <a:pt x="99" y="135"/>
                    </a:cubicBezTo>
                    <a:cubicBezTo>
                      <a:pt x="76" y="95"/>
                      <a:pt x="52" y="55"/>
                      <a:pt x="29" y="15"/>
                    </a:cubicBezTo>
                    <a:cubicBezTo>
                      <a:pt x="28" y="15"/>
                      <a:pt x="28" y="15"/>
                      <a:pt x="28" y="1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2" name="Freeform 20"/>
              <p:cNvSpPr/>
              <p:nvPr/>
            </p:nvSpPr>
            <p:spPr bwMode="auto">
              <a:xfrm>
                <a:off x="8233341" y="3887973"/>
                <a:ext cx="352419" cy="384457"/>
              </a:xfrm>
              <a:custGeom>
                <a:avLst/>
                <a:gdLst>
                  <a:gd name="T0" fmla="*/ 0 w 124"/>
                  <a:gd name="T1" fmla="*/ 8 h 135"/>
                  <a:gd name="T2" fmla="*/ 0 w 124"/>
                  <a:gd name="T3" fmla="*/ 1 h 135"/>
                  <a:gd name="T4" fmla="*/ 105 w 124"/>
                  <a:gd name="T5" fmla="*/ 1 h 135"/>
                  <a:gd name="T6" fmla="*/ 117 w 124"/>
                  <a:gd name="T7" fmla="*/ 35 h 135"/>
                  <a:gd name="T8" fmla="*/ 110 w 124"/>
                  <a:gd name="T9" fmla="*/ 39 h 135"/>
                  <a:gd name="T10" fmla="*/ 107 w 124"/>
                  <a:gd name="T11" fmla="*/ 33 h 135"/>
                  <a:gd name="T12" fmla="*/ 78 w 124"/>
                  <a:gd name="T13" fmla="*/ 11 h 135"/>
                  <a:gd name="T14" fmla="*/ 34 w 124"/>
                  <a:gd name="T15" fmla="*/ 11 h 135"/>
                  <a:gd name="T16" fmla="*/ 34 w 124"/>
                  <a:gd name="T17" fmla="*/ 61 h 135"/>
                  <a:gd name="T18" fmla="*/ 55 w 124"/>
                  <a:gd name="T19" fmla="*/ 60 h 135"/>
                  <a:gd name="T20" fmla="*/ 69 w 124"/>
                  <a:gd name="T21" fmla="*/ 45 h 135"/>
                  <a:gd name="T22" fmla="*/ 70 w 124"/>
                  <a:gd name="T23" fmla="*/ 36 h 135"/>
                  <a:gd name="T24" fmla="*/ 78 w 124"/>
                  <a:gd name="T25" fmla="*/ 36 h 135"/>
                  <a:gd name="T26" fmla="*/ 78 w 124"/>
                  <a:gd name="T27" fmla="*/ 95 h 135"/>
                  <a:gd name="T28" fmla="*/ 74 w 124"/>
                  <a:gd name="T29" fmla="*/ 95 h 135"/>
                  <a:gd name="T30" fmla="*/ 70 w 124"/>
                  <a:gd name="T31" fmla="*/ 95 h 135"/>
                  <a:gd name="T32" fmla="*/ 70 w 124"/>
                  <a:gd name="T33" fmla="*/ 88 h 135"/>
                  <a:gd name="T34" fmla="*/ 68 w 124"/>
                  <a:gd name="T35" fmla="*/ 81 h 135"/>
                  <a:gd name="T36" fmla="*/ 58 w 124"/>
                  <a:gd name="T37" fmla="*/ 71 h 135"/>
                  <a:gd name="T38" fmla="*/ 34 w 124"/>
                  <a:gd name="T39" fmla="*/ 70 h 135"/>
                  <a:gd name="T40" fmla="*/ 33 w 124"/>
                  <a:gd name="T41" fmla="*/ 74 h 135"/>
                  <a:gd name="T42" fmla="*/ 33 w 124"/>
                  <a:gd name="T43" fmla="*/ 115 h 135"/>
                  <a:gd name="T44" fmla="*/ 43 w 124"/>
                  <a:gd name="T45" fmla="*/ 125 h 135"/>
                  <a:gd name="T46" fmla="*/ 69 w 124"/>
                  <a:gd name="T47" fmla="*/ 125 h 135"/>
                  <a:gd name="T48" fmla="*/ 112 w 124"/>
                  <a:gd name="T49" fmla="*/ 97 h 135"/>
                  <a:gd name="T50" fmla="*/ 115 w 124"/>
                  <a:gd name="T51" fmla="*/ 90 h 135"/>
                  <a:gd name="T52" fmla="*/ 124 w 124"/>
                  <a:gd name="T53" fmla="*/ 93 h 135"/>
                  <a:gd name="T54" fmla="*/ 109 w 124"/>
                  <a:gd name="T55" fmla="*/ 135 h 135"/>
                  <a:gd name="T56" fmla="*/ 0 w 124"/>
                  <a:gd name="T57" fmla="*/ 135 h 135"/>
                  <a:gd name="T58" fmla="*/ 0 w 124"/>
                  <a:gd name="T59" fmla="*/ 128 h 135"/>
                  <a:gd name="T60" fmla="*/ 8 w 124"/>
                  <a:gd name="T61" fmla="*/ 127 h 135"/>
                  <a:gd name="T62" fmla="*/ 15 w 124"/>
                  <a:gd name="T63" fmla="*/ 120 h 135"/>
                  <a:gd name="T64" fmla="*/ 16 w 124"/>
                  <a:gd name="T65" fmla="*/ 113 h 135"/>
                  <a:gd name="T66" fmla="*/ 16 w 124"/>
                  <a:gd name="T67" fmla="*/ 21 h 135"/>
                  <a:gd name="T68" fmla="*/ 16 w 124"/>
                  <a:gd name="T69" fmla="*/ 16 h 135"/>
                  <a:gd name="T70" fmla="*/ 8 w 124"/>
                  <a:gd name="T71" fmla="*/ 9 h 135"/>
                  <a:gd name="T72" fmla="*/ 4 w 124"/>
                  <a:gd name="T73" fmla="*/ 8 h 135"/>
                  <a:gd name="T74" fmla="*/ 0 w 124"/>
                  <a:gd name="T75" fmla="*/ 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4" h="135">
                    <a:moveTo>
                      <a:pt x="0" y="8"/>
                    </a:moveTo>
                    <a:cubicBezTo>
                      <a:pt x="0" y="5"/>
                      <a:pt x="0" y="3"/>
                      <a:pt x="0" y="1"/>
                    </a:cubicBezTo>
                    <a:cubicBezTo>
                      <a:pt x="3" y="0"/>
                      <a:pt x="98" y="0"/>
                      <a:pt x="105" y="1"/>
                    </a:cubicBezTo>
                    <a:cubicBezTo>
                      <a:pt x="109" y="12"/>
                      <a:pt x="113" y="24"/>
                      <a:pt x="117" y="35"/>
                    </a:cubicBezTo>
                    <a:cubicBezTo>
                      <a:pt x="115" y="37"/>
                      <a:pt x="112" y="38"/>
                      <a:pt x="110" y="39"/>
                    </a:cubicBezTo>
                    <a:cubicBezTo>
                      <a:pt x="109" y="36"/>
                      <a:pt x="108" y="35"/>
                      <a:pt x="107" y="33"/>
                    </a:cubicBezTo>
                    <a:cubicBezTo>
                      <a:pt x="101" y="20"/>
                      <a:pt x="92" y="13"/>
                      <a:pt x="78" y="11"/>
                    </a:cubicBezTo>
                    <a:cubicBezTo>
                      <a:pt x="63" y="10"/>
                      <a:pt x="48" y="11"/>
                      <a:pt x="34" y="11"/>
                    </a:cubicBezTo>
                    <a:cubicBezTo>
                      <a:pt x="33" y="15"/>
                      <a:pt x="33" y="55"/>
                      <a:pt x="34" y="61"/>
                    </a:cubicBezTo>
                    <a:cubicBezTo>
                      <a:pt x="41" y="61"/>
                      <a:pt x="48" y="61"/>
                      <a:pt x="55" y="60"/>
                    </a:cubicBezTo>
                    <a:cubicBezTo>
                      <a:pt x="64" y="59"/>
                      <a:pt x="68" y="54"/>
                      <a:pt x="69" y="45"/>
                    </a:cubicBezTo>
                    <a:cubicBezTo>
                      <a:pt x="70" y="42"/>
                      <a:pt x="70" y="39"/>
                      <a:pt x="70" y="36"/>
                    </a:cubicBezTo>
                    <a:cubicBezTo>
                      <a:pt x="73" y="36"/>
                      <a:pt x="75" y="36"/>
                      <a:pt x="78" y="36"/>
                    </a:cubicBezTo>
                    <a:cubicBezTo>
                      <a:pt x="78" y="56"/>
                      <a:pt x="78" y="75"/>
                      <a:pt x="78" y="95"/>
                    </a:cubicBezTo>
                    <a:cubicBezTo>
                      <a:pt x="77" y="95"/>
                      <a:pt x="76" y="95"/>
                      <a:pt x="74" y="95"/>
                    </a:cubicBezTo>
                    <a:cubicBezTo>
                      <a:pt x="73" y="95"/>
                      <a:pt x="72" y="95"/>
                      <a:pt x="70" y="95"/>
                    </a:cubicBezTo>
                    <a:cubicBezTo>
                      <a:pt x="70" y="93"/>
                      <a:pt x="70" y="90"/>
                      <a:pt x="70" y="88"/>
                    </a:cubicBezTo>
                    <a:cubicBezTo>
                      <a:pt x="69" y="86"/>
                      <a:pt x="69" y="83"/>
                      <a:pt x="68" y="81"/>
                    </a:cubicBezTo>
                    <a:cubicBezTo>
                      <a:pt x="67" y="75"/>
                      <a:pt x="64" y="72"/>
                      <a:pt x="58" y="71"/>
                    </a:cubicBezTo>
                    <a:cubicBezTo>
                      <a:pt x="50" y="69"/>
                      <a:pt x="42" y="70"/>
                      <a:pt x="34" y="70"/>
                    </a:cubicBezTo>
                    <a:cubicBezTo>
                      <a:pt x="33" y="72"/>
                      <a:pt x="33" y="73"/>
                      <a:pt x="33" y="74"/>
                    </a:cubicBezTo>
                    <a:cubicBezTo>
                      <a:pt x="33" y="88"/>
                      <a:pt x="33" y="102"/>
                      <a:pt x="33" y="115"/>
                    </a:cubicBezTo>
                    <a:cubicBezTo>
                      <a:pt x="33" y="124"/>
                      <a:pt x="34" y="125"/>
                      <a:pt x="43" y="125"/>
                    </a:cubicBezTo>
                    <a:cubicBezTo>
                      <a:pt x="52" y="125"/>
                      <a:pt x="60" y="125"/>
                      <a:pt x="69" y="125"/>
                    </a:cubicBezTo>
                    <a:cubicBezTo>
                      <a:pt x="89" y="125"/>
                      <a:pt x="104" y="115"/>
                      <a:pt x="112" y="97"/>
                    </a:cubicBezTo>
                    <a:cubicBezTo>
                      <a:pt x="113" y="95"/>
                      <a:pt x="114" y="93"/>
                      <a:pt x="115" y="90"/>
                    </a:cubicBezTo>
                    <a:cubicBezTo>
                      <a:pt x="118" y="91"/>
                      <a:pt x="121" y="92"/>
                      <a:pt x="124" y="93"/>
                    </a:cubicBezTo>
                    <a:cubicBezTo>
                      <a:pt x="119" y="108"/>
                      <a:pt x="114" y="121"/>
                      <a:pt x="109" y="135"/>
                    </a:cubicBezTo>
                    <a:cubicBezTo>
                      <a:pt x="73" y="135"/>
                      <a:pt x="37" y="135"/>
                      <a:pt x="0" y="135"/>
                    </a:cubicBezTo>
                    <a:cubicBezTo>
                      <a:pt x="0" y="133"/>
                      <a:pt x="0" y="131"/>
                      <a:pt x="0" y="128"/>
                    </a:cubicBezTo>
                    <a:cubicBezTo>
                      <a:pt x="3" y="128"/>
                      <a:pt x="6" y="128"/>
                      <a:pt x="8" y="127"/>
                    </a:cubicBezTo>
                    <a:cubicBezTo>
                      <a:pt x="13" y="126"/>
                      <a:pt x="15" y="125"/>
                      <a:pt x="15" y="120"/>
                    </a:cubicBezTo>
                    <a:cubicBezTo>
                      <a:pt x="16" y="118"/>
                      <a:pt x="16" y="115"/>
                      <a:pt x="16" y="113"/>
                    </a:cubicBezTo>
                    <a:cubicBezTo>
                      <a:pt x="16" y="82"/>
                      <a:pt x="16" y="52"/>
                      <a:pt x="16" y="21"/>
                    </a:cubicBezTo>
                    <a:cubicBezTo>
                      <a:pt x="16" y="20"/>
                      <a:pt x="16" y="18"/>
                      <a:pt x="16" y="16"/>
                    </a:cubicBezTo>
                    <a:cubicBezTo>
                      <a:pt x="15" y="11"/>
                      <a:pt x="13" y="9"/>
                      <a:pt x="8" y="9"/>
                    </a:cubicBezTo>
                    <a:cubicBezTo>
                      <a:pt x="7" y="9"/>
                      <a:pt x="6" y="8"/>
                      <a:pt x="4" y="8"/>
                    </a:cubicBezTo>
                    <a:cubicBezTo>
                      <a:pt x="3" y="8"/>
                      <a:pt x="2" y="8"/>
                      <a:pt x="0" y="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3" name="Freeform 21"/>
              <p:cNvSpPr/>
              <p:nvPr/>
            </p:nvSpPr>
            <p:spPr bwMode="auto">
              <a:xfrm>
                <a:off x="4949441" y="3891177"/>
                <a:ext cx="352419" cy="381253"/>
              </a:xfrm>
              <a:custGeom>
                <a:avLst/>
                <a:gdLst>
                  <a:gd name="T0" fmla="*/ 33 w 123"/>
                  <a:gd name="T1" fmla="*/ 60 h 134"/>
                  <a:gd name="T2" fmla="*/ 55 w 123"/>
                  <a:gd name="T3" fmla="*/ 59 h 134"/>
                  <a:gd name="T4" fmla="*/ 68 w 123"/>
                  <a:gd name="T5" fmla="*/ 45 h 134"/>
                  <a:gd name="T6" fmla="*/ 70 w 123"/>
                  <a:gd name="T7" fmla="*/ 35 h 134"/>
                  <a:gd name="T8" fmla="*/ 77 w 123"/>
                  <a:gd name="T9" fmla="*/ 35 h 134"/>
                  <a:gd name="T10" fmla="*/ 77 w 123"/>
                  <a:gd name="T11" fmla="*/ 94 h 134"/>
                  <a:gd name="T12" fmla="*/ 75 w 123"/>
                  <a:gd name="T13" fmla="*/ 94 h 134"/>
                  <a:gd name="T14" fmla="*/ 70 w 123"/>
                  <a:gd name="T15" fmla="*/ 94 h 134"/>
                  <a:gd name="T16" fmla="*/ 69 w 123"/>
                  <a:gd name="T17" fmla="*/ 83 h 134"/>
                  <a:gd name="T18" fmla="*/ 54 w 123"/>
                  <a:gd name="T19" fmla="*/ 69 h 134"/>
                  <a:gd name="T20" fmla="*/ 33 w 123"/>
                  <a:gd name="T21" fmla="*/ 69 h 134"/>
                  <a:gd name="T22" fmla="*/ 33 w 123"/>
                  <a:gd name="T23" fmla="*/ 73 h 134"/>
                  <a:gd name="T24" fmla="*/ 33 w 123"/>
                  <a:gd name="T25" fmla="*/ 114 h 134"/>
                  <a:gd name="T26" fmla="*/ 43 w 123"/>
                  <a:gd name="T27" fmla="*/ 124 h 134"/>
                  <a:gd name="T28" fmla="*/ 68 w 123"/>
                  <a:gd name="T29" fmla="*/ 124 h 134"/>
                  <a:gd name="T30" fmla="*/ 112 w 123"/>
                  <a:gd name="T31" fmla="*/ 96 h 134"/>
                  <a:gd name="T32" fmla="*/ 115 w 123"/>
                  <a:gd name="T33" fmla="*/ 90 h 134"/>
                  <a:gd name="T34" fmla="*/ 115 w 123"/>
                  <a:gd name="T35" fmla="*/ 90 h 134"/>
                  <a:gd name="T36" fmla="*/ 123 w 123"/>
                  <a:gd name="T37" fmla="*/ 92 h 134"/>
                  <a:gd name="T38" fmla="*/ 109 w 123"/>
                  <a:gd name="T39" fmla="*/ 134 h 134"/>
                  <a:gd name="T40" fmla="*/ 0 w 123"/>
                  <a:gd name="T41" fmla="*/ 134 h 134"/>
                  <a:gd name="T42" fmla="*/ 0 w 123"/>
                  <a:gd name="T43" fmla="*/ 127 h 134"/>
                  <a:gd name="T44" fmla="*/ 8 w 123"/>
                  <a:gd name="T45" fmla="*/ 126 h 134"/>
                  <a:gd name="T46" fmla="*/ 15 w 123"/>
                  <a:gd name="T47" fmla="*/ 120 h 134"/>
                  <a:gd name="T48" fmla="*/ 16 w 123"/>
                  <a:gd name="T49" fmla="*/ 113 h 134"/>
                  <a:gd name="T50" fmla="*/ 16 w 123"/>
                  <a:gd name="T51" fmla="*/ 20 h 134"/>
                  <a:gd name="T52" fmla="*/ 5 w 123"/>
                  <a:gd name="T53" fmla="*/ 7 h 134"/>
                  <a:gd name="T54" fmla="*/ 0 w 123"/>
                  <a:gd name="T55" fmla="*/ 7 h 134"/>
                  <a:gd name="T56" fmla="*/ 0 w 123"/>
                  <a:gd name="T57" fmla="*/ 0 h 134"/>
                  <a:gd name="T58" fmla="*/ 105 w 123"/>
                  <a:gd name="T59" fmla="*/ 0 h 134"/>
                  <a:gd name="T60" fmla="*/ 117 w 123"/>
                  <a:gd name="T61" fmla="*/ 35 h 134"/>
                  <a:gd name="T62" fmla="*/ 109 w 123"/>
                  <a:gd name="T63" fmla="*/ 38 h 134"/>
                  <a:gd name="T64" fmla="*/ 107 w 123"/>
                  <a:gd name="T65" fmla="*/ 34 h 134"/>
                  <a:gd name="T66" fmla="*/ 105 w 123"/>
                  <a:gd name="T67" fmla="*/ 29 h 134"/>
                  <a:gd name="T68" fmla="*/ 78 w 123"/>
                  <a:gd name="T69" fmla="*/ 11 h 134"/>
                  <a:gd name="T70" fmla="*/ 42 w 123"/>
                  <a:gd name="T71" fmla="*/ 10 h 134"/>
                  <a:gd name="T72" fmla="*/ 33 w 123"/>
                  <a:gd name="T73" fmla="*/ 10 h 134"/>
                  <a:gd name="T74" fmla="*/ 33 w 123"/>
                  <a:gd name="T75" fmla="*/ 6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134">
                    <a:moveTo>
                      <a:pt x="33" y="60"/>
                    </a:moveTo>
                    <a:cubicBezTo>
                      <a:pt x="41" y="60"/>
                      <a:pt x="48" y="61"/>
                      <a:pt x="55" y="59"/>
                    </a:cubicBezTo>
                    <a:cubicBezTo>
                      <a:pt x="63" y="57"/>
                      <a:pt x="67" y="53"/>
                      <a:pt x="68" y="45"/>
                    </a:cubicBezTo>
                    <a:cubicBezTo>
                      <a:pt x="69" y="42"/>
                      <a:pt x="69" y="39"/>
                      <a:pt x="70" y="35"/>
                    </a:cubicBezTo>
                    <a:cubicBezTo>
                      <a:pt x="72" y="35"/>
                      <a:pt x="75" y="35"/>
                      <a:pt x="77" y="35"/>
                    </a:cubicBezTo>
                    <a:cubicBezTo>
                      <a:pt x="77" y="55"/>
                      <a:pt x="77" y="74"/>
                      <a:pt x="77" y="94"/>
                    </a:cubicBezTo>
                    <a:cubicBezTo>
                      <a:pt x="76" y="94"/>
                      <a:pt x="75" y="94"/>
                      <a:pt x="75" y="94"/>
                    </a:cubicBezTo>
                    <a:cubicBezTo>
                      <a:pt x="73" y="94"/>
                      <a:pt x="71" y="94"/>
                      <a:pt x="70" y="94"/>
                    </a:cubicBezTo>
                    <a:cubicBezTo>
                      <a:pt x="69" y="90"/>
                      <a:pt x="69" y="86"/>
                      <a:pt x="69" y="83"/>
                    </a:cubicBezTo>
                    <a:cubicBezTo>
                      <a:pt x="67" y="74"/>
                      <a:pt x="63" y="70"/>
                      <a:pt x="54" y="69"/>
                    </a:cubicBezTo>
                    <a:cubicBezTo>
                      <a:pt x="47" y="69"/>
                      <a:pt x="40" y="69"/>
                      <a:pt x="33" y="69"/>
                    </a:cubicBezTo>
                    <a:cubicBezTo>
                      <a:pt x="33" y="71"/>
                      <a:pt x="33" y="72"/>
                      <a:pt x="33" y="73"/>
                    </a:cubicBezTo>
                    <a:cubicBezTo>
                      <a:pt x="33" y="87"/>
                      <a:pt x="33" y="101"/>
                      <a:pt x="33" y="114"/>
                    </a:cubicBezTo>
                    <a:cubicBezTo>
                      <a:pt x="33" y="123"/>
                      <a:pt x="34" y="124"/>
                      <a:pt x="43" y="124"/>
                    </a:cubicBezTo>
                    <a:cubicBezTo>
                      <a:pt x="51" y="124"/>
                      <a:pt x="60" y="124"/>
                      <a:pt x="68" y="124"/>
                    </a:cubicBezTo>
                    <a:cubicBezTo>
                      <a:pt x="89" y="124"/>
                      <a:pt x="103" y="114"/>
                      <a:pt x="112" y="96"/>
                    </a:cubicBezTo>
                    <a:cubicBezTo>
                      <a:pt x="113" y="94"/>
                      <a:pt x="114" y="92"/>
                      <a:pt x="115" y="90"/>
                    </a:cubicBezTo>
                    <a:cubicBezTo>
                      <a:pt x="115" y="90"/>
                      <a:pt x="115" y="90"/>
                      <a:pt x="115" y="90"/>
                    </a:cubicBezTo>
                    <a:cubicBezTo>
                      <a:pt x="118" y="90"/>
                      <a:pt x="120" y="91"/>
                      <a:pt x="123" y="92"/>
                    </a:cubicBezTo>
                    <a:cubicBezTo>
                      <a:pt x="118" y="107"/>
                      <a:pt x="113" y="120"/>
                      <a:pt x="109" y="134"/>
                    </a:cubicBezTo>
                    <a:cubicBezTo>
                      <a:pt x="72" y="134"/>
                      <a:pt x="36" y="134"/>
                      <a:pt x="0" y="134"/>
                    </a:cubicBezTo>
                    <a:cubicBezTo>
                      <a:pt x="0" y="132"/>
                      <a:pt x="0" y="130"/>
                      <a:pt x="0" y="127"/>
                    </a:cubicBezTo>
                    <a:cubicBezTo>
                      <a:pt x="2" y="127"/>
                      <a:pt x="5" y="126"/>
                      <a:pt x="8" y="126"/>
                    </a:cubicBezTo>
                    <a:cubicBezTo>
                      <a:pt x="12" y="126"/>
                      <a:pt x="14" y="124"/>
                      <a:pt x="15" y="120"/>
                    </a:cubicBezTo>
                    <a:cubicBezTo>
                      <a:pt x="15" y="118"/>
                      <a:pt x="16" y="115"/>
                      <a:pt x="16" y="113"/>
                    </a:cubicBezTo>
                    <a:cubicBezTo>
                      <a:pt x="16" y="82"/>
                      <a:pt x="16" y="51"/>
                      <a:pt x="16" y="20"/>
                    </a:cubicBezTo>
                    <a:cubicBezTo>
                      <a:pt x="16" y="10"/>
                      <a:pt x="14" y="8"/>
                      <a:pt x="5" y="7"/>
                    </a:cubicBezTo>
                    <a:cubicBezTo>
                      <a:pt x="3" y="7"/>
                      <a:pt x="1" y="7"/>
                      <a:pt x="0" y="7"/>
                    </a:cubicBezTo>
                    <a:cubicBezTo>
                      <a:pt x="0" y="4"/>
                      <a:pt x="0" y="2"/>
                      <a:pt x="0" y="0"/>
                    </a:cubicBezTo>
                    <a:cubicBezTo>
                      <a:pt x="34" y="0"/>
                      <a:pt x="69" y="0"/>
                      <a:pt x="105" y="0"/>
                    </a:cubicBezTo>
                    <a:cubicBezTo>
                      <a:pt x="109" y="11"/>
                      <a:pt x="112" y="22"/>
                      <a:pt x="117" y="35"/>
                    </a:cubicBezTo>
                    <a:cubicBezTo>
                      <a:pt x="114" y="36"/>
                      <a:pt x="112" y="37"/>
                      <a:pt x="109" y="38"/>
                    </a:cubicBezTo>
                    <a:cubicBezTo>
                      <a:pt x="108" y="36"/>
                      <a:pt x="108" y="35"/>
                      <a:pt x="107" y="34"/>
                    </a:cubicBezTo>
                    <a:cubicBezTo>
                      <a:pt x="107" y="32"/>
                      <a:pt x="106" y="31"/>
                      <a:pt x="105" y="29"/>
                    </a:cubicBezTo>
                    <a:cubicBezTo>
                      <a:pt x="100" y="18"/>
                      <a:pt x="90" y="11"/>
                      <a:pt x="78" y="11"/>
                    </a:cubicBezTo>
                    <a:cubicBezTo>
                      <a:pt x="66" y="10"/>
                      <a:pt x="54" y="10"/>
                      <a:pt x="42" y="10"/>
                    </a:cubicBezTo>
                    <a:cubicBezTo>
                      <a:pt x="39" y="10"/>
                      <a:pt x="36" y="10"/>
                      <a:pt x="33" y="10"/>
                    </a:cubicBezTo>
                    <a:cubicBezTo>
                      <a:pt x="33" y="26"/>
                      <a:pt x="33" y="43"/>
                      <a:pt x="33" y="6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4" name="Freeform 22"/>
              <p:cNvSpPr/>
              <p:nvPr/>
            </p:nvSpPr>
            <p:spPr bwMode="auto">
              <a:xfrm>
                <a:off x="5897767" y="3891177"/>
                <a:ext cx="358826" cy="381253"/>
              </a:xfrm>
              <a:custGeom>
                <a:avLst/>
                <a:gdLst>
                  <a:gd name="T0" fmla="*/ 43 w 126"/>
                  <a:gd name="T1" fmla="*/ 134 h 134"/>
                  <a:gd name="T2" fmla="*/ 0 w 126"/>
                  <a:gd name="T3" fmla="*/ 134 h 134"/>
                  <a:gd name="T4" fmla="*/ 0 w 126"/>
                  <a:gd name="T5" fmla="*/ 127 h 134"/>
                  <a:gd name="T6" fmla="*/ 7 w 126"/>
                  <a:gd name="T7" fmla="*/ 126 h 134"/>
                  <a:gd name="T8" fmla="*/ 16 w 126"/>
                  <a:gd name="T9" fmla="*/ 118 h 134"/>
                  <a:gd name="T10" fmla="*/ 16 w 126"/>
                  <a:gd name="T11" fmla="*/ 110 h 134"/>
                  <a:gd name="T12" fmla="*/ 16 w 126"/>
                  <a:gd name="T13" fmla="*/ 18 h 134"/>
                  <a:gd name="T14" fmla="*/ 5 w 126"/>
                  <a:gd name="T15" fmla="*/ 7 h 134"/>
                  <a:gd name="T16" fmla="*/ 0 w 126"/>
                  <a:gd name="T17" fmla="*/ 7 h 134"/>
                  <a:gd name="T18" fmla="*/ 0 w 126"/>
                  <a:gd name="T19" fmla="*/ 0 h 134"/>
                  <a:gd name="T20" fmla="*/ 40 w 126"/>
                  <a:gd name="T21" fmla="*/ 0 h 134"/>
                  <a:gd name="T22" fmla="*/ 98 w 126"/>
                  <a:gd name="T23" fmla="*/ 100 h 134"/>
                  <a:gd name="T24" fmla="*/ 99 w 126"/>
                  <a:gd name="T25" fmla="*/ 96 h 134"/>
                  <a:gd name="T26" fmla="*/ 99 w 126"/>
                  <a:gd name="T27" fmla="*/ 24 h 134"/>
                  <a:gd name="T28" fmla="*/ 98 w 126"/>
                  <a:gd name="T29" fmla="*/ 17 h 134"/>
                  <a:gd name="T30" fmla="*/ 89 w 126"/>
                  <a:gd name="T31" fmla="*/ 7 h 134"/>
                  <a:gd name="T32" fmla="*/ 83 w 126"/>
                  <a:gd name="T33" fmla="*/ 7 h 134"/>
                  <a:gd name="T34" fmla="*/ 83 w 126"/>
                  <a:gd name="T35" fmla="*/ 4 h 134"/>
                  <a:gd name="T36" fmla="*/ 83 w 126"/>
                  <a:gd name="T37" fmla="*/ 0 h 134"/>
                  <a:gd name="T38" fmla="*/ 125 w 126"/>
                  <a:gd name="T39" fmla="*/ 0 h 134"/>
                  <a:gd name="T40" fmla="*/ 126 w 126"/>
                  <a:gd name="T41" fmla="*/ 3 h 134"/>
                  <a:gd name="T42" fmla="*/ 126 w 126"/>
                  <a:gd name="T43" fmla="*/ 7 h 134"/>
                  <a:gd name="T44" fmla="*/ 120 w 126"/>
                  <a:gd name="T45" fmla="*/ 7 h 134"/>
                  <a:gd name="T46" fmla="*/ 110 w 126"/>
                  <a:gd name="T47" fmla="*/ 16 h 134"/>
                  <a:gd name="T48" fmla="*/ 110 w 126"/>
                  <a:gd name="T49" fmla="*/ 26 h 134"/>
                  <a:gd name="T50" fmla="*/ 110 w 126"/>
                  <a:gd name="T51" fmla="*/ 128 h 134"/>
                  <a:gd name="T52" fmla="*/ 110 w 126"/>
                  <a:gd name="T53" fmla="*/ 134 h 134"/>
                  <a:gd name="T54" fmla="*/ 98 w 126"/>
                  <a:gd name="T55" fmla="*/ 134 h 134"/>
                  <a:gd name="T56" fmla="*/ 28 w 126"/>
                  <a:gd name="T57" fmla="*/ 14 h 134"/>
                  <a:gd name="T58" fmla="*/ 28 w 126"/>
                  <a:gd name="T59" fmla="*/ 14 h 134"/>
                  <a:gd name="T60" fmla="*/ 27 w 126"/>
                  <a:gd name="T61" fmla="*/ 17 h 134"/>
                  <a:gd name="T62" fmla="*/ 27 w 126"/>
                  <a:gd name="T63" fmla="*/ 110 h 134"/>
                  <a:gd name="T64" fmla="*/ 28 w 126"/>
                  <a:gd name="T65" fmla="*/ 118 h 134"/>
                  <a:gd name="T66" fmla="*/ 36 w 126"/>
                  <a:gd name="T67" fmla="*/ 126 h 134"/>
                  <a:gd name="T68" fmla="*/ 43 w 126"/>
                  <a:gd name="T69" fmla="*/ 127 h 134"/>
                  <a:gd name="T70" fmla="*/ 43 w 126"/>
                  <a:gd name="T7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6" h="134">
                    <a:moveTo>
                      <a:pt x="43" y="134"/>
                    </a:moveTo>
                    <a:cubicBezTo>
                      <a:pt x="29" y="134"/>
                      <a:pt x="14" y="134"/>
                      <a:pt x="0" y="134"/>
                    </a:cubicBezTo>
                    <a:cubicBezTo>
                      <a:pt x="0" y="132"/>
                      <a:pt x="0" y="130"/>
                      <a:pt x="0" y="127"/>
                    </a:cubicBezTo>
                    <a:cubicBezTo>
                      <a:pt x="2" y="127"/>
                      <a:pt x="5" y="127"/>
                      <a:pt x="7" y="126"/>
                    </a:cubicBezTo>
                    <a:cubicBezTo>
                      <a:pt x="13" y="125"/>
                      <a:pt x="15" y="123"/>
                      <a:pt x="16" y="118"/>
                    </a:cubicBezTo>
                    <a:cubicBezTo>
                      <a:pt x="16" y="115"/>
                      <a:pt x="16" y="113"/>
                      <a:pt x="16" y="110"/>
                    </a:cubicBezTo>
                    <a:cubicBezTo>
                      <a:pt x="16" y="80"/>
                      <a:pt x="16" y="49"/>
                      <a:pt x="16" y="18"/>
                    </a:cubicBezTo>
                    <a:cubicBezTo>
                      <a:pt x="16" y="9"/>
                      <a:pt x="14" y="8"/>
                      <a:pt x="5" y="7"/>
                    </a:cubicBezTo>
                    <a:cubicBezTo>
                      <a:pt x="4" y="7"/>
                      <a:pt x="2" y="7"/>
                      <a:pt x="0" y="7"/>
                    </a:cubicBezTo>
                    <a:cubicBezTo>
                      <a:pt x="0" y="4"/>
                      <a:pt x="0" y="2"/>
                      <a:pt x="0" y="0"/>
                    </a:cubicBezTo>
                    <a:cubicBezTo>
                      <a:pt x="13" y="0"/>
                      <a:pt x="26" y="0"/>
                      <a:pt x="40" y="0"/>
                    </a:cubicBezTo>
                    <a:cubicBezTo>
                      <a:pt x="59" y="33"/>
                      <a:pt x="78" y="66"/>
                      <a:pt x="98" y="100"/>
                    </a:cubicBezTo>
                    <a:cubicBezTo>
                      <a:pt x="98" y="98"/>
                      <a:pt x="99" y="97"/>
                      <a:pt x="99" y="96"/>
                    </a:cubicBezTo>
                    <a:cubicBezTo>
                      <a:pt x="99" y="72"/>
                      <a:pt x="99" y="48"/>
                      <a:pt x="99" y="24"/>
                    </a:cubicBezTo>
                    <a:cubicBezTo>
                      <a:pt x="99" y="22"/>
                      <a:pt x="99" y="19"/>
                      <a:pt x="98" y="17"/>
                    </a:cubicBezTo>
                    <a:cubicBezTo>
                      <a:pt x="97" y="11"/>
                      <a:pt x="95" y="8"/>
                      <a:pt x="89" y="7"/>
                    </a:cubicBezTo>
                    <a:cubicBezTo>
                      <a:pt x="87" y="7"/>
                      <a:pt x="85" y="7"/>
                      <a:pt x="83" y="7"/>
                    </a:cubicBezTo>
                    <a:cubicBezTo>
                      <a:pt x="83" y="6"/>
                      <a:pt x="83" y="5"/>
                      <a:pt x="83" y="4"/>
                    </a:cubicBezTo>
                    <a:cubicBezTo>
                      <a:pt x="83" y="2"/>
                      <a:pt x="83" y="1"/>
                      <a:pt x="83" y="0"/>
                    </a:cubicBezTo>
                    <a:cubicBezTo>
                      <a:pt x="97" y="0"/>
                      <a:pt x="111" y="0"/>
                      <a:pt x="125" y="0"/>
                    </a:cubicBezTo>
                    <a:cubicBezTo>
                      <a:pt x="125" y="1"/>
                      <a:pt x="126" y="2"/>
                      <a:pt x="126" y="3"/>
                    </a:cubicBezTo>
                    <a:cubicBezTo>
                      <a:pt x="126" y="4"/>
                      <a:pt x="126" y="5"/>
                      <a:pt x="126" y="7"/>
                    </a:cubicBezTo>
                    <a:cubicBezTo>
                      <a:pt x="124" y="7"/>
                      <a:pt x="122" y="7"/>
                      <a:pt x="120" y="7"/>
                    </a:cubicBezTo>
                    <a:cubicBezTo>
                      <a:pt x="114" y="8"/>
                      <a:pt x="111" y="11"/>
                      <a:pt x="110" y="16"/>
                    </a:cubicBezTo>
                    <a:cubicBezTo>
                      <a:pt x="110" y="20"/>
                      <a:pt x="110" y="23"/>
                      <a:pt x="110" y="26"/>
                    </a:cubicBezTo>
                    <a:cubicBezTo>
                      <a:pt x="110" y="60"/>
                      <a:pt x="110" y="94"/>
                      <a:pt x="110" y="128"/>
                    </a:cubicBezTo>
                    <a:cubicBezTo>
                      <a:pt x="110" y="130"/>
                      <a:pt x="110" y="132"/>
                      <a:pt x="110" y="134"/>
                    </a:cubicBezTo>
                    <a:cubicBezTo>
                      <a:pt x="106" y="134"/>
                      <a:pt x="102" y="134"/>
                      <a:pt x="98" y="134"/>
                    </a:cubicBezTo>
                    <a:cubicBezTo>
                      <a:pt x="75" y="94"/>
                      <a:pt x="52" y="54"/>
                      <a:pt x="28" y="14"/>
                    </a:cubicBezTo>
                    <a:cubicBezTo>
                      <a:pt x="28" y="14"/>
                      <a:pt x="28" y="14"/>
                      <a:pt x="28" y="14"/>
                    </a:cubicBezTo>
                    <a:cubicBezTo>
                      <a:pt x="27" y="15"/>
                      <a:pt x="27" y="16"/>
                      <a:pt x="27" y="17"/>
                    </a:cubicBezTo>
                    <a:cubicBezTo>
                      <a:pt x="27" y="48"/>
                      <a:pt x="27" y="79"/>
                      <a:pt x="27" y="110"/>
                    </a:cubicBezTo>
                    <a:cubicBezTo>
                      <a:pt x="27" y="113"/>
                      <a:pt x="27" y="116"/>
                      <a:pt x="28" y="118"/>
                    </a:cubicBezTo>
                    <a:cubicBezTo>
                      <a:pt x="29" y="123"/>
                      <a:pt x="31" y="125"/>
                      <a:pt x="36" y="126"/>
                    </a:cubicBezTo>
                    <a:cubicBezTo>
                      <a:pt x="38" y="126"/>
                      <a:pt x="41" y="127"/>
                      <a:pt x="43" y="127"/>
                    </a:cubicBezTo>
                    <a:cubicBezTo>
                      <a:pt x="43" y="129"/>
                      <a:pt x="43" y="132"/>
                      <a:pt x="43"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5" name="Freeform 23"/>
              <p:cNvSpPr/>
              <p:nvPr/>
            </p:nvSpPr>
            <p:spPr bwMode="auto">
              <a:xfrm>
                <a:off x="6285428" y="3878362"/>
                <a:ext cx="397272" cy="410087"/>
              </a:xfrm>
              <a:custGeom>
                <a:avLst/>
                <a:gdLst>
                  <a:gd name="T0" fmla="*/ 87 w 139"/>
                  <a:gd name="T1" fmla="*/ 79 h 144"/>
                  <a:gd name="T2" fmla="*/ 87 w 139"/>
                  <a:gd name="T3" fmla="*/ 71 h 144"/>
                  <a:gd name="T4" fmla="*/ 139 w 139"/>
                  <a:gd name="T5" fmla="*/ 71 h 144"/>
                  <a:gd name="T6" fmla="*/ 139 w 139"/>
                  <a:gd name="T7" fmla="*/ 79 h 144"/>
                  <a:gd name="T8" fmla="*/ 133 w 139"/>
                  <a:gd name="T9" fmla="*/ 79 h 144"/>
                  <a:gd name="T10" fmla="*/ 124 w 139"/>
                  <a:gd name="T11" fmla="*/ 88 h 144"/>
                  <a:gd name="T12" fmla="*/ 124 w 139"/>
                  <a:gd name="T13" fmla="*/ 95 h 144"/>
                  <a:gd name="T14" fmla="*/ 124 w 139"/>
                  <a:gd name="T15" fmla="*/ 134 h 144"/>
                  <a:gd name="T16" fmla="*/ 124 w 139"/>
                  <a:gd name="T17" fmla="*/ 139 h 144"/>
                  <a:gd name="T18" fmla="*/ 115 w 139"/>
                  <a:gd name="T19" fmla="*/ 139 h 144"/>
                  <a:gd name="T20" fmla="*/ 110 w 139"/>
                  <a:gd name="T21" fmla="*/ 128 h 144"/>
                  <a:gd name="T22" fmla="*/ 105 w 139"/>
                  <a:gd name="T23" fmla="*/ 131 h 144"/>
                  <a:gd name="T24" fmla="*/ 56 w 139"/>
                  <a:gd name="T25" fmla="*/ 141 h 144"/>
                  <a:gd name="T26" fmla="*/ 10 w 139"/>
                  <a:gd name="T27" fmla="*/ 103 h 144"/>
                  <a:gd name="T28" fmla="*/ 15 w 139"/>
                  <a:gd name="T29" fmla="*/ 33 h 144"/>
                  <a:gd name="T30" fmla="*/ 56 w 139"/>
                  <a:gd name="T31" fmla="*/ 3 h 144"/>
                  <a:gd name="T32" fmla="*/ 99 w 139"/>
                  <a:gd name="T33" fmla="*/ 11 h 144"/>
                  <a:gd name="T34" fmla="*/ 102 w 139"/>
                  <a:gd name="T35" fmla="*/ 13 h 144"/>
                  <a:gd name="T36" fmla="*/ 105 w 139"/>
                  <a:gd name="T37" fmla="*/ 5 h 144"/>
                  <a:gd name="T38" fmla="*/ 112 w 139"/>
                  <a:gd name="T39" fmla="*/ 5 h 144"/>
                  <a:gd name="T40" fmla="*/ 122 w 139"/>
                  <a:gd name="T41" fmla="*/ 46 h 144"/>
                  <a:gd name="T42" fmla="*/ 114 w 139"/>
                  <a:gd name="T43" fmla="*/ 49 h 144"/>
                  <a:gd name="T44" fmla="*/ 112 w 139"/>
                  <a:gd name="T45" fmla="*/ 44 h 144"/>
                  <a:gd name="T46" fmla="*/ 100 w 139"/>
                  <a:gd name="T47" fmla="*/ 25 h 144"/>
                  <a:gd name="T48" fmla="*/ 42 w 139"/>
                  <a:gd name="T49" fmla="*/ 23 h 144"/>
                  <a:gd name="T50" fmla="*/ 24 w 139"/>
                  <a:gd name="T51" fmla="*/ 62 h 144"/>
                  <a:gd name="T52" fmla="*/ 34 w 139"/>
                  <a:gd name="T53" fmla="*/ 109 h 144"/>
                  <a:gd name="T54" fmla="*/ 77 w 139"/>
                  <a:gd name="T55" fmla="*/ 131 h 144"/>
                  <a:gd name="T56" fmla="*/ 101 w 139"/>
                  <a:gd name="T57" fmla="*/ 120 h 144"/>
                  <a:gd name="T58" fmla="*/ 106 w 139"/>
                  <a:gd name="T59" fmla="*/ 109 h 144"/>
                  <a:gd name="T60" fmla="*/ 106 w 139"/>
                  <a:gd name="T61" fmla="*/ 90 h 144"/>
                  <a:gd name="T62" fmla="*/ 96 w 139"/>
                  <a:gd name="T63" fmla="*/ 79 h 144"/>
                  <a:gd name="T64" fmla="*/ 87 w 139"/>
                  <a:gd name="T65" fmla="*/ 7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9" h="144">
                    <a:moveTo>
                      <a:pt x="87" y="79"/>
                    </a:moveTo>
                    <a:cubicBezTo>
                      <a:pt x="87" y="76"/>
                      <a:pt x="87" y="74"/>
                      <a:pt x="87" y="71"/>
                    </a:cubicBezTo>
                    <a:cubicBezTo>
                      <a:pt x="105" y="71"/>
                      <a:pt x="122" y="71"/>
                      <a:pt x="139" y="71"/>
                    </a:cubicBezTo>
                    <a:cubicBezTo>
                      <a:pt x="139" y="74"/>
                      <a:pt x="139" y="76"/>
                      <a:pt x="139" y="79"/>
                    </a:cubicBezTo>
                    <a:cubicBezTo>
                      <a:pt x="137" y="79"/>
                      <a:pt x="135" y="79"/>
                      <a:pt x="133" y="79"/>
                    </a:cubicBezTo>
                    <a:cubicBezTo>
                      <a:pt x="127" y="79"/>
                      <a:pt x="125" y="81"/>
                      <a:pt x="124" y="88"/>
                    </a:cubicBezTo>
                    <a:cubicBezTo>
                      <a:pt x="124" y="90"/>
                      <a:pt x="124" y="93"/>
                      <a:pt x="124" y="95"/>
                    </a:cubicBezTo>
                    <a:cubicBezTo>
                      <a:pt x="124" y="108"/>
                      <a:pt x="124" y="121"/>
                      <a:pt x="124" y="134"/>
                    </a:cubicBezTo>
                    <a:cubicBezTo>
                      <a:pt x="124" y="135"/>
                      <a:pt x="124" y="137"/>
                      <a:pt x="124" y="139"/>
                    </a:cubicBezTo>
                    <a:cubicBezTo>
                      <a:pt x="121" y="139"/>
                      <a:pt x="118" y="139"/>
                      <a:pt x="115" y="139"/>
                    </a:cubicBezTo>
                    <a:cubicBezTo>
                      <a:pt x="113" y="136"/>
                      <a:pt x="112" y="132"/>
                      <a:pt x="110" y="128"/>
                    </a:cubicBezTo>
                    <a:cubicBezTo>
                      <a:pt x="108" y="129"/>
                      <a:pt x="107" y="130"/>
                      <a:pt x="105" y="131"/>
                    </a:cubicBezTo>
                    <a:cubicBezTo>
                      <a:pt x="90" y="140"/>
                      <a:pt x="74" y="144"/>
                      <a:pt x="56" y="141"/>
                    </a:cubicBezTo>
                    <a:cubicBezTo>
                      <a:pt x="34" y="137"/>
                      <a:pt x="18" y="124"/>
                      <a:pt x="10" y="103"/>
                    </a:cubicBezTo>
                    <a:cubicBezTo>
                      <a:pt x="0" y="79"/>
                      <a:pt x="1" y="55"/>
                      <a:pt x="15" y="33"/>
                    </a:cubicBezTo>
                    <a:cubicBezTo>
                      <a:pt x="24" y="17"/>
                      <a:pt x="38" y="6"/>
                      <a:pt x="56" y="3"/>
                    </a:cubicBezTo>
                    <a:cubicBezTo>
                      <a:pt x="71" y="0"/>
                      <a:pt x="86" y="2"/>
                      <a:pt x="99" y="11"/>
                    </a:cubicBezTo>
                    <a:cubicBezTo>
                      <a:pt x="100" y="12"/>
                      <a:pt x="101" y="12"/>
                      <a:pt x="102" y="13"/>
                    </a:cubicBezTo>
                    <a:cubicBezTo>
                      <a:pt x="103" y="10"/>
                      <a:pt x="104" y="7"/>
                      <a:pt x="105" y="5"/>
                    </a:cubicBezTo>
                    <a:cubicBezTo>
                      <a:pt x="107" y="5"/>
                      <a:pt x="109" y="5"/>
                      <a:pt x="112" y="5"/>
                    </a:cubicBezTo>
                    <a:cubicBezTo>
                      <a:pt x="115" y="18"/>
                      <a:pt x="119" y="32"/>
                      <a:pt x="122" y="46"/>
                    </a:cubicBezTo>
                    <a:cubicBezTo>
                      <a:pt x="120" y="47"/>
                      <a:pt x="117" y="48"/>
                      <a:pt x="114" y="49"/>
                    </a:cubicBezTo>
                    <a:cubicBezTo>
                      <a:pt x="114" y="47"/>
                      <a:pt x="113" y="45"/>
                      <a:pt x="112" y="44"/>
                    </a:cubicBezTo>
                    <a:cubicBezTo>
                      <a:pt x="109" y="37"/>
                      <a:pt x="105" y="30"/>
                      <a:pt x="100" y="25"/>
                    </a:cubicBezTo>
                    <a:cubicBezTo>
                      <a:pt x="84" y="8"/>
                      <a:pt x="59" y="7"/>
                      <a:pt x="42" y="23"/>
                    </a:cubicBezTo>
                    <a:cubicBezTo>
                      <a:pt x="31" y="34"/>
                      <a:pt x="25" y="47"/>
                      <a:pt x="24" y="62"/>
                    </a:cubicBezTo>
                    <a:cubicBezTo>
                      <a:pt x="22" y="79"/>
                      <a:pt x="25" y="95"/>
                      <a:pt x="34" y="109"/>
                    </a:cubicBezTo>
                    <a:cubicBezTo>
                      <a:pt x="44" y="125"/>
                      <a:pt x="59" y="132"/>
                      <a:pt x="77" y="131"/>
                    </a:cubicBezTo>
                    <a:cubicBezTo>
                      <a:pt x="86" y="130"/>
                      <a:pt x="94" y="127"/>
                      <a:pt x="101" y="120"/>
                    </a:cubicBezTo>
                    <a:cubicBezTo>
                      <a:pt x="104" y="117"/>
                      <a:pt x="106" y="114"/>
                      <a:pt x="106" y="109"/>
                    </a:cubicBezTo>
                    <a:cubicBezTo>
                      <a:pt x="106" y="103"/>
                      <a:pt x="107" y="96"/>
                      <a:pt x="106" y="90"/>
                    </a:cubicBezTo>
                    <a:cubicBezTo>
                      <a:pt x="106" y="82"/>
                      <a:pt x="104" y="81"/>
                      <a:pt x="96" y="79"/>
                    </a:cubicBezTo>
                    <a:cubicBezTo>
                      <a:pt x="94" y="79"/>
                      <a:pt x="91" y="79"/>
                      <a:pt x="87" y="7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6" name="Freeform 25"/>
              <p:cNvSpPr/>
              <p:nvPr/>
            </p:nvSpPr>
            <p:spPr bwMode="auto">
              <a:xfrm>
                <a:off x="9005458" y="3884769"/>
                <a:ext cx="323584" cy="397272"/>
              </a:xfrm>
              <a:custGeom>
                <a:avLst/>
                <a:gdLst>
                  <a:gd name="T0" fmla="*/ 103 w 113"/>
                  <a:gd name="T1" fmla="*/ 44 h 140"/>
                  <a:gd name="T2" fmla="*/ 95 w 113"/>
                  <a:gd name="T3" fmla="*/ 46 h 140"/>
                  <a:gd name="T4" fmla="*/ 92 w 113"/>
                  <a:gd name="T5" fmla="*/ 41 h 140"/>
                  <a:gd name="T6" fmla="*/ 72 w 113"/>
                  <a:gd name="T7" fmla="*/ 18 h 140"/>
                  <a:gd name="T8" fmla="*/ 38 w 113"/>
                  <a:gd name="T9" fmla="*/ 12 h 140"/>
                  <a:gd name="T10" fmla="*/ 25 w 113"/>
                  <a:gd name="T11" fmla="*/ 19 h 140"/>
                  <a:gd name="T12" fmla="*/ 26 w 113"/>
                  <a:gd name="T13" fmla="*/ 44 h 140"/>
                  <a:gd name="T14" fmla="*/ 42 w 113"/>
                  <a:gd name="T15" fmla="*/ 53 h 140"/>
                  <a:gd name="T16" fmla="*/ 70 w 113"/>
                  <a:gd name="T17" fmla="*/ 62 h 140"/>
                  <a:gd name="T18" fmla="*/ 90 w 113"/>
                  <a:gd name="T19" fmla="*/ 70 h 140"/>
                  <a:gd name="T20" fmla="*/ 97 w 113"/>
                  <a:gd name="T21" fmla="*/ 125 h 140"/>
                  <a:gd name="T22" fmla="*/ 56 w 113"/>
                  <a:gd name="T23" fmla="*/ 140 h 140"/>
                  <a:gd name="T24" fmla="*/ 25 w 113"/>
                  <a:gd name="T25" fmla="*/ 128 h 140"/>
                  <a:gd name="T26" fmla="*/ 21 w 113"/>
                  <a:gd name="T27" fmla="*/ 125 h 140"/>
                  <a:gd name="T28" fmla="*/ 16 w 113"/>
                  <a:gd name="T29" fmla="*/ 137 h 140"/>
                  <a:gd name="T30" fmla="*/ 10 w 113"/>
                  <a:gd name="T31" fmla="*/ 137 h 140"/>
                  <a:gd name="T32" fmla="*/ 1 w 113"/>
                  <a:gd name="T33" fmla="*/ 89 h 140"/>
                  <a:gd name="T34" fmla="*/ 10 w 113"/>
                  <a:gd name="T35" fmla="*/ 87 h 140"/>
                  <a:gd name="T36" fmla="*/ 13 w 113"/>
                  <a:gd name="T37" fmla="*/ 95 h 140"/>
                  <a:gd name="T38" fmla="*/ 36 w 113"/>
                  <a:gd name="T39" fmla="*/ 122 h 140"/>
                  <a:gd name="T40" fmla="*/ 69 w 113"/>
                  <a:gd name="T41" fmla="*/ 128 h 140"/>
                  <a:gd name="T42" fmla="*/ 85 w 113"/>
                  <a:gd name="T43" fmla="*/ 119 h 140"/>
                  <a:gd name="T44" fmla="*/ 81 w 113"/>
                  <a:gd name="T45" fmla="*/ 86 h 140"/>
                  <a:gd name="T46" fmla="*/ 63 w 113"/>
                  <a:gd name="T47" fmla="*/ 79 h 140"/>
                  <a:gd name="T48" fmla="*/ 38 w 113"/>
                  <a:gd name="T49" fmla="*/ 71 h 140"/>
                  <a:gd name="T50" fmla="*/ 19 w 113"/>
                  <a:gd name="T51" fmla="*/ 62 h 140"/>
                  <a:gd name="T52" fmla="*/ 15 w 113"/>
                  <a:gd name="T53" fmla="*/ 13 h 140"/>
                  <a:gd name="T54" fmla="*/ 51 w 113"/>
                  <a:gd name="T55" fmla="*/ 0 h 140"/>
                  <a:gd name="T56" fmla="*/ 81 w 113"/>
                  <a:gd name="T57" fmla="*/ 10 h 140"/>
                  <a:gd name="T58" fmla="*/ 82 w 113"/>
                  <a:gd name="T59" fmla="*/ 11 h 140"/>
                  <a:gd name="T60" fmla="*/ 83 w 113"/>
                  <a:gd name="T61" fmla="*/ 11 h 140"/>
                  <a:gd name="T62" fmla="*/ 87 w 113"/>
                  <a:gd name="T63" fmla="*/ 2 h 140"/>
                  <a:gd name="T64" fmla="*/ 93 w 113"/>
                  <a:gd name="T65" fmla="*/ 2 h 140"/>
                  <a:gd name="T66" fmla="*/ 103 w 113"/>
                  <a:gd name="T67" fmla="*/ 44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3" h="140">
                    <a:moveTo>
                      <a:pt x="103" y="44"/>
                    </a:moveTo>
                    <a:cubicBezTo>
                      <a:pt x="100" y="45"/>
                      <a:pt x="98" y="45"/>
                      <a:pt x="95" y="46"/>
                    </a:cubicBezTo>
                    <a:cubicBezTo>
                      <a:pt x="94" y="44"/>
                      <a:pt x="93" y="43"/>
                      <a:pt x="92" y="41"/>
                    </a:cubicBezTo>
                    <a:cubicBezTo>
                      <a:pt x="87" y="32"/>
                      <a:pt x="81" y="24"/>
                      <a:pt x="72" y="18"/>
                    </a:cubicBezTo>
                    <a:cubicBezTo>
                      <a:pt x="61" y="11"/>
                      <a:pt x="50" y="9"/>
                      <a:pt x="38" y="12"/>
                    </a:cubicBezTo>
                    <a:cubicBezTo>
                      <a:pt x="33" y="13"/>
                      <a:pt x="28" y="16"/>
                      <a:pt x="25" y="19"/>
                    </a:cubicBezTo>
                    <a:cubicBezTo>
                      <a:pt x="18" y="27"/>
                      <a:pt x="19" y="38"/>
                      <a:pt x="26" y="44"/>
                    </a:cubicBezTo>
                    <a:cubicBezTo>
                      <a:pt x="31" y="49"/>
                      <a:pt x="36" y="51"/>
                      <a:pt x="42" y="53"/>
                    </a:cubicBezTo>
                    <a:cubicBezTo>
                      <a:pt x="51" y="56"/>
                      <a:pt x="61" y="59"/>
                      <a:pt x="70" y="62"/>
                    </a:cubicBezTo>
                    <a:cubicBezTo>
                      <a:pt x="77" y="64"/>
                      <a:pt x="84" y="67"/>
                      <a:pt x="90" y="70"/>
                    </a:cubicBezTo>
                    <a:cubicBezTo>
                      <a:pt x="113" y="83"/>
                      <a:pt x="112" y="111"/>
                      <a:pt x="97" y="125"/>
                    </a:cubicBezTo>
                    <a:cubicBezTo>
                      <a:pt x="85" y="137"/>
                      <a:pt x="71" y="140"/>
                      <a:pt x="56" y="140"/>
                    </a:cubicBezTo>
                    <a:cubicBezTo>
                      <a:pt x="44" y="139"/>
                      <a:pt x="34" y="135"/>
                      <a:pt x="25" y="128"/>
                    </a:cubicBezTo>
                    <a:cubicBezTo>
                      <a:pt x="24" y="127"/>
                      <a:pt x="23" y="126"/>
                      <a:pt x="21" y="125"/>
                    </a:cubicBezTo>
                    <a:cubicBezTo>
                      <a:pt x="19" y="129"/>
                      <a:pt x="18" y="133"/>
                      <a:pt x="16" y="137"/>
                    </a:cubicBezTo>
                    <a:cubicBezTo>
                      <a:pt x="14" y="137"/>
                      <a:pt x="12" y="137"/>
                      <a:pt x="10" y="137"/>
                    </a:cubicBezTo>
                    <a:cubicBezTo>
                      <a:pt x="7" y="121"/>
                      <a:pt x="4" y="105"/>
                      <a:pt x="1" y="89"/>
                    </a:cubicBezTo>
                    <a:cubicBezTo>
                      <a:pt x="4" y="88"/>
                      <a:pt x="7" y="88"/>
                      <a:pt x="10" y="87"/>
                    </a:cubicBezTo>
                    <a:cubicBezTo>
                      <a:pt x="11" y="90"/>
                      <a:pt x="12" y="93"/>
                      <a:pt x="13" y="95"/>
                    </a:cubicBezTo>
                    <a:cubicBezTo>
                      <a:pt x="18" y="106"/>
                      <a:pt x="26" y="116"/>
                      <a:pt x="36" y="122"/>
                    </a:cubicBezTo>
                    <a:cubicBezTo>
                      <a:pt x="46" y="129"/>
                      <a:pt x="57" y="131"/>
                      <a:pt x="69" y="128"/>
                    </a:cubicBezTo>
                    <a:cubicBezTo>
                      <a:pt x="75" y="127"/>
                      <a:pt x="80" y="123"/>
                      <a:pt x="85" y="119"/>
                    </a:cubicBezTo>
                    <a:cubicBezTo>
                      <a:pt x="94" y="110"/>
                      <a:pt x="94" y="93"/>
                      <a:pt x="81" y="86"/>
                    </a:cubicBezTo>
                    <a:cubicBezTo>
                      <a:pt x="75" y="83"/>
                      <a:pt x="69" y="81"/>
                      <a:pt x="63" y="79"/>
                    </a:cubicBezTo>
                    <a:cubicBezTo>
                      <a:pt x="55" y="76"/>
                      <a:pt x="46" y="74"/>
                      <a:pt x="38" y="71"/>
                    </a:cubicBezTo>
                    <a:cubicBezTo>
                      <a:pt x="31" y="69"/>
                      <a:pt x="25" y="66"/>
                      <a:pt x="19" y="62"/>
                    </a:cubicBezTo>
                    <a:cubicBezTo>
                      <a:pt x="1" y="51"/>
                      <a:pt x="0" y="27"/>
                      <a:pt x="15" y="13"/>
                    </a:cubicBezTo>
                    <a:cubicBezTo>
                      <a:pt x="25" y="3"/>
                      <a:pt x="37" y="0"/>
                      <a:pt x="51" y="0"/>
                    </a:cubicBezTo>
                    <a:cubicBezTo>
                      <a:pt x="62" y="0"/>
                      <a:pt x="72" y="3"/>
                      <a:pt x="81" y="10"/>
                    </a:cubicBezTo>
                    <a:cubicBezTo>
                      <a:pt x="81" y="10"/>
                      <a:pt x="81" y="11"/>
                      <a:pt x="82" y="11"/>
                    </a:cubicBezTo>
                    <a:cubicBezTo>
                      <a:pt x="82" y="11"/>
                      <a:pt x="82" y="11"/>
                      <a:pt x="83" y="11"/>
                    </a:cubicBezTo>
                    <a:cubicBezTo>
                      <a:pt x="84" y="8"/>
                      <a:pt x="85" y="5"/>
                      <a:pt x="87" y="2"/>
                    </a:cubicBezTo>
                    <a:cubicBezTo>
                      <a:pt x="89" y="2"/>
                      <a:pt x="91" y="2"/>
                      <a:pt x="93" y="2"/>
                    </a:cubicBezTo>
                    <a:cubicBezTo>
                      <a:pt x="96" y="16"/>
                      <a:pt x="100" y="30"/>
                      <a:pt x="103" y="4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7" name="Freeform 27"/>
              <p:cNvSpPr>
                <a:spLocks noEditPoints="1"/>
              </p:cNvSpPr>
              <p:nvPr/>
            </p:nvSpPr>
            <p:spPr bwMode="auto">
              <a:xfrm>
                <a:off x="4616246" y="3887973"/>
                <a:ext cx="323584" cy="384457"/>
              </a:xfrm>
              <a:custGeom>
                <a:avLst/>
                <a:gdLst>
                  <a:gd name="T0" fmla="*/ 33 w 113"/>
                  <a:gd name="T1" fmla="*/ 78 h 135"/>
                  <a:gd name="T2" fmla="*/ 33 w 113"/>
                  <a:gd name="T3" fmla="*/ 82 h 135"/>
                  <a:gd name="T4" fmla="*/ 33 w 113"/>
                  <a:gd name="T5" fmla="*/ 114 h 135"/>
                  <a:gd name="T6" fmla="*/ 33 w 113"/>
                  <a:gd name="T7" fmla="*/ 118 h 135"/>
                  <a:gd name="T8" fmla="*/ 43 w 113"/>
                  <a:gd name="T9" fmla="*/ 128 h 135"/>
                  <a:gd name="T10" fmla="*/ 49 w 113"/>
                  <a:gd name="T11" fmla="*/ 128 h 135"/>
                  <a:gd name="T12" fmla="*/ 49 w 113"/>
                  <a:gd name="T13" fmla="*/ 135 h 135"/>
                  <a:gd name="T14" fmla="*/ 0 w 113"/>
                  <a:gd name="T15" fmla="*/ 135 h 135"/>
                  <a:gd name="T16" fmla="*/ 0 w 113"/>
                  <a:gd name="T17" fmla="*/ 128 h 135"/>
                  <a:gd name="T18" fmla="*/ 8 w 113"/>
                  <a:gd name="T19" fmla="*/ 127 h 135"/>
                  <a:gd name="T20" fmla="*/ 15 w 113"/>
                  <a:gd name="T21" fmla="*/ 120 h 135"/>
                  <a:gd name="T22" fmla="*/ 15 w 113"/>
                  <a:gd name="T23" fmla="*/ 114 h 135"/>
                  <a:gd name="T24" fmla="*/ 15 w 113"/>
                  <a:gd name="T25" fmla="*/ 21 h 135"/>
                  <a:gd name="T26" fmla="*/ 15 w 113"/>
                  <a:gd name="T27" fmla="*/ 14 h 135"/>
                  <a:gd name="T28" fmla="*/ 9 w 113"/>
                  <a:gd name="T29" fmla="*/ 9 h 135"/>
                  <a:gd name="T30" fmla="*/ 0 w 113"/>
                  <a:gd name="T31" fmla="*/ 8 h 135"/>
                  <a:gd name="T32" fmla="*/ 0 w 113"/>
                  <a:gd name="T33" fmla="*/ 1 h 135"/>
                  <a:gd name="T34" fmla="*/ 4 w 113"/>
                  <a:gd name="T35" fmla="*/ 0 h 135"/>
                  <a:gd name="T36" fmla="*/ 56 w 113"/>
                  <a:gd name="T37" fmla="*/ 0 h 135"/>
                  <a:gd name="T38" fmla="*/ 73 w 113"/>
                  <a:gd name="T39" fmla="*/ 1 h 135"/>
                  <a:gd name="T40" fmla="*/ 106 w 113"/>
                  <a:gd name="T41" fmla="*/ 50 h 135"/>
                  <a:gd name="T42" fmla="*/ 78 w 113"/>
                  <a:gd name="T43" fmla="*/ 76 h 135"/>
                  <a:gd name="T44" fmla="*/ 55 w 113"/>
                  <a:gd name="T45" fmla="*/ 78 h 135"/>
                  <a:gd name="T46" fmla="*/ 33 w 113"/>
                  <a:gd name="T47" fmla="*/ 78 h 135"/>
                  <a:gd name="T48" fmla="*/ 33 w 113"/>
                  <a:gd name="T49" fmla="*/ 68 h 135"/>
                  <a:gd name="T50" fmla="*/ 67 w 113"/>
                  <a:gd name="T51" fmla="*/ 67 h 135"/>
                  <a:gd name="T52" fmla="*/ 85 w 113"/>
                  <a:gd name="T53" fmla="*/ 52 h 135"/>
                  <a:gd name="T54" fmla="*/ 87 w 113"/>
                  <a:gd name="T55" fmla="*/ 29 h 135"/>
                  <a:gd name="T56" fmla="*/ 66 w 113"/>
                  <a:gd name="T57" fmla="*/ 11 h 135"/>
                  <a:gd name="T58" fmla="*/ 34 w 113"/>
                  <a:gd name="T59" fmla="*/ 11 h 135"/>
                  <a:gd name="T60" fmla="*/ 33 w 113"/>
                  <a:gd name="T61" fmla="*/ 11 h 135"/>
                  <a:gd name="T62" fmla="*/ 33 w 113"/>
                  <a:gd name="T63" fmla="*/ 68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 h="135">
                    <a:moveTo>
                      <a:pt x="33" y="78"/>
                    </a:moveTo>
                    <a:cubicBezTo>
                      <a:pt x="33" y="80"/>
                      <a:pt x="33" y="81"/>
                      <a:pt x="33" y="82"/>
                    </a:cubicBezTo>
                    <a:cubicBezTo>
                      <a:pt x="33" y="93"/>
                      <a:pt x="33" y="103"/>
                      <a:pt x="33" y="114"/>
                    </a:cubicBezTo>
                    <a:cubicBezTo>
                      <a:pt x="33" y="115"/>
                      <a:pt x="33" y="117"/>
                      <a:pt x="33" y="118"/>
                    </a:cubicBezTo>
                    <a:cubicBezTo>
                      <a:pt x="34" y="125"/>
                      <a:pt x="35" y="127"/>
                      <a:pt x="43" y="128"/>
                    </a:cubicBezTo>
                    <a:cubicBezTo>
                      <a:pt x="45" y="128"/>
                      <a:pt x="47" y="128"/>
                      <a:pt x="49" y="128"/>
                    </a:cubicBezTo>
                    <a:cubicBezTo>
                      <a:pt x="49" y="130"/>
                      <a:pt x="49" y="133"/>
                      <a:pt x="49" y="135"/>
                    </a:cubicBezTo>
                    <a:cubicBezTo>
                      <a:pt x="33" y="135"/>
                      <a:pt x="16" y="135"/>
                      <a:pt x="0" y="135"/>
                    </a:cubicBezTo>
                    <a:cubicBezTo>
                      <a:pt x="0" y="133"/>
                      <a:pt x="0" y="131"/>
                      <a:pt x="0" y="128"/>
                    </a:cubicBezTo>
                    <a:cubicBezTo>
                      <a:pt x="2" y="128"/>
                      <a:pt x="5" y="128"/>
                      <a:pt x="8" y="127"/>
                    </a:cubicBezTo>
                    <a:cubicBezTo>
                      <a:pt x="13" y="126"/>
                      <a:pt x="14" y="125"/>
                      <a:pt x="15" y="120"/>
                    </a:cubicBezTo>
                    <a:cubicBezTo>
                      <a:pt x="15" y="118"/>
                      <a:pt x="15" y="116"/>
                      <a:pt x="15" y="114"/>
                    </a:cubicBezTo>
                    <a:cubicBezTo>
                      <a:pt x="16" y="83"/>
                      <a:pt x="16" y="52"/>
                      <a:pt x="15" y="21"/>
                    </a:cubicBezTo>
                    <a:cubicBezTo>
                      <a:pt x="15" y="19"/>
                      <a:pt x="15" y="16"/>
                      <a:pt x="15" y="14"/>
                    </a:cubicBezTo>
                    <a:cubicBezTo>
                      <a:pt x="14" y="11"/>
                      <a:pt x="12" y="9"/>
                      <a:pt x="9" y="9"/>
                    </a:cubicBezTo>
                    <a:cubicBezTo>
                      <a:pt x="6" y="8"/>
                      <a:pt x="3" y="8"/>
                      <a:pt x="0" y="8"/>
                    </a:cubicBezTo>
                    <a:cubicBezTo>
                      <a:pt x="0" y="5"/>
                      <a:pt x="0" y="3"/>
                      <a:pt x="0" y="1"/>
                    </a:cubicBezTo>
                    <a:cubicBezTo>
                      <a:pt x="1" y="0"/>
                      <a:pt x="3" y="0"/>
                      <a:pt x="4" y="0"/>
                    </a:cubicBezTo>
                    <a:cubicBezTo>
                      <a:pt x="21" y="0"/>
                      <a:pt x="39" y="0"/>
                      <a:pt x="56" y="0"/>
                    </a:cubicBezTo>
                    <a:cubicBezTo>
                      <a:pt x="62" y="0"/>
                      <a:pt x="68" y="1"/>
                      <a:pt x="73" y="1"/>
                    </a:cubicBezTo>
                    <a:cubicBezTo>
                      <a:pt x="98" y="4"/>
                      <a:pt x="113" y="26"/>
                      <a:pt x="106" y="50"/>
                    </a:cubicBezTo>
                    <a:cubicBezTo>
                      <a:pt x="102" y="64"/>
                      <a:pt x="93" y="73"/>
                      <a:pt x="78" y="76"/>
                    </a:cubicBezTo>
                    <a:cubicBezTo>
                      <a:pt x="70" y="77"/>
                      <a:pt x="63" y="77"/>
                      <a:pt x="55" y="78"/>
                    </a:cubicBezTo>
                    <a:cubicBezTo>
                      <a:pt x="48" y="78"/>
                      <a:pt x="41" y="78"/>
                      <a:pt x="33" y="78"/>
                    </a:cubicBezTo>
                    <a:close/>
                    <a:moveTo>
                      <a:pt x="33" y="68"/>
                    </a:moveTo>
                    <a:cubicBezTo>
                      <a:pt x="45" y="67"/>
                      <a:pt x="56" y="68"/>
                      <a:pt x="67" y="67"/>
                    </a:cubicBezTo>
                    <a:cubicBezTo>
                      <a:pt x="76" y="66"/>
                      <a:pt x="82" y="60"/>
                      <a:pt x="85" y="52"/>
                    </a:cubicBezTo>
                    <a:cubicBezTo>
                      <a:pt x="89" y="45"/>
                      <a:pt x="89" y="37"/>
                      <a:pt x="87" y="29"/>
                    </a:cubicBezTo>
                    <a:cubicBezTo>
                      <a:pt x="84" y="19"/>
                      <a:pt x="78" y="12"/>
                      <a:pt x="66" y="11"/>
                    </a:cubicBezTo>
                    <a:cubicBezTo>
                      <a:pt x="56" y="11"/>
                      <a:pt x="45" y="11"/>
                      <a:pt x="34" y="11"/>
                    </a:cubicBezTo>
                    <a:cubicBezTo>
                      <a:pt x="34" y="11"/>
                      <a:pt x="34" y="11"/>
                      <a:pt x="33" y="11"/>
                    </a:cubicBezTo>
                    <a:cubicBezTo>
                      <a:pt x="33" y="30"/>
                      <a:pt x="33" y="48"/>
                      <a:pt x="33"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8" name="Freeform 29"/>
              <p:cNvSpPr/>
              <p:nvPr/>
            </p:nvSpPr>
            <p:spPr bwMode="auto">
              <a:xfrm>
                <a:off x="6858909" y="3891177"/>
                <a:ext cx="381253" cy="394068"/>
              </a:xfrm>
              <a:custGeom>
                <a:avLst/>
                <a:gdLst>
                  <a:gd name="T0" fmla="*/ 49 w 133"/>
                  <a:gd name="T1" fmla="*/ 0 h 138"/>
                  <a:gd name="T2" fmla="*/ 49 w 133"/>
                  <a:gd name="T3" fmla="*/ 7 h 138"/>
                  <a:gd name="T4" fmla="*/ 41 w 133"/>
                  <a:gd name="T5" fmla="*/ 8 h 138"/>
                  <a:gd name="T6" fmla="*/ 34 w 133"/>
                  <a:gd name="T7" fmla="*/ 15 h 138"/>
                  <a:gd name="T8" fmla="*/ 33 w 133"/>
                  <a:gd name="T9" fmla="*/ 23 h 138"/>
                  <a:gd name="T10" fmla="*/ 33 w 133"/>
                  <a:gd name="T11" fmla="*/ 83 h 138"/>
                  <a:gd name="T12" fmla="*/ 34 w 133"/>
                  <a:gd name="T13" fmla="*/ 96 h 138"/>
                  <a:gd name="T14" fmla="*/ 60 w 133"/>
                  <a:gd name="T15" fmla="*/ 124 h 138"/>
                  <a:gd name="T16" fmla="*/ 100 w 133"/>
                  <a:gd name="T17" fmla="*/ 110 h 138"/>
                  <a:gd name="T18" fmla="*/ 106 w 133"/>
                  <a:gd name="T19" fmla="*/ 94 h 138"/>
                  <a:gd name="T20" fmla="*/ 107 w 133"/>
                  <a:gd name="T21" fmla="*/ 80 h 138"/>
                  <a:gd name="T22" fmla="*/ 107 w 133"/>
                  <a:gd name="T23" fmla="*/ 24 h 138"/>
                  <a:gd name="T24" fmla="*/ 106 w 133"/>
                  <a:gd name="T25" fmla="*/ 15 h 138"/>
                  <a:gd name="T26" fmla="*/ 97 w 133"/>
                  <a:gd name="T27" fmla="*/ 8 h 138"/>
                  <a:gd name="T28" fmla="*/ 91 w 133"/>
                  <a:gd name="T29" fmla="*/ 7 h 138"/>
                  <a:gd name="T30" fmla="*/ 91 w 133"/>
                  <a:gd name="T31" fmla="*/ 0 h 138"/>
                  <a:gd name="T32" fmla="*/ 133 w 133"/>
                  <a:gd name="T33" fmla="*/ 0 h 138"/>
                  <a:gd name="T34" fmla="*/ 133 w 133"/>
                  <a:gd name="T35" fmla="*/ 7 h 138"/>
                  <a:gd name="T36" fmla="*/ 126 w 133"/>
                  <a:gd name="T37" fmla="*/ 8 h 138"/>
                  <a:gd name="T38" fmla="*/ 118 w 133"/>
                  <a:gd name="T39" fmla="*/ 15 h 138"/>
                  <a:gd name="T40" fmla="*/ 118 w 133"/>
                  <a:gd name="T41" fmla="*/ 25 h 138"/>
                  <a:gd name="T42" fmla="*/ 117 w 133"/>
                  <a:gd name="T43" fmla="*/ 88 h 138"/>
                  <a:gd name="T44" fmla="*/ 114 w 133"/>
                  <a:gd name="T45" fmla="*/ 105 h 138"/>
                  <a:gd name="T46" fmla="*/ 74 w 133"/>
                  <a:gd name="T47" fmla="*/ 136 h 138"/>
                  <a:gd name="T48" fmla="*/ 35 w 133"/>
                  <a:gd name="T49" fmla="*/ 127 h 138"/>
                  <a:gd name="T50" fmla="*/ 17 w 133"/>
                  <a:gd name="T51" fmla="*/ 96 h 138"/>
                  <a:gd name="T52" fmla="*/ 16 w 133"/>
                  <a:gd name="T53" fmla="*/ 83 h 138"/>
                  <a:gd name="T54" fmla="*/ 16 w 133"/>
                  <a:gd name="T55" fmla="*/ 25 h 138"/>
                  <a:gd name="T56" fmla="*/ 16 w 133"/>
                  <a:gd name="T57" fmla="*/ 15 h 138"/>
                  <a:gd name="T58" fmla="*/ 8 w 133"/>
                  <a:gd name="T59" fmla="*/ 8 h 138"/>
                  <a:gd name="T60" fmla="*/ 0 w 133"/>
                  <a:gd name="T61" fmla="*/ 7 h 138"/>
                  <a:gd name="T62" fmla="*/ 0 w 133"/>
                  <a:gd name="T63" fmla="*/ 0 h 138"/>
                  <a:gd name="T64" fmla="*/ 49 w 133"/>
                  <a:gd name="T65"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33" h="138">
                    <a:moveTo>
                      <a:pt x="49" y="0"/>
                    </a:moveTo>
                    <a:cubicBezTo>
                      <a:pt x="49" y="2"/>
                      <a:pt x="49" y="4"/>
                      <a:pt x="49" y="7"/>
                    </a:cubicBezTo>
                    <a:cubicBezTo>
                      <a:pt x="46" y="7"/>
                      <a:pt x="44" y="7"/>
                      <a:pt x="41" y="8"/>
                    </a:cubicBezTo>
                    <a:cubicBezTo>
                      <a:pt x="36" y="8"/>
                      <a:pt x="34" y="10"/>
                      <a:pt x="34" y="15"/>
                    </a:cubicBezTo>
                    <a:cubicBezTo>
                      <a:pt x="33" y="17"/>
                      <a:pt x="33" y="20"/>
                      <a:pt x="33" y="23"/>
                    </a:cubicBezTo>
                    <a:cubicBezTo>
                      <a:pt x="33" y="43"/>
                      <a:pt x="33" y="63"/>
                      <a:pt x="33" y="83"/>
                    </a:cubicBezTo>
                    <a:cubicBezTo>
                      <a:pt x="33" y="87"/>
                      <a:pt x="33" y="92"/>
                      <a:pt x="34" y="96"/>
                    </a:cubicBezTo>
                    <a:cubicBezTo>
                      <a:pt x="36" y="112"/>
                      <a:pt x="46" y="120"/>
                      <a:pt x="60" y="124"/>
                    </a:cubicBezTo>
                    <a:cubicBezTo>
                      <a:pt x="76" y="128"/>
                      <a:pt x="89" y="123"/>
                      <a:pt x="100" y="110"/>
                    </a:cubicBezTo>
                    <a:cubicBezTo>
                      <a:pt x="104" y="106"/>
                      <a:pt x="105" y="100"/>
                      <a:pt x="106" y="94"/>
                    </a:cubicBezTo>
                    <a:cubicBezTo>
                      <a:pt x="106" y="90"/>
                      <a:pt x="106" y="85"/>
                      <a:pt x="107" y="80"/>
                    </a:cubicBezTo>
                    <a:cubicBezTo>
                      <a:pt x="107" y="62"/>
                      <a:pt x="107" y="43"/>
                      <a:pt x="107" y="24"/>
                    </a:cubicBezTo>
                    <a:cubicBezTo>
                      <a:pt x="107" y="21"/>
                      <a:pt x="106" y="18"/>
                      <a:pt x="106" y="15"/>
                    </a:cubicBezTo>
                    <a:cubicBezTo>
                      <a:pt x="105" y="10"/>
                      <a:pt x="103" y="8"/>
                      <a:pt x="97" y="8"/>
                    </a:cubicBezTo>
                    <a:cubicBezTo>
                      <a:pt x="95" y="7"/>
                      <a:pt x="93" y="7"/>
                      <a:pt x="91" y="7"/>
                    </a:cubicBezTo>
                    <a:cubicBezTo>
                      <a:pt x="91" y="4"/>
                      <a:pt x="91" y="2"/>
                      <a:pt x="91" y="0"/>
                    </a:cubicBezTo>
                    <a:cubicBezTo>
                      <a:pt x="105" y="0"/>
                      <a:pt x="119" y="0"/>
                      <a:pt x="133" y="0"/>
                    </a:cubicBezTo>
                    <a:cubicBezTo>
                      <a:pt x="133" y="2"/>
                      <a:pt x="133" y="4"/>
                      <a:pt x="133" y="7"/>
                    </a:cubicBezTo>
                    <a:cubicBezTo>
                      <a:pt x="131" y="7"/>
                      <a:pt x="128" y="7"/>
                      <a:pt x="126" y="8"/>
                    </a:cubicBezTo>
                    <a:cubicBezTo>
                      <a:pt x="121" y="8"/>
                      <a:pt x="119" y="11"/>
                      <a:pt x="118" y="15"/>
                    </a:cubicBezTo>
                    <a:cubicBezTo>
                      <a:pt x="118" y="18"/>
                      <a:pt x="118" y="22"/>
                      <a:pt x="118" y="25"/>
                    </a:cubicBezTo>
                    <a:cubicBezTo>
                      <a:pt x="117" y="46"/>
                      <a:pt x="118" y="67"/>
                      <a:pt x="117" y="88"/>
                    </a:cubicBezTo>
                    <a:cubicBezTo>
                      <a:pt x="117" y="94"/>
                      <a:pt x="116" y="99"/>
                      <a:pt x="114" y="105"/>
                    </a:cubicBezTo>
                    <a:cubicBezTo>
                      <a:pt x="108" y="124"/>
                      <a:pt x="94" y="134"/>
                      <a:pt x="74" y="136"/>
                    </a:cubicBezTo>
                    <a:cubicBezTo>
                      <a:pt x="60" y="138"/>
                      <a:pt x="47" y="135"/>
                      <a:pt x="35" y="127"/>
                    </a:cubicBezTo>
                    <a:cubicBezTo>
                      <a:pt x="24" y="120"/>
                      <a:pt x="18" y="109"/>
                      <a:pt x="17" y="96"/>
                    </a:cubicBezTo>
                    <a:cubicBezTo>
                      <a:pt x="16" y="92"/>
                      <a:pt x="16" y="87"/>
                      <a:pt x="16" y="83"/>
                    </a:cubicBezTo>
                    <a:cubicBezTo>
                      <a:pt x="16" y="64"/>
                      <a:pt x="16" y="45"/>
                      <a:pt x="16" y="25"/>
                    </a:cubicBezTo>
                    <a:cubicBezTo>
                      <a:pt x="16" y="22"/>
                      <a:pt x="16" y="18"/>
                      <a:pt x="16" y="15"/>
                    </a:cubicBezTo>
                    <a:cubicBezTo>
                      <a:pt x="15" y="10"/>
                      <a:pt x="13" y="8"/>
                      <a:pt x="8" y="8"/>
                    </a:cubicBezTo>
                    <a:cubicBezTo>
                      <a:pt x="5" y="7"/>
                      <a:pt x="3" y="7"/>
                      <a:pt x="0" y="7"/>
                    </a:cubicBezTo>
                    <a:cubicBezTo>
                      <a:pt x="0" y="4"/>
                      <a:pt x="0" y="2"/>
                      <a:pt x="0" y="0"/>
                    </a:cubicBezTo>
                    <a:cubicBezTo>
                      <a:pt x="16" y="0"/>
                      <a:pt x="32" y="0"/>
                      <a:pt x="49"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79" name="Freeform 30"/>
              <p:cNvSpPr/>
              <p:nvPr/>
            </p:nvSpPr>
            <p:spPr bwMode="auto">
              <a:xfrm>
                <a:off x="7832866" y="3891177"/>
                <a:ext cx="378049" cy="390864"/>
              </a:xfrm>
              <a:custGeom>
                <a:avLst/>
                <a:gdLst>
                  <a:gd name="T0" fmla="*/ 73 w 133"/>
                  <a:gd name="T1" fmla="*/ 137 h 137"/>
                  <a:gd name="T2" fmla="*/ 64 w 133"/>
                  <a:gd name="T3" fmla="*/ 137 h 137"/>
                  <a:gd name="T4" fmla="*/ 58 w 133"/>
                  <a:gd name="T5" fmla="*/ 133 h 137"/>
                  <a:gd name="T6" fmla="*/ 39 w 133"/>
                  <a:gd name="T7" fmla="*/ 80 h 137"/>
                  <a:gd name="T8" fmla="*/ 17 w 133"/>
                  <a:gd name="T9" fmla="*/ 23 h 137"/>
                  <a:gd name="T10" fmla="*/ 13 w 133"/>
                  <a:gd name="T11" fmla="*/ 14 h 137"/>
                  <a:gd name="T12" fmla="*/ 4 w 133"/>
                  <a:gd name="T13" fmla="*/ 7 h 137"/>
                  <a:gd name="T14" fmla="*/ 0 w 133"/>
                  <a:gd name="T15" fmla="*/ 7 h 137"/>
                  <a:gd name="T16" fmla="*/ 0 w 133"/>
                  <a:gd name="T17" fmla="*/ 0 h 137"/>
                  <a:gd name="T18" fmla="*/ 47 w 133"/>
                  <a:gd name="T19" fmla="*/ 0 h 137"/>
                  <a:gd name="T20" fmla="*/ 47 w 133"/>
                  <a:gd name="T21" fmla="*/ 7 h 137"/>
                  <a:gd name="T22" fmla="*/ 39 w 133"/>
                  <a:gd name="T23" fmla="*/ 8 h 137"/>
                  <a:gd name="T24" fmla="*/ 34 w 133"/>
                  <a:gd name="T25" fmla="*/ 15 h 137"/>
                  <a:gd name="T26" fmla="*/ 35 w 133"/>
                  <a:gd name="T27" fmla="*/ 20 h 137"/>
                  <a:gd name="T28" fmla="*/ 68 w 133"/>
                  <a:gd name="T29" fmla="*/ 112 h 137"/>
                  <a:gd name="T30" fmla="*/ 70 w 133"/>
                  <a:gd name="T31" fmla="*/ 116 h 137"/>
                  <a:gd name="T32" fmla="*/ 72 w 133"/>
                  <a:gd name="T33" fmla="*/ 113 h 137"/>
                  <a:gd name="T34" fmla="*/ 106 w 133"/>
                  <a:gd name="T35" fmla="*/ 18 h 137"/>
                  <a:gd name="T36" fmla="*/ 106 w 133"/>
                  <a:gd name="T37" fmla="*/ 16 h 137"/>
                  <a:gd name="T38" fmla="*/ 101 w 133"/>
                  <a:gd name="T39" fmla="*/ 7 h 137"/>
                  <a:gd name="T40" fmla="*/ 94 w 133"/>
                  <a:gd name="T41" fmla="*/ 7 h 137"/>
                  <a:gd name="T42" fmla="*/ 94 w 133"/>
                  <a:gd name="T43" fmla="*/ 0 h 137"/>
                  <a:gd name="T44" fmla="*/ 133 w 133"/>
                  <a:gd name="T45" fmla="*/ 0 h 137"/>
                  <a:gd name="T46" fmla="*/ 133 w 133"/>
                  <a:gd name="T47" fmla="*/ 7 h 137"/>
                  <a:gd name="T48" fmla="*/ 130 w 133"/>
                  <a:gd name="T49" fmla="*/ 7 h 137"/>
                  <a:gd name="T50" fmla="*/ 119 w 133"/>
                  <a:gd name="T51" fmla="*/ 16 h 137"/>
                  <a:gd name="T52" fmla="*/ 110 w 133"/>
                  <a:gd name="T53" fmla="*/ 38 h 137"/>
                  <a:gd name="T54" fmla="*/ 74 w 133"/>
                  <a:gd name="T55" fmla="*/ 133 h 137"/>
                  <a:gd name="T56" fmla="*/ 73 w 133"/>
                  <a:gd name="T57" fmla="*/ 13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3" h="137">
                    <a:moveTo>
                      <a:pt x="73" y="137"/>
                    </a:moveTo>
                    <a:cubicBezTo>
                      <a:pt x="69" y="137"/>
                      <a:pt x="66" y="137"/>
                      <a:pt x="64" y="137"/>
                    </a:cubicBezTo>
                    <a:cubicBezTo>
                      <a:pt x="61" y="137"/>
                      <a:pt x="59" y="136"/>
                      <a:pt x="58" y="133"/>
                    </a:cubicBezTo>
                    <a:cubicBezTo>
                      <a:pt x="52" y="115"/>
                      <a:pt x="45" y="98"/>
                      <a:pt x="39" y="80"/>
                    </a:cubicBezTo>
                    <a:cubicBezTo>
                      <a:pt x="31" y="61"/>
                      <a:pt x="24" y="42"/>
                      <a:pt x="17" y="23"/>
                    </a:cubicBezTo>
                    <a:cubicBezTo>
                      <a:pt x="16" y="20"/>
                      <a:pt x="15" y="17"/>
                      <a:pt x="13" y="14"/>
                    </a:cubicBezTo>
                    <a:cubicBezTo>
                      <a:pt x="11" y="10"/>
                      <a:pt x="8" y="8"/>
                      <a:pt x="4" y="7"/>
                    </a:cubicBezTo>
                    <a:cubicBezTo>
                      <a:pt x="3" y="7"/>
                      <a:pt x="2" y="7"/>
                      <a:pt x="0" y="7"/>
                    </a:cubicBezTo>
                    <a:cubicBezTo>
                      <a:pt x="0" y="4"/>
                      <a:pt x="0" y="2"/>
                      <a:pt x="0" y="0"/>
                    </a:cubicBezTo>
                    <a:cubicBezTo>
                      <a:pt x="16" y="0"/>
                      <a:pt x="31" y="0"/>
                      <a:pt x="47" y="0"/>
                    </a:cubicBezTo>
                    <a:cubicBezTo>
                      <a:pt x="47" y="2"/>
                      <a:pt x="47" y="4"/>
                      <a:pt x="47" y="7"/>
                    </a:cubicBezTo>
                    <a:cubicBezTo>
                      <a:pt x="44" y="7"/>
                      <a:pt x="42" y="7"/>
                      <a:pt x="39" y="8"/>
                    </a:cubicBezTo>
                    <a:cubicBezTo>
                      <a:pt x="34" y="8"/>
                      <a:pt x="33" y="10"/>
                      <a:pt x="34" y="15"/>
                    </a:cubicBezTo>
                    <a:cubicBezTo>
                      <a:pt x="34" y="17"/>
                      <a:pt x="35" y="19"/>
                      <a:pt x="35" y="20"/>
                    </a:cubicBezTo>
                    <a:cubicBezTo>
                      <a:pt x="46" y="51"/>
                      <a:pt x="57" y="81"/>
                      <a:pt x="68" y="112"/>
                    </a:cubicBezTo>
                    <a:cubicBezTo>
                      <a:pt x="69" y="113"/>
                      <a:pt x="69" y="114"/>
                      <a:pt x="70" y="116"/>
                    </a:cubicBezTo>
                    <a:cubicBezTo>
                      <a:pt x="71" y="114"/>
                      <a:pt x="71" y="113"/>
                      <a:pt x="72" y="113"/>
                    </a:cubicBezTo>
                    <a:cubicBezTo>
                      <a:pt x="83" y="81"/>
                      <a:pt x="94" y="50"/>
                      <a:pt x="106" y="18"/>
                    </a:cubicBezTo>
                    <a:cubicBezTo>
                      <a:pt x="106" y="17"/>
                      <a:pt x="106" y="17"/>
                      <a:pt x="106" y="16"/>
                    </a:cubicBezTo>
                    <a:cubicBezTo>
                      <a:pt x="107" y="10"/>
                      <a:pt x="106" y="8"/>
                      <a:pt x="101" y="7"/>
                    </a:cubicBezTo>
                    <a:cubicBezTo>
                      <a:pt x="98" y="7"/>
                      <a:pt x="96" y="7"/>
                      <a:pt x="94" y="7"/>
                    </a:cubicBezTo>
                    <a:cubicBezTo>
                      <a:pt x="94" y="4"/>
                      <a:pt x="94" y="2"/>
                      <a:pt x="94" y="0"/>
                    </a:cubicBezTo>
                    <a:cubicBezTo>
                      <a:pt x="106" y="0"/>
                      <a:pt x="119" y="0"/>
                      <a:pt x="133" y="0"/>
                    </a:cubicBezTo>
                    <a:cubicBezTo>
                      <a:pt x="133" y="2"/>
                      <a:pt x="133" y="4"/>
                      <a:pt x="133" y="7"/>
                    </a:cubicBezTo>
                    <a:cubicBezTo>
                      <a:pt x="132" y="7"/>
                      <a:pt x="131" y="7"/>
                      <a:pt x="130" y="7"/>
                    </a:cubicBezTo>
                    <a:cubicBezTo>
                      <a:pt x="124" y="8"/>
                      <a:pt x="121" y="11"/>
                      <a:pt x="119" y="16"/>
                    </a:cubicBezTo>
                    <a:cubicBezTo>
                      <a:pt x="116" y="24"/>
                      <a:pt x="113" y="31"/>
                      <a:pt x="110" y="38"/>
                    </a:cubicBezTo>
                    <a:cubicBezTo>
                      <a:pt x="98" y="70"/>
                      <a:pt x="86" y="101"/>
                      <a:pt x="74" y="133"/>
                    </a:cubicBezTo>
                    <a:cubicBezTo>
                      <a:pt x="74" y="134"/>
                      <a:pt x="73" y="135"/>
                      <a:pt x="73" y="1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0" name="Freeform 31"/>
              <p:cNvSpPr/>
              <p:nvPr/>
            </p:nvSpPr>
            <p:spPr bwMode="auto">
              <a:xfrm>
                <a:off x="9844855" y="3891177"/>
                <a:ext cx="342807" cy="384457"/>
              </a:xfrm>
              <a:custGeom>
                <a:avLst/>
                <a:gdLst>
                  <a:gd name="T0" fmla="*/ 85 w 120"/>
                  <a:gd name="T1" fmla="*/ 127 h 135"/>
                  <a:gd name="T2" fmla="*/ 85 w 120"/>
                  <a:gd name="T3" fmla="*/ 134 h 135"/>
                  <a:gd name="T4" fmla="*/ 35 w 120"/>
                  <a:gd name="T5" fmla="*/ 134 h 135"/>
                  <a:gd name="T6" fmla="*/ 35 w 120"/>
                  <a:gd name="T7" fmla="*/ 127 h 135"/>
                  <a:gd name="T8" fmla="*/ 44 w 120"/>
                  <a:gd name="T9" fmla="*/ 126 h 135"/>
                  <a:gd name="T10" fmla="*/ 50 w 120"/>
                  <a:gd name="T11" fmla="*/ 120 h 135"/>
                  <a:gd name="T12" fmla="*/ 51 w 120"/>
                  <a:gd name="T13" fmla="*/ 113 h 135"/>
                  <a:gd name="T14" fmla="*/ 51 w 120"/>
                  <a:gd name="T15" fmla="*/ 85 h 135"/>
                  <a:gd name="T16" fmla="*/ 50 w 120"/>
                  <a:gd name="T17" fmla="*/ 79 h 135"/>
                  <a:gd name="T18" fmla="*/ 17 w 120"/>
                  <a:gd name="T19" fmla="*/ 19 h 135"/>
                  <a:gd name="T20" fmla="*/ 15 w 120"/>
                  <a:gd name="T21" fmla="*/ 15 h 135"/>
                  <a:gd name="T22" fmla="*/ 3 w 120"/>
                  <a:gd name="T23" fmla="*/ 7 h 135"/>
                  <a:gd name="T24" fmla="*/ 0 w 120"/>
                  <a:gd name="T25" fmla="*/ 7 h 135"/>
                  <a:gd name="T26" fmla="*/ 0 w 120"/>
                  <a:gd name="T27" fmla="*/ 0 h 135"/>
                  <a:gd name="T28" fmla="*/ 48 w 120"/>
                  <a:gd name="T29" fmla="*/ 0 h 135"/>
                  <a:gd name="T30" fmla="*/ 48 w 120"/>
                  <a:gd name="T31" fmla="*/ 7 h 135"/>
                  <a:gd name="T32" fmla="*/ 40 w 120"/>
                  <a:gd name="T33" fmla="*/ 7 h 135"/>
                  <a:gd name="T34" fmla="*/ 36 w 120"/>
                  <a:gd name="T35" fmla="*/ 14 h 135"/>
                  <a:gd name="T36" fmla="*/ 37 w 120"/>
                  <a:gd name="T37" fmla="*/ 18 h 135"/>
                  <a:gd name="T38" fmla="*/ 61 w 120"/>
                  <a:gd name="T39" fmla="*/ 64 h 135"/>
                  <a:gd name="T40" fmla="*/ 63 w 120"/>
                  <a:gd name="T41" fmla="*/ 68 h 135"/>
                  <a:gd name="T42" fmla="*/ 66 w 120"/>
                  <a:gd name="T43" fmla="*/ 64 h 135"/>
                  <a:gd name="T44" fmla="*/ 91 w 120"/>
                  <a:gd name="T45" fmla="*/ 18 h 135"/>
                  <a:gd name="T46" fmla="*/ 93 w 120"/>
                  <a:gd name="T47" fmla="*/ 12 h 135"/>
                  <a:gd name="T48" fmla="*/ 90 w 120"/>
                  <a:gd name="T49" fmla="*/ 8 h 135"/>
                  <a:gd name="T50" fmla="*/ 81 w 120"/>
                  <a:gd name="T51" fmla="*/ 7 h 135"/>
                  <a:gd name="T52" fmla="*/ 81 w 120"/>
                  <a:gd name="T53" fmla="*/ 0 h 135"/>
                  <a:gd name="T54" fmla="*/ 120 w 120"/>
                  <a:gd name="T55" fmla="*/ 0 h 135"/>
                  <a:gd name="T56" fmla="*/ 120 w 120"/>
                  <a:gd name="T57" fmla="*/ 7 h 135"/>
                  <a:gd name="T58" fmla="*/ 115 w 120"/>
                  <a:gd name="T59" fmla="*/ 8 h 135"/>
                  <a:gd name="T60" fmla="*/ 108 w 120"/>
                  <a:gd name="T61" fmla="*/ 12 h 135"/>
                  <a:gd name="T62" fmla="*/ 103 w 120"/>
                  <a:gd name="T63" fmla="*/ 19 h 135"/>
                  <a:gd name="T64" fmla="*/ 71 w 120"/>
                  <a:gd name="T65" fmla="*/ 75 h 135"/>
                  <a:gd name="T66" fmla="*/ 69 w 120"/>
                  <a:gd name="T67" fmla="*/ 82 h 135"/>
                  <a:gd name="T68" fmla="*/ 69 w 120"/>
                  <a:gd name="T69" fmla="*/ 111 h 135"/>
                  <a:gd name="T70" fmla="*/ 69 w 120"/>
                  <a:gd name="T71" fmla="*/ 118 h 135"/>
                  <a:gd name="T72" fmla="*/ 77 w 120"/>
                  <a:gd name="T73" fmla="*/ 126 h 135"/>
                  <a:gd name="T74" fmla="*/ 85 w 120"/>
                  <a:gd name="T75" fmla="*/ 12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0" h="135">
                    <a:moveTo>
                      <a:pt x="85" y="127"/>
                    </a:moveTo>
                    <a:cubicBezTo>
                      <a:pt x="85" y="130"/>
                      <a:pt x="85" y="132"/>
                      <a:pt x="85" y="134"/>
                    </a:cubicBezTo>
                    <a:cubicBezTo>
                      <a:pt x="81" y="135"/>
                      <a:pt x="44" y="135"/>
                      <a:pt x="35" y="134"/>
                    </a:cubicBezTo>
                    <a:cubicBezTo>
                      <a:pt x="35" y="132"/>
                      <a:pt x="35" y="130"/>
                      <a:pt x="35" y="127"/>
                    </a:cubicBezTo>
                    <a:cubicBezTo>
                      <a:pt x="38" y="127"/>
                      <a:pt x="41" y="126"/>
                      <a:pt x="44" y="126"/>
                    </a:cubicBezTo>
                    <a:cubicBezTo>
                      <a:pt x="48" y="126"/>
                      <a:pt x="50" y="124"/>
                      <a:pt x="50" y="120"/>
                    </a:cubicBezTo>
                    <a:cubicBezTo>
                      <a:pt x="51" y="118"/>
                      <a:pt x="51" y="115"/>
                      <a:pt x="51" y="113"/>
                    </a:cubicBezTo>
                    <a:cubicBezTo>
                      <a:pt x="51" y="104"/>
                      <a:pt x="51" y="95"/>
                      <a:pt x="51" y="85"/>
                    </a:cubicBezTo>
                    <a:cubicBezTo>
                      <a:pt x="51" y="83"/>
                      <a:pt x="51" y="81"/>
                      <a:pt x="50" y="79"/>
                    </a:cubicBezTo>
                    <a:cubicBezTo>
                      <a:pt x="39" y="59"/>
                      <a:pt x="28" y="39"/>
                      <a:pt x="17" y="19"/>
                    </a:cubicBezTo>
                    <a:cubicBezTo>
                      <a:pt x="16" y="17"/>
                      <a:pt x="15" y="16"/>
                      <a:pt x="15" y="15"/>
                    </a:cubicBezTo>
                    <a:cubicBezTo>
                      <a:pt x="12" y="10"/>
                      <a:pt x="9" y="7"/>
                      <a:pt x="3" y="7"/>
                    </a:cubicBezTo>
                    <a:cubicBezTo>
                      <a:pt x="2" y="7"/>
                      <a:pt x="1" y="7"/>
                      <a:pt x="0" y="7"/>
                    </a:cubicBezTo>
                    <a:cubicBezTo>
                      <a:pt x="0" y="4"/>
                      <a:pt x="0" y="2"/>
                      <a:pt x="0" y="0"/>
                    </a:cubicBezTo>
                    <a:cubicBezTo>
                      <a:pt x="16" y="0"/>
                      <a:pt x="31" y="0"/>
                      <a:pt x="48" y="0"/>
                    </a:cubicBezTo>
                    <a:cubicBezTo>
                      <a:pt x="48" y="2"/>
                      <a:pt x="48" y="4"/>
                      <a:pt x="48" y="7"/>
                    </a:cubicBezTo>
                    <a:cubicBezTo>
                      <a:pt x="45" y="7"/>
                      <a:pt x="42" y="7"/>
                      <a:pt x="40" y="7"/>
                    </a:cubicBezTo>
                    <a:cubicBezTo>
                      <a:pt x="35" y="8"/>
                      <a:pt x="34" y="10"/>
                      <a:pt x="36" y="14"/>
                    </a:cubicBezTo>
                    <a:cubicBezTo>
                      <a:pt x="36" y="15"/>
                      <a:pt x="37" y="17"/>
                      <a:pt x="37" y="18"/>
                    </a:cubicBezTo>
                    <a:cubicBezTo>
                      <a:pt x="45" y="33"/>
                      <a:pt x="53" y="49"/>
                      <a:pt x="61" y="64"/>
                    </a:cubicBezTo>
                    <a:cubicBezTo>
                      <a:pt x="61" y="65"/>
                      <a:pt x="62" y="66"/>
                      <a:pt x="63" y="68"/>
                    </a:cubicBezTo>
                    <a:cubicBezTo>
                      <a:pt x="64" y="66"/>
                      <a:pt x="65" y="65"/>
                      <a:pt x="66" y="64"/>
                    </a:cubicBezTo>
                    <a:cubicBezTo>
                      <a:pt x="74" y="49"/>
                      <a:pt x="82" y="34"/>
                      <a:pt x="91" y="18"/>
                    </a:cubicBezTo>
                    <a:cubicBezTo>
                      <a:pt x="92" y="16"/>
                      <a:pt x="93" y="14"/>
                      <a:pt x="93" y="12"/>
                    </a:cubicBezTo>
                    <a:cubicBezTo>
                      <a:pt x="94" y="9"/>
                      <a:pt x="93" y="8"/>
                      <a:pt x="90" y="8"/>
                    </a:cubicBezTo>
                    <a:cubicBezTo>
                      <a:pt x="87" y="7"/>
                      <a:pt x="85" y="7"/>
                      <a:pt x="81" y="7"/>
                    </a:cubicBezTo>
                    <a:cubicBezTo>
                      <a:pt x="81" y="4"/>
                      <a:pt x="81" y="2"/>
                      <a:pt x="81" y="0"/>
                    </a:cubicBezTo>
                    <a:cubicBezTo>
                      <a:pt x="94" y="0"/>
                      <a:pt x="107" y="0"/>
                      <a:pt x="120" y="0"/>
                    </a:cubicBezTo>
                    <a:cubicBezTo>
                      <a:pt x="120" y="2"/>
                      <a:pt x="120" y="4"/>
                      <a:pt x="120" y="7"/>
                    </a:cubicBezTo>
                    <a:cubicBezTo>
                      <a:pt x="119" y="7"/>
                      <a:pt x="117" y="7"/>
                      <a:pt x="115" y="8"/>
                    </a:cubicBezTo>
                    <a:cubicBezTo>
                      <a:pt x="112" y="8"/>
                      <a:pt x="109" y="9"/>
                      <a:pt x="108" y="12"/>
                    </a:cubicBezTo>
                    <a:cubicBezTo>
                      <a:pt x="106" y="14"/>
                      <a:pt x="104" y="17"/>
                      <a:pt x="103" y="19"/>
                    </a:cubicBezTo>
                    <a:cubicBezTo>
                      <a:pt x="92" y="38"/>
                      <a:pt x="81" y="56"/>
                      <a:pt x="71" y="75"/>
                    </a:cubicBezTo>
                    <a:cubicBezTo>
                      <a:pt x="69" y="77"/>
                      <a:pt x="68" y="80"/>
                      <a:pt x="69" y="82"/>
                    </a:cubicBezTo>
                    <a:cubicBezTo>
                      <a:pt x="69" y="92"/>
                      <a:pt x="69" y="102"/>
                      <a:pt x="69" y="111"/>
                    </a:cubicBezTo>
                    <a:cubicBezTo>
                      <a:pt x="69" y="114"/>
                      <a:pt x="69" y="116"/>
                      <a:pt x="69" y="118"/>
                    </a:cubicBezTo>
                    <a:cubicBezTo>
                      <a:pt x="70" y="124"/>
                      <a:pt x="71" y="125"/>
                      <a:pt x="77" y="126"/>
                    </a:cubicBezTo>
                    <a:cubicBezTo>
                      <a:pt x="80" y="126"/>
                      <a:pt x="82" y="127"/>
                      <a:pt x="85" y="1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1" name="Freeform 32"/>
              <p:cNvSpPr/>
              <p:nvPr/>
            </p:nvSpPr>
            <p:spPr bwMode="auto">
              <a:xfrm>
                <a:off x="9514863" y="3878362"/>
                <a:ext cx="329992" cy="394068"/>
              </a:xfrm>
              <a:custGeom>
                <a:avLst/>
                <a:gdLst>
                  <a:gd name="T0" fmla="*/ 108 w 116"/>
                  <a:gd name="T1" fmla="*/ 42 h 139"/>
                  <a:gd name="T2" fmla="*/ 102 w 116"/>
                  <a:gd name="T3" fmla="*/ 29 h 139"/>
                  <a:gd name="T4" fmla="*/ 72 w 116"/>
                  <a:gd name="T5" fmla="*/ 14 h 139"/>
                  <a:gd name="T6" fmla="*/ 67 w 116"/>
                  <a:gd name="T7" fmla="*/ 18 h 139"/>
                  <a:gd name="T8" fmla="*/ 66 w 116"/>
                  <a:gd name="T9" fmla="*/ 24 h 139"/>
                  <a:gd name="T10" fmla="*/ 66 w 116"/>
                  <a:gd name="T11" fmla="*/ 115 h 139"/>
                  <a:gd name="T12" fmla="*/ 67 w 116"/>
                  <a:gd name="T13" fmla="*/ 123 h 139"/>
                  <a:gd name="T14" fmla="*/ 75 w 116"/>
                  <a:gd name="T15" fmla="*/ 131 h 139"/>
                  <a:gd name="T16" fmla="*/ 83 w 116"/>
                  <a:gd name="T17" fmla="*/ 132 h 139"/>
                  <a:gd name="T18" fmla="*/ 83 w 116"/>
                  <a:gd name="T19" fmla="*/ 139 h 139"/>
                  <a:gd name="T20" fmla="*/ 33 w 116"/>
                  <a:gd name="T21" fmla="*/ 139 h 139"/>
                  <a:gd name="T22" fmla="*/ 33 w 116"/>
                  <a:gd name="T23" fmla="*/ 132 h 139"/>
                  <a:gd name="T24" fmla="*/ 41 w 116"/>
                  <a:gd name="T25" fmla="*/ 131 h 139"/>
                  <a:gd name="T26" fmla="*/ 49 w 116"/>
                  <a:gd name="T27" fmla="*/ 123 h 139"/>
                  <a:gd name="T28" fmla="*/ 49 w 116"/>
                  <a:gd name="T29" fmla="*/ 118 h 139"/>
                  <a:gd name="T30" fmla="*/ 49 w 116"/>
                  <a:gd name="T31" fmla="*/ 22 h 139"/>
                  <a:gd name="T32" fmla="*/ 41 w 116"/>
                  <a:gd name="T33" fmla="*/ 14 h 139"/>
                  <a:gd name="T34" fmla="*/ 32 w 116"/>
                  <a:gd name="T35" fmla="*/ 15 h 139"/>
                  <a:gd name="T36" fmla="*/ 18 w 116"/>
                  <a:gd name="T37" fmla="*/ 23 h 139"/>
                  <a:gd name="T38" fmla="*/ 11 w 116"/>
                  <a:gd name="T39" fmla="*/ 36 h 139"/>
                  <a:gd name="T40" fmla="*/ 8 w 116"/>
                  <a:gd name="T41" fmla="*/ 42 h 139"/>
                  <a:gd name="T42" fmla="*/ 0 w 116"/>
                  <a:gd name="T43" fmla="*/ 39 h 139"/>
                  <a:gd name="T44" fmla="*/ 13 w 116"/>
                  <a:gd name="T45" fmla="*/ 0 h 139"/>
                  <a:gd name="T46" fmla="*/ 19 w 116"/>
                  <a:gd name="T47" fmla="*/ 0 h 139"/>
                  <a:gd name="T48" fmla="*/ 21 w 116"/>
                  <a:gd name="T49" fmla="*/ 4 h 139"/>
                  <a:gd name="T50" fmla="*/ 95 w 116"/>
                  <a:gd name="T51" fmla="*/ 4 h 139"/>
                  <a:gd name="T52" fmla="*/ 97 w 116"/>
                  <a:gd name="T53" fmla="*/ 0 h 139"/>
                  <a:gd name="T54" fmla="*/ 103 w 116"/>
                  <a:gd name="T55" fmla="*/ 0 h 139"/>
                  <a:gd name="T56" fmla="*/ 116 w 116"/>
                  <a:gd name="T57" fmla="*/ 39 h 139"/>
                  <a:gd name="T58" fmla="*/ 108 w 116"/>
                  <a:gd name="T59"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39">
                    <a:moveTo>
                      <a:pt x="108" y="42"/>
                    </a:moveTo>
                    <a:cubicBezTo>
                      <a:pt x="106" y="37"/>
                      <a:pt x="104" y="33"/>
                      <a:pt x="102" y="29"/>
                    </a:cubicBezTo>
                    <a:cubicBezTo>
                      <a:pt x="96" y="17"/>
                      <a:pt x="85" y="13"/>
                      <a:pt x="72" y="14"/>
                    </a:cubicBezTo>
                    <a:cubicBezTo>
                      <a:pt x="68" y="14"/>
                      <a:pt x="67" y="15"/>
                      <a:pt x="67" y="18"/>
                    </a:cubicBezTo>
                    <a:cubicBezTo>
                      <a:pt x="66" y="20"/>
                      <a:pt x="66" y="22"/>
                      <a:pt x="66" y="24"/>
                    </a:cubicBezTo>
                    <a:cubicBezTo>
                      <a:pt x="66" y="54"/>
                      <a:pt x="66" y="85"/>
                      <a:pt x="66" y="115"/>
                    </a:cubicBezTo>
                    <a:cubicBezTo>
                      <a:pt x="66" y="118"/>
                      <a:pt x="67" y="120"/>
                      <a:pt x="67" y="123"/>
                    </a:cubicBezTo>
                    <a:cubicBezTo>
                      <a:pt x="68" y="128"/>
                      <a:pt x="70" y="130"/>
                      <a:pt x="75" y="131"/>
                    </a:cubicBezTo>
                    <a:cubicBezTo>
                      <a:pt x="78" y="131"/>
                      <a:pt x="80" y="132"/>
                      <a:pt x="83" y="132"/>
                    </a:cubicBezTo>
                    <a:cubicBezTo>
                      <a:pt x="83" y="134"/>
                      <a:pt x="83" y="137"/>
                      <a:pt x="83" y="139"/>
                    </a:cubicBezTo>
                    <a:cubicBezTo>
                      <a:pt x="66" y="139"/>
                      <a:pt x="50" y="139"/>
                      <a:pt x="33" y="139"/>
                    </a:cubicBezTo>
                    <a:cubicBezTo>
                      <a:pt x="33" y="137"/>
                      <a:pt x="33" y="135"/>
                      <a:pt x="33" y="132"/>
                    </a:cubicBezTo>
                    <a:cubicBezTo>
                      <a:pt x="36" y="132"/>
                      <a:pt x="39" y="131"/>
                      <a:pt x="41" y="131"/>
                    </a:cubicBezTo>
                    <a:cubicBezTo>
                      <a:pt x="47" y="130"/>
                      <a:pt x="49" y="128"/>
                      <a:pt x="49" y="123"/>
                    </a:cubicBezTo>
                    <a:cubicBezTo>
                      <a:pt x="49" y="121"/>
                      <a:pt x="49" y="120"/>
                      <a:pt x="49" y="118"/>
                    </a:cubicBezTo>
                    <a:cubicBezTo>
                      <a:pt x="49" y="86"/>
                      <a:pt x="49" y="54"/>
                      <a:pt x="49" y="22"/>
                    </a:cubicBezTo>
                    <a:cubicBezTo>
                      <a:pt x="49" y="14"/>
                      <a:pt x="49" y="13"/>
                      <a:pt x="41" y="14"/>
                    </a:cubicBezTo>
                    <a:cubicBezTo>
                      <a:pt x="38" y="14"/>
                      <a:pt x="35" y="14"/>
                      <a:pt x="32" y="15"/>
                    </a:cubicBezTo>
                    <a:cubicBezTo>
                      <a:pt x="26" y="16"/>
                      <a:pt x="21" y="18"/>
                      <a:pt x="18" y="23"/>
                    </a:cubicBezTo>
                    <a:cubicBezTo>
                      <a:pt x="15" y="27"/>
                      <a:pt x="13" y="32"/>
                      <a:pt x="11" y="36"/>
                    </a:cubicBezTo>
                    <a:cubicBezTo>
                      <a:pt x="10" y="38"/>
                      <a:pt x="9" y="40"/>
                      <a:pt x="8" y="42"/>
                    </a:cubicBezTo>
                    <a:cubicBezTo>
                      <a:pt x="5" y="41"/>
                      <a:pt x="3" y="40"/>
                      <a:pt x="0" y="39"/>
                    </a:cubicBezTo>
                    <a:cubicBezTo>
                      <a:pt x="5" y="26"/>
                      <a:pt x="9" y="13"/>
                      <a:pt x="13" y="0"/>
                    </a:cubicBezTo>
                    <a:cubicBezTo>
                      <a:pt x="15" y="0"/>
                      <a:pt x="17" y="0"/>
                      <a:pt x="19" y="0"/>
                    </a:cubicBezTo>
                    <a:cubicBezTo>
                      <a:pt x="20" y="1"/>
                      <a:pt x="20" y="3"/>
                      <a:pt x="21" y="4"/>
                    </a:cubicBezTo>
                    <a:cubicBezTo>
                      <a:pt x="46" y="4"/>
                      <a:pt x="70" y="4"/>
                      <a:pt x="95" y="4"/>
                    </a:cubicBezTo>
                    <a:cubicBezTo>
                      <a:pt x="95" y="3"/>
                      <a:pt x="96" y="1"/>
                      <a:pt x="97" y="0"/>
                    </a:cubicBezTo>
                    <a:cubicBezTo>
                      <a:pt x="98" y="0"/>
                      <a:pt x="100" y="0"/>
                      <a:pt x="103" y="0"/>
                    </a:cubicBezTo>
                    <a:cubicBezTo>
                      <a:pt x="107" y="13"/>
                      <a:pt x="112" y="26"/>
                      <a:pt x="116" y="39"/>
                    </a:cubicBezTo>
                    <a:cubicBezTo>
                      <a:pt x="113" y="40"/>
                      <a:pt x="111" y="41"/>
                      <a:pt x="108" y="4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2" name="Freeform 33"/>
              <p:cNvSpPr/>
              <p:nvPr/>
            </p:nvSpPr>
            <p:spPr bwMode="auto">
              <a:xfrm>
                <a:off x="5715150" y="3891177"/>
                <a:ext cx="140967" cy="381253"/>
              </a:xfrm>
              <a:custGeom>
                <a:avLst/>
                <a:gdLst>
                  <a:gd name="T0" fmla="*/ 0 w 50"/>
                  <a:gd name="T1" fmla="*/ 134 h 134"/>
                  <a:gd name="T2" fmla="*/ 0 w 50"/>
                  <a:gd name="T3" fmla="*/ 127 h 134"/>
                  <a:gd name="T4" fmla="*/ 9 w 50"/>
                  <a:gd name="T5" fmla="*/ 126 h 134"/>
                  <a:gd name="T6" fmla="*/ 16 w 50"/>
                  <a:gd name="T7" fmla="*/ 119 h 134"/>
                  <a:gd name="T8" fmla="*/ 16 w 50"/>
                  <a:gd name="T9" fmla="*/ 113 h 134"/>
                  <a:gd name="T10" fmla="*/ 16 w 50"/>
                  <a:gd name="T11" fmla="*/ 21 h 134"/>
                  <a:gd name="T12" fmla="*/ 16 w 50"/>
                  <a:gd name="T13" fmla="*/ 13 h 134"/>
                  <a:gd name="T14" fmla="*/ 9 w 50"/>
                  <a:gd name="T15" fmla="*/ 8 h 134"/>
                  <a:gd name="T16" fmla="*/ 1 w 50"/>
                  <a:gd name="T17" fmla="*/ 7 h 134"/>
                  <a:gd name="T18" fmla="*/ 1 w 50"/>
                  <a:gd name="T19" fmla="*/ 0 h 134"/>
                  <a:gd name="T20" fmla="*/ 49 w 50"/>
                  <a:gd name="T21" fmla="*/ 0 h 134"/>
                  <a:gd name="T22" fmla="*/ 49 w 50"/>
                  <a:gd name="T23" fmla="*/ 7 h 134"/>
                  <a:gd name="T24" fmla="*/ 42 w 50"/>
                  <a:gd name="T25" fmla="*/ 8 h 134"/>
                  <a:gd name="T26" fmla="*/ 34 w 50"/>
                  <a:gd name="T27" fmla="*/ 15 h 134"/>
                  <a:gd name="T28" fmla="*/ 33 w 50"/>
                  <a:gd name="T29" fmla="*/ 23 h 134"/>
                  <a:gd name="T30" fmla="*/ 33 w 50"/>
                  <a:gd name="T31" fmla="*/ 113 h 134"/>
                  <a:gd name="T32" fmla="*/ 46 w 50"/>
                  <a:gd name="T33" fmla="*/ 127 h 134"/>
                  <a:gd name="T34" fmla="*/ 49 w 50"/>
                  <a:gd name="T35" fmla="*/ 127 h 134"/>
                  <a:gd name="T36" fmla="*/ 50 w 50"/>
                  <a:gd name="T37" fmla="*/ 131 h 134"/>
                  <a:gd name="T38" fmla="*/ 49 w 50"/>
                  <a:gd name="T39" fmla="*/ 134 h 134"/>
                  <a:gd name="T40" fmla="*/ 0 w 50"/>
                  <a:gd name="T41" fmla="*/ 134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134">
                    <a:moveTo>
                      <a:pt x="0" y="134"/>
                    </a:moveTo>
                    <a:cubicBezTo>
                      <a:pt x="0" y="132"/>
                      <a:pt x="0" y="130"/>
                      <a:pt x="0" y="127"/>
                    </a:cubicBezTo>
                    <a:cubicBezTo>
                      <a:pt x="3" y="127"/>
                      <a:pt x="6" y="127"/>
                      <a:pt x="9" y="126"/>
                    </a:cubicBezTo>
                    <a:cubicBezTo>
                      <a:pt x="13" y="125"/>
                      <a:pt x="15" y="124"/>
                      <a:pt x="16" y="119"/>
                    </a:cubicBezTo>
                    <a:cubicBezTo>
                      <a:pt x="16" y="117"/>
                      <a:pt x="16" y="115"/>
                      <a:pt x="16" y="113"/>
                    </a:cubicBezTo>
                    <a:cubicBezTo>
                      <a:pt x="16" y="82"/>
                      <a:pt x="16" y="52"/>
                      <a:pt x="16" y="21"/>
                    </a:cubicBezTo>
                    <a:cubicBezTo>
                      <a:pt x="16" y="18"/>
                      <a:pt x="16" y="16"/>
                      <a:pt x="16" y="13"/>
                    </a:cubicBezTo>
                    <a:cubicBezTo>
                      <a:pt x="15" y="10"/>
                      <a:pt x="13" y="8"/>
                      <a:pt x="9" y="8"/>
                    </a:cubicBezTo>
                    <a:cubicBezTo>
                      <a:pt x="6" y="7"/>
                      <a:pt x="4" y="7"/>
                      <a:pt x="1" y="7"/>
                    </a:cubicBezTo>
                    <a:cubicBezTo>
                      <a:pt x="1" y="4"/>
                      <a:pt x="1" y="2"/>
                      <a:pt x="1" y="0"/>
                    </a:cubicBezTo>
                    <a:cubicBezTo>
                      <a:pt x="17" y="0"/>
                      <a:pt x="33" y="0"/>
                      <a:pt x="49" y="0"/>
                    </a:cubicBezTo>
                    <a:cubicBezTo>
                      <a:pt x="49" y="2"/>
                      <a:pt x="49" y="4"/>
                      <a:pt x="49" y="7"/>
                    </a:cubicBezTo>
                    <a:cubicBezTo>
                      <a:pt x="47" y="7"/>
                      <a:pt x="44" y="7"/>
                      <a:pt x="42" y="8"/>
                    </a:cubicBezTo>
                    <a:cubicBezTo>
                      <a:pt x="38" y="8"/>
                      <a:pt x="35" y="10"/>
                      <a:pt x="34" y="15"/>
                    </a:cubicBezTo>
                    <a:cubicBezTo>
                      <a:pt x="34" y="17"/>
                      <a:pt x="33" y="20"/>
                      <a:pt x="33" y="23"/>
                    </a:cubicBezTo>
                    <a:cubicBezTo>
                      <a:pt x="33" y="53"/>
                      <a:pt x="33" y="83"/>
                      <a:pt x="33" y="113"/>
                    </a:cubicBezTo>
                    <a:cubicBezTo>
                      <a:pt x="33" y="124"/>
                      <a:pt x="36" y="126"/>
                      <a:pt x="46" y="127"/>
                    </a:cubicBezTo>
                    <a:cubicBezTo>
                      <a:pt x="47" y="127"/>
                      <a:pt x="48" y="127"/>
                      <a:pt x="49" y="127"/>
                    </a:cubicBezTo>
                    <a:cubicBezTo>
                      <a:pt x="49" y="128"/>
                      <a:pt x="50" y="129"/>
                      <a:pt x="50" y="131"/>
                    </a:cubicBezTo>
                    <a:cubicBezTo>
                      <a:pt x="50" y="132"/>
                      <a:pt x="49" y="133"/>
                      <a:pt x="49" y="134"/>
                    </a:cubicBezTo>
                    <a:cubicBezTo>
                      <a:pt x="33" y="134"/>
                      <a:pt x="17" y="134"/>
                      <a:pt x="0" y="13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3" name="Freeform 34"/>
              <p:cNvSpPr/>
              <p:nvPr/>
            </p:nvSpPr>
            <p:spPr bwMode="auto">
              <a:xfrm>
                <a:off x="9354673" y="3891177"/>
                <a:ext cx="137764" cy="384457"/>
              </a:xfrm>
              <a:custGeom>
                <a:avLst/>
                <a:gdLst>
                  <a:gd name="T0" fmla="*/ 0 w 49"/>
                  <a:gd name="T1" fmla="*/ 7 h 135"/>
                  <a:gd name="T2" fmla="*/ 0 w 49"/>
                  <a:gd name="T3" fmla="*/ 0 h 135"/>
                  <a:gd name="T4" fmla="*/ 49 w 49"/>
                  <a:gd name="T5" fmla="*/ 0 h 135"/>
                  <a:gd name="T6" fmla="*/ 49 w 49"/>
                  <a:gd name="T7" fmla="*/ 7 h 135"/>
                  <a:gd name="T8" fmla="*/ 42 w 49"/>
                  <a:gd name="T9" fmla="*/ 8 h 135"/>
                  <a:gd name="T10" fmla="*/ 34 w 49"/>
                  <a:gd name="T11" fmla="*/ 15 h 135"/>
                  <a:gd name="T12" fmla="*/ 33 w 49"/>
                  <a:gd name="T13" fmla="*/ 23 h 135"/>
                  <a:gd name="T14" fmla="*/ 33 w 49"/>
                  <a:gd name="T15" fmla="*/ 113 h 135"/>
                  <a:gd name="T16" fmla="*/ 46 w 49"/>
                  <a:gd name="T17" fmla="*/ 127 h 135"/>
                  <a:gd name="T18" fmla="*/ 49 w 49"/>
                  <a:gd name="T19" fmla="*/ 127 h 135"/>
                  <a:gd name="T20" fmla="*/ 49 w 49"/>
                  <a:gd name="T21" fmla="*/ 134 h 135"/>
                  <a:gd name="T22" fmla="*/ 0 w 49"/>
                  <a:gd name="T23" fmla="*/ 134 h 135"/>
                  <a:gd name="T24" fmla="*/ 0 w 49"/>
                  <a:gd name="T25" fmla="*/ 127 h 135"/>
                  <a:gd name="T26" fmla="*/ 7 w 49"/>
                  <a:gd name="T27" fmla="*/ 126 h 135"/>
                  <a:gd name="T28" fmla="*/ 16 w 49"/>
                  <a:gd name="T29" fmla="*/ 118 h 135"/>
                  <a:gd name="T30" fmla="*/ 16 w 49"/>
                  <a:gd name="T31" fmla="*/ 113 h 135"/>
                  <a:gd name="T32" fmla="*/ 16 w 49"/>
                  <a:gd name="T33" fmla="*/ 20 h 135"/>
                  <a:gd name="T34" fmla="*/ 15 w 49"/>
                  <a:gd name="T35" fmla="*/ 13 h 135"/>
                  <a:gd name="T36" fmla="*/ 9 w 49"/>
                  <a:gd name="T37" fmla="*/ 8 h 135"/>
                  <a:gd name="T38" fmla="*/ 0 w 49"/>
                  <a:gd name="T39" fmla="*/ 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9" h="135">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5" y="10"/>
                      <a:pt x="34" y="15"/>
                    </a:cubicBezTo>
                    <a:cubicBezTo>
                      <a:pt x="33" y="18"/>
                      <a:pt x="33" y="20"/>
                      <a:pt x="33" y="23"/>
                    </a:cubicBezTo>
                    <a:cubicBezTo>
                      <a:pt x="33" y="53"/>
                      <a:pt x="33" y="83"/>
                      <a:pt x="33" y="113"/>
                    </a:cubicBezTo>
                    <a:cubicBezTo>
                      <a:pt x="33" y="124"/>
                      <a:pt x="35" y="126"/>
                      <a:pt x="46" y="127"/>
                    </a:cubicBezTo>
                    <a:cubicBezTo>
                      <a:pt x="47" y="127"/>
                      <a:pt x="48" y="127"/>
                      <a:pt x="49" y="127"/>
                    </a:cubicBezTo>
                    <a:cubicBezTo>
                      <a:pt x="49" y="129"/>
                      <a:pt x="49" y="132"/>
                      <a:pt x="49" y="134"/>
                    </a:cubicBezTo>
                    <a:cubicBezTo>
                      <a:pt x="45" y="135"/>
                      <a:pt x="9" y="135"/>
                      <a:pt x="0" y="134"/>
                    </a:cubicBezTo>
                    <a:cubicBezTo>
                      <a:pt x="0" y="132"/>
                      <a:pt x="0" y="130"/>
                      <a:pt x="0" y="127"/>
                    </a:cubicBezTo>
                    <a:cubicBezTo>
                      <a:pt x="3" y="127"/>
                      <a:pt x="5" y="127"/>
                      <a:pt x="7" y="126"/>
                    </a:cubicBezTo>
                    <a:cubicBezTo>
                      <a:pt x="13" y="126"/>
                      <a:pt x="15" y="124"/>
                      <a:pt x="16" y="118"/>
                    </a:cubicBezTo>
                    <a:cubicBezTo>
                      <a:pt x="16" y="117"/>
                      <a:pt x="16" y="115"/>
                      <a:pt x="16" y="113"/>
                    </a:cubicBezTo>
                    <a:cubicBezTo>
                      <a:pt x="16" y="82"/>
                      <a:pt x="16" y="51"/>
                      <a:pt x="16" y="20"/>
                    </a:cubicBezTo>
                    <a:cubicBezTo>
                      <a:pt x="16" y="18"/>
                      <a:pt x="15" y="16"/>
                      <a:pt x="15" y="13"/>
                    </a:cubicBezTo>
                    <a:cubicBezTo>
                      <a:pt x="14" y="10"/>
                      <a:pt x="12" y="8"/>
                      <a:pt x="9" y="8"/>
                    </a:cubicBezTo>
                    <a:cubicBezTo>
                      <a:pt x="6"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4" name="Freeform 35"/>
              <p:cNvSpPr/>
              <p:nvPr/>
            </p:nvSpPr>
            <p:spPr bwMode="auto">
              <a:xfrm>
                <a:off x="7675879" y="3891177"/>
                <a:ext cx="137764" cy="381253"/>
              </a:xfrm>
              <a:custGeom>
                <a:avLst/>
                <a:gdLst>
                  <a:gd name="T0" fmla="*/ 0 w 49"/>
                  <a:gd name="T1" fmla="*/ 7 h 134"/>
                  <a:gd name="T2" fmla="*/ 0 w 49"/>
                  <a:gd name="T3" fmla="*/ 0 h 134"/>
                  <a:gd name="T4" fmla="*/ 49 w 49"/>
                  <a:gd name="T5" fmla="*/ 0 h 134"/>
                  <a:gd name="T6" fmla="*/ 49 w 49"/>
                  <a:gd name="T7" fmla="*/ 7 h 134"/>
                  <a:gd name="T8" fmla="*/ 42 w 49"/>
                  <a:gd name="T9" fmla="*/ 8 h 134"/>
                  <a:gd name="T10" fmla="*/ 34 w 49"/>
                  <a:gd name="T11" fmla="*/ 15 h 134"/>
                  <a:gd name="T12" fmla="*/ 33 w 49"/>
                  <a:gd name="T13" fmla="*/ 23 h 134"/>
                  <a:gd name="T14" fmla="*/ 33 w 49"/>
                  <a:gd name="T15" fmla="*/ 112 h 134"/>
                  <a:gd name="T16" fmla="*/ 34 w 49"/>
                  <a:gd name="T17" fmla="*/ 120 h 134"/>
                  <a:gd name="T18" fmla="*/ 40 w 49"/>
                  <a:gd name="T19" fmla="*/ 126 h 134"/>
                  <a:gd name="T20" fmla="*/ 49 w 49"/>
                  <a:gd name="T21" fmla="*/ 127 h 134"/>
                  <a:gd name="T22" fmla="*/ 49 w 49"/>
                  <a:gd name="T23" fmla="*/ 134 h 134"/>
                  <a:gd name="T24" fmla="*/ 0 w 49"/>
                  <a:gd name="T25" fmla="*/ 134 h 134"/>
                  <a:gd name="T26" fmla="*/ 0 w 49"/>
                  <a:gd name="T27" fmla="*/ 127 h 134"/>
                  <a:gd name="T28" fmla="*/ 8 w 49"/>
                  <a:gd name="T29" fmla="*/ 126 h 134"/>
                  <a:gd name="T30" fmla="*/ 15 w 49"/>
                  <a:gd name="T31" fmla="*/ 119 h 134"/>
                  <a:gd name="T32" fmla="*/ 16 w 49"/>
                  <a:gd name="T33" fmla="*/ 110 h 134"/>
                  <a:gd name="T34" fmla="*/ 16 w 49"/>
                  <a:gd name="T35" fmla="*/ 25 h 134"/>
                  <a:gd name="T36" fmla="*/ 15 w 49"/>
                  <a:gd name="T37" fmla="*/ 15 h 134"/>
                  <a:gd name="T38" fmla="*/ 8 w 49"/>
                  <a:gd name="T39" fmla="*/ 8 h 134"/>
                  <a:gd name="T40" fmla="*/ 0 w 49"/>
                  <a:gd name="T41" fmla="*/ 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9" h="134">
                    <a:moveTo>
                      <a:pt x="0" y="7"/>
                    </a:moveTo>
                    <a:cubicBezTo>
                      <a:pt x="0" y="4"/>
                      <a:pt x="0" y="2"/>
                      <a:pt x="0" y="0"/>
                    </a:cubicBezTo>
                    <a:cubicBezTo>
                      <a:pt x="16" y="0"/>
                      <a:pt x="32" y="0"/>
                      <a:pt x="49" y="0"/>
                    </a:cubicBezTo>
                    <a:cubicBezTo>
                      <a:pt x="49" y="2"/>
                      <a:pt x="49" y="4"/>
                      <a:pt x="49" y="7"/>
                    </a:cubicBezTo>
                    <a:cubicBezTo>
                      <a:pt x="46" y="7"/>
                      <a:pt x="44" y="7"/>
                      <a:pt x="42" y="8"/>
                    </a:cubicBezTo>
                    <a:cubicBezTo>
                      <a:pt x="37" y="8"/>
                      <a:pt x="34" y="10"/>
                      <a:pt x="34" y="15"/>
                    </a:cubicBezTo>
                    <a:cubicBezTo>
                      <a:pt x="33" y="18"/>
                      <a:pt x="33" y="21"/>
                      <a:pt x="33" y="23"/>
                    </a:cubicBezTo>
                    <a:cubicBezTo>
                      <a:pt x="33" y="53"/>
                      <a:pt x="33" y="83"/>
                      <a:pt x="33" y="112"/>
                    </a:cubicBezTo>
                    <a:cubicBezTo>
                      <a:pt x="33" y="115"/>
                      <a:pt x="33" y="118"/>
                      <a:pt x="34" y="120"/>
                    </a:cubicBezTo>
                    <a:cubicBezTo>
                      <a:pt x="34" y="124"/>
                      <a:pt x="36" y="126"/>
                      <a:pt x="40" y="126"/>
                    </a:cubicBezTo>
                    <a:cubicBezTo>
                      <a:pt x="43" y="126"/>
                      <a:pt x="45" y="127"/>
                      <a:pt x="49" y="127"/>
                    </a:cubicBezTo>
                    <a:cubicBezTo>
                      <a:pt x="49" y="129"/>
                      <a:pt x="49" y="132"/>
                      <a:pt x="49" y="134"/>
                    </a:cubicBezTo>
                    <a:cubicBezTo>
                      <a:pt x="33" y="134"/>
                      <a:pt x="16" y="134"/>
                      <a:pt x="0" y="134"/>
                    </a:cubicBezTo>
                    <a:cubicBezTo>
                      <a:pt x="0" y="132"/>
                      <a:pt x="0" y="130"/>
                      <a:pt x="0" y="127"/>
                    </a:cubicBezTo>
                    <a:cubicBezTo>
                      <a:pt x="3" y="127"/>
                      <a:pt x="6" y="127"/>
                      <a:pt x="8" y="126"/>
                    </a:cubicBezTo>
                    <a:cubicBezTo>
                      <a:pt x="13" y="125"/>
                      <a:pt x="15" y="123"/>
                      <a:pt x="15" y="119"/>
                    </a:cubicBezTo>
                    <a:cubicBezTo>
                      <a:pt x="16" y="116"/>
                      <a:pt x="16" y="113"/>
                      <a:pt x="16" y="110"/>
                    </a:cubicBezTo>
                    <a:cubicBezTo>
                      <a:pt x="16" y="81"/>
                      <a:pt x="16" y="53"/>
                      <a:pt x="16" y="25"/>
                    </a:cubicBezTo>
                    <a:cubicBezTo>
                      <a:pt x="16" y="21"/>
                      <a:pt x="16" y="18"/>
                      <a:pt x="15" y="15"/>
                    </a:cubicBezTo>
                    <a:cubicBezTo>
                      <a:pt x="15" y="10"/>
                      <a:pt x="13" y="8"/>
                      <a:pt x="8" y="8"/>
                    </a:cubicBezTo>
                    <a:cubicBezTo>
                      <a:pt x="5" y="7"/>
                      <a:pt x="3" y="7"/>
                      <a:pt x="0"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85" name="组合 84"/>
            <p:cNvGrpSpPr/>
            <p:nvPr userDrawn="1"/>
          </p:nvGrpSpPr>
          <p:grpSpPr>
            <a:xfrm>
              <a:off x="10237120" y="539555"/>
              <a:ext cx="1312962" cy="375239"/>
              <a:chOff x="4606634" y="2048989"/>
              <a:chExt cx="5593843" cy="1598699"/>
            </a:xfrm>
            <a:solidFill>
              <a:schemeClr val="accent1">
                <a:alpha val="80000"/>
              </a:schemeClr>
            </a:solidFill>
          </p:grpSpPr>
          <p:sp>
            <p:nvSpPr>
              <p:cNvPr id="86" name="Freeform 9"/>
              <p:cNvSpPr>
                <a:spLocks noEditPoints="1"/>
              </p:cNvSpPr>
              <p:nvPr/>
            </p:nvSpPr>
            <p:spPr bwMode="auto">
              <a:xfrm>
                <a:off x="9274578" y="2071415"/>
                <a:ext cx="925899" cy="1034829"/>
              </a:xfrm>
              <a:custGeom>
                <a:avLst/>
                <a:gdLst>
                  <a:gd name="T0" fmla="*/ 324 w 325"/>
                  <a:gd name="T1" fmla="*/ 106 h 363"/>
                  <a:gd name="T2" fmla="*/ 283 w 325"/>
                  <a:gd name="T3" fmla="*/ 179 h 363"/>
                  <a:gd name="T4" fmla="*/ 247 w 325"/>
                  <a:gd name="T5" fmla="*/ 214 h 363"/>
                  <a:gd name="T6" fmla="*/ 241 w 325"/>
                  <a:gd name="T7" fmla="*/ 228 h 363"/>
                  <a:gd name="T8" fmla="*/ 271 w 325"/>
                  <a:gd name="T9" fmla="*/ 230 h 363"/>
                  <a:gd name="T10" fmla="*/ 282 w 325"/>
                  <a:gd name="T11" fmla="*/ 240 h 363"/>
                  <a:gd name="T12" fmla="*/ 269 w 325"/>
                  <a:gd name="T13" fmla="*/ 277 h 363"/>
                  <a:gd name="T14" fmla="*/ 223 w 325"/>
                  <a:gd name="T15" fmla="*/ 316 h 363"/>
                  <a:gd name="T16" fmla="*/ 176 w 325"/>
                  <a:gd name="T17" fmla="*/ 340 h 363"/>
                  <a:gd name="T18" fmla="*/ 160 w 325"/>
                  <a:gd name="T19" fmla="*/ 339 h 363"/>
                  <a:gd name="T20" fmla="*/ 165 w 325"/>
                  <a:gd name="T21" fmla="*/ 329 h 363"/>
                  <a:gd name="T22" fmla="*/ 195 w 325"/>
                  <a:gd name="T23" fmla="*/ 302 h 363"/>
                  <a:gd name="T24" fmla="*/ 214 w 325"/>
                  <a:gd name="T25" fmla="*/ 282 h 363"/>
                  <a:gd name="T26" fmla="*/ 223 w 325"/>
                  <a:gd name="T27" fmla="*/ 265 h 363"/>
                  <a:gd name="T28" fmla="*/ 220 w 325"/>
                  <a:gd name="T29" fmla="*/ 257 h 363"/>
                  <a:gd name="T30" fmla="*/ 179 w 325"/>
                  <a:gd name="T31" fmla="*/ 289 h 363"/>
                  <a:gd name="T32" fmla="*/ 106 w 325"/>
                  <a:gd name="T33" fmla="*/ 335 h 363"/>
                  <a:gd name="T34" fmla="*/ 20 w 325"/>
                  <a:gd name="T35" fmla="*/ 363 h 363"/>
                  <a:gd name="T36" fmla="*/ 4 w 325"/>
                  <a:gd name="T37" fmla="*/ 360 h 363"/>
                  <a:gd name="T38" fmla="*/ 78 w 325"/>
                  <a:gd name="T39" fmla="*/ 306 h 363"/>
                  <a:gd name="T40" fmla="*/ 102 w 325"/>
                  <a:gd name="T41" fmla="*/ 295 h 363"/>
                  <a:gd name="T42" fmla="*/ 208 w 325"/>
                  <a:gd name="T43" fmla="*/ 238 h 363"/>
                  <a:gd name="T44" fmla="*/ 207 w 325"/>
                  <a:gd name="T45" fmla="*/ 232 h 363"/>
                  <a:gd name="T46" fmla="*/ 171 w 325"/>
                  <a:gd name="T47" fmla="*/ 243 h 363"/>
                  <a:gd name="T48" fmla="*/ 163 w 325"/>
                  <a:gd name="T49" fmla="*/ 239 h 363"/>
                  <a:gd name="T50" fmla="*/ 170 w 325"/>
                  <a:gd name="T51" fmla="*/ 226 h 363"/>
                  <a:gd name="T52" fmla="*/ 154 w 325"/>
                  <a:gd name="T53" fmla="*/ 206 h 363"/>
                  <a:gd name="T54" fmla="*/ 122 w 325"/>
                  <a:gd name="T55" fmla="*/ 224 h 363"/>
                  <a:gd name="T56" fmla="*/ 99 w 325"/>
                  <a:gd name="T57" fmla="*/ 236 h 363"/>
                  <a:gd name="T58" fmla="*/ 100 w 325"/>
                  <a:gd name="T59" fmla="*/ 222 h 363"/>
                  <a:gd name="T60" fmla="*/ 116 w 325"/>
                  <a:gd name="T61" fmla="*/ 204 h 363"/>
                  <a:gd name="T62" fmla="*/ 118 w 325"/>
                  <a:gd name="T63" fmla="*/ 183 h 363"/>
                  <a:gd name="T64" fmla="*/ 116 w 325"/>
                  <a:gd name="T65" fmla="*/ 174 h 363"/>
                  <a:gd name="T66" fmla="*/ 143 w 325"/>
                  <a:gd name="T67" fmla="*/ 167 h 363"/>
                  <a:gd name="T68" fmla="*/ 158 w 325"/>
                  <a:gd name="T69" fmla="*/ 145 h 363"/>
                  <a:gd name="T70" fmla="*/ 147 w 325"/>
                  <a:gd name="T71" fmla="*/ 144 h 363"/>
                  <a:gd name="T72" fmla="*/ 132 w 325"/>
                  <a:gd name="T73" fmla="*/ 141 h 363"/>
                  <a:gd name="T74" fmla="*/ 141 w 325"/>
                  <a:gd name="T75" fmla="*/ 129 h 363"/>
                  <a:gd name="T76" fmla="*/ 140 w 325"/>
                  <a:gd name="T77" fmla="*/ 115 h 363"/>
                  <a:gd name="T78" fmla="*/ 112 w 325"/>
                  <a:gd name="T79" fmla="*/ 96 h 363"/>
                  <a:gd name="T80" fmla="*/ 127 w 325"/>
                  <a:gd name="T81" fmla="*/ 92 h 363"/>
                  <a:gd name="T82" fmla="*/ 167 w 325"/>
                  <a:gd name="T83" fmla="*/ 81 h 363"/>
                  <a:gd name="T84" fmla="*/ 203 w 325"/>
                  <a:gd name="T85" fmla="*/ 36 h 363"/>
                  <a:gd name="T86" fmla="*/ 204 w 325"/>
                  <a:gd name="T87" fmla="*/ 10 h 363"/>
                  <a:gd name="T88" fmla="*/ 216 w 325"/>
                  <a:gd name="T89" fmla="*/ 3 h 363"/>
                  <a:gd name="T90" fmla="*/ 224 w 325"/>
                  <a:gd name="T91" fmla="*/ 56 h 363"/>
                  <a:gd name="T92" fmla="*/ 205 w 325"/>
                  <a:gd name="T93" fmla="*/ 91 h 363"/>
                  <a:gd name="T94" fmla="*/ 208 w 325"/>
                  <a:gd name="T95" fmla="*/ 105 h 363"/>
                  <a:gd name="T96" fmla="*/ 267 w 325"/>
                  <a:gd name="T97" fmla="*/ 87 h 363"/>
                  <a:gd name="T98" fmla="*/ 297 w 325"/>
                  <a:gd name="T99" fmla="*/ 85 h 363"/>
                  <a:gd name="T100" fmla="*/ 309 w 325"/>
                  <a:gd name="T101" fmla="*/ 86 h 363"/>
                  <a:gd name="T102" fmla="*/ 325 w 325"/>
                  <a:gd name="T103" fmla="*/ 104 h 363"/>
                  <a:gd name="T104" fmla="*/ 198 w 325"/>
                  <a:gd name="T105" fmla="*/ 126 h 363"/>
                  <a:gd name="T106" fmla="*/ 164 w 325"/>
                  <a:gd name="T107" fmla="*/ 175 h 363"/>
                  <a:gd name="T108" fmla="*/ 181 w 325"/>
                  <a:gd name="T109" fmla="*/ 191 h 363"/>
                  <a:gd name="T110" fmla="*/ 186 w 325"/>
                  <a:gd name="T111" fmla="*/ 173 h 363"/>
                  <a:gd name="T112" fmla="*/ 199 w 325"/>
                  <a:gd name="T113" fmla="*/ 170 h 363"/>
                  <a:gd name="T114" fmla="*/ 206 w 325"/>
                  <a:gd name="T115" fmla="*/ 204 h 363"/>
                  <a:gd name="T116" fmla="*/ 217 w 325"/>
                  <a:gd name="T117" fmla="*/ 206 h 363"/>
                  <a:gd name="T118" fmla="*/ 229 w 325"/>
                  <a:gd name="T119" fmla="*/ 188 h 363"/>
                  <a:gd name="T120" fmla="*/ 261 w 325"/>
                  <a:gd name="T121" fmla="*/ 141 h 363"/>
                  <a:gd name="T122" fmla="*/ 250 w 325"/>
                  <a:gd name="T123" fmla="*/ 134 h 363"/>
                  <a:gd name="T124" fmla="*/ 206 w 325"/>
                  <a:gd name="T125" fmla="*/ 122 h 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5" h="363">
                    <a:moveTo>
                      <a:pt x="325" y="104"/>
                    </a:moveTo>
                    <a:cubicBezTo>
                      <a:pt x="325" y="104"/>
                      <a:pt x="324" y="105"/>
                      <a:pt x="324" y="106"/>
                    </a:cubicBezTo>
                    <a:cubicBezTo>
                      <a:pt x="323" y="108"/>
                      <a:pt x="323" y="111"/>
                      <a:pt x="322" y="114"/>
                    </a:cubicBezTo>
                    <a:cubicBezTo>
                      <a:pt x="312" y="138"/>
                      <a:pt x="300" y="160"/>
                      <a:pt x="283" y="179"/>
                    </a:cubicBezTo>
                    <a:cubicBezTo>
                      <a:pt x="275" y="188"/>
                      <a:pt x="267" y="197"/>
                      <a:pt x="259" y="205"/>
                    </a:cubicBezTo>
                    <a:cubicBezTo>
                      <a:pt x="255" y="209"/>
                      <a:pt x="251" y="211"/>
                      <a:pt x="247" y="214"/>
                    </a:cubicBezTo>
                    <a:cubicBezTo>
                      <a:pt x="244" y="217"/>
                      <a:pt x="241" y="219"/>
                      <a:pt x="239" y="223"/>
                    </a:cubicBezTo>
                    <a:cubicBezTo>
                      <a:pt x="237" y="226"/>
                      <a:pt x="238" y="227"/>
                      <a:pt x="241" y="228"/>
                    </a:cubicBezTo>
                    <a:cubicBezTo>
                      <a:pt x="243" y="228"/>
                      <a:pt x="245" y="228"/>
                      <a:pt x="246" y="228"/>
                    </a:cubicBezTo>
                    <a:cubicBezTo>
                      <a:pt x="255" y="229"/>
                      <a:pt x="263" y="230"/>
                      <a:pt x="271" y="230"/>
                    </a:cubicBezTo>
                    <a:cubicBezTo>
                      <a:pt x="272" y="230"/>
                      <a:pt x="274" y="231"/>
                      <a:pt x="275" y="231"/>
                    </a:cubicBezTo>
                    <a:cubicBezTo>
                      <a:pt x="280" y="233"/>
                      <a:pt x="282" y="235"/>
                      <a:pt x="282" y="240"/>
                    </a:cubicBezTo>
                    <a:cubicBezTo>
                      <a:pt x="283" y="247"/>
                      <a:pt x="282" y="253"/>
                      <a:pt x="279" y="259"/>
                    </a:cubicBezTo>
                    <a:cubicBezTo>
                      <a:pt x="277" y="265"/>
                      <a:pt x="273" y="271"/>
                      <a:pt x="269" y="277"/>
                    </a:cubicBezTo>
                    <a:cubicBezTo>
                      <a:pt x="260" y="289"/>
                      <a:pt x="248" y="298"/>
                      <a:pt x="237" y="307"/>
                    </a:cubicBezTo>
                    <a:cubicBezTo>
                      <a:pt x="233" y="311"/>
                      <a:pt x="228" y="314"/>
                      <a:pt x="223" y="316"/>
                    </a:cubicBezTo>
                    <a:cubicBezTo>
                      <a:pt x="213" y="321"/>
                      <a:pt x="203" y="327"/>
                      <a:pt x="193" y="332"/>
                    </a:cubicBezTo>
                    <a:cubicBezTo>
                      <a:pt x="187" y="334"/>
                      <a:pt x="182" y="337"/>
                      <a:pt x="176" y="340"/>
                    </a:cubicBezTo>
                    <a:cubicBezTo>
                      <a:pt x="173" y="341"/>
                      <a:pt x="169" y="341"/>
                      <a:pt x="166" y="342"/>
                    </a:cubicBezTo>
                    <a:cubicBezTo>
                      <a:pt x="164" y="342"/>
                      <a:pt x="161" y="341"/>
                      <a:pt x="160" y="339"/>
                    </a:cubicBezTo>
                    <a:cubicBezTo>
                      <a:pt x="159" y="337"/>
                      <a:pt x="160" y="335"/>
                      <a:pt x="162" y="333"/>
                    </a:cubicBezTo>
                    <a:cubicBezTo>
                      <a:pt x="163" y="332"/>
                      <a:pt x="164" y="330"/>
                      <a:pt x="165" y="329"/>
                    </a:cubicBezTo>
                    <a:cubicBezTo>
                      <a:pt x="173" y="323"/>
                      <a:pt x="181" y="316"/>
                      <a:pt x="189" y="310"/>
                    </a:cubicBezTo>
                    <a:cubicBezTo>
                      <a:pt x="192" y="307"/>
                      <a:pt x="194" y="305"/>
                      <a:pt x="195" y="302"/>
                    </a:cubicBezTo>
                    <a:cubicBezTo>
                      <a:pt x="196" y="300"/>
                      <a:pt x="198" y="297"/>
                      <a:pt x="200" y="295"/>
                    </a:cubicBezTo>
                    <a:cubicBezTo>
                      <a:pt x="205" y="291"/>
                      <a:pt x="210" y="287"/>
                      <a:pt x="214" y="282"/>
                    </a:cubicBezTo>
                    <a:cubicBezTo>
                      <a:pt x="217" y="280"/>
                      <a:pt x="218" y="278"/>
                      <a:pt x="219" y="275"/>
                    </a:cubicBezTo>
                    <a:cubicBezTo>
                      <a:pt x="219" y="271"/>
                      <a:pt x="221" y="268"/>
                      <a:pt x="223" y="265"/>
                    </a:cubicBezTo>
                    <a:cubicBezTo>
                      <a:pt x="225" y="263"/>
                      <a:pt x="227" y="261"/>
                      <a:pt x="229" y="259"/>
                    </a:cubicBezTo>
                    <a:cubicBezTo>
                      <a:pt x="227" y="256"/>
                      <a:pt x="224" y="256"/>
                      <a:pt x="220" y="257"/>
                    </a:cubicBezTo>
                    <a:cubicBezTo>
                      <a:pt x="212" y="260"/>
                      <a:pt x="205" y="264"/>
                      <a:pt x="199" y="270"/>
                    </a:cubicBezTo>
                    <a:cubicBezTo>
                      <a:pt x="192" y="276"/>
                      <a:pt x="186" y="282"/>
                      <a:pt x="179" y="289"/>
                    </a:cubicBezTo>
                    <a:cubicBezTo>
                      <a:pt x="169" y="299"/>
                      <a:pt x="157" y="307"/>
                      <a:pt x="144" y="314"/>
                    </a:cubicBezTo>
                    <a:cubicBezTo>
                      <a:pt x="131" y="320"/>
                      <a:pt x="119" y="328"/>
                      <a:pt x="106" y="335"/>
                    </a:cubicBezTo>
                    <a:cubicBezTo>
                      <a:pt x="89" y="344"/>
                      <a:pt x="72" y="352"/>
                      <a:pt x="53" y="357"/>
                    </a:cubicBezTo>
                    <a:cubicBezTo>
                      <a:pt x="43" y="361"/>
                      <a:pt x="32" y="363"/>
                      <a:pt x="20" y="363"/>
                    </a:cubicBezTo>
                    <a:cubicBezTo>
                      <a:pt x="16" y="362"/>
                      <a:pt x="12" y="361"/>
                      <a:pt x="7" y="361"/>
                    </a:cubicBezTo>
                    <a:cubicBezTo>
                      <a:pt x="6" y="361"/>
                      <a:pt x="5" y="360"/>
                      <a:pt x="4" y="360"/>
                    </a:cubicBezTo>
                    <a:cubicBezTo>
                      <a:pt x="0" y="358"/>
                      <a:pt x="0" y="355"/>
                      <a:pt x="4" y="352"/>
                    </a:cubicBezTo>
                    <a:cubicBezTo>
                      <a:pt x="28" y="337"/>
                      <a:pt x="53" y="321"/>
                      <a:pt x="78" y="306"/>
                    </a:cubicBezTo>
                    <a:cubicBezTo>
                      <a:pt x="84" y="302"/>
                      <a:pt x="91" y="298"/>
                      <a:pt x="98" y="297"/>
                    </a:cubicBezTo>
                    <a:cubicBezTo>
                      <a:pt x="100" y="296"/>
                      <a:pt x="101" y="295"/>
                      <a:pt x="102" y="295"/>
                    </a:cubicBezTo>
                    <a:cubicBezTo>
                      <a:pt x="135" y="275"/>
                      <a:pt x="169" y="257"/>
                      <a:pt x="204" y="241"/>
                    </a:cubicBezTo>
                    <a:cubicBezTo>
                      <a:pt x="205" y="240"/>
                      <a:pt x="207" y="239"/>
                      <a:pt x="208" y="238"/>
                    </a:cubicBezTo>
                    <a:cubicBezTo>
                      <a:pt x="209" y="237"/>
                      <a:pt x="210" y="235"/>
                      <a:pt x="210" y="234"/>
                    </a:cubicBezTo>
                    <a:cubicBezTo>
                      <a:pt x="210" y="233"/>
                      <a:pt x="208" y="232"/>
                      <a:pt x="207" y="232"/>
                    </a:cubicBezTo>
                    <a:cubicBezTo>
                      <a:pt x="201" y="231"/>
                      <a:pt x="196" y="233"/>
                      <a:pt x="190" y="235"/>
                    </a:cubicBezTo>
                    <a:cubicBezTo>
                      <a:pt x="184" y="238"/>
                      <a:pt x="178" y="240"/>
                      <a:pt x="171" y="243"/>
                    </a:cubicBezTo>
                    <a:cubicBezTo>
                      <a:pt x="170" y="243"/>
                      <a:pt x="169" y="244"/>
                      <a:pt x="168" y="244"/>
                    </a:cubicBezTo>
                    <a:cubicBezTo>
                      <a:pt x="164" y="244"/>
                      <a:pt x="163" y="244"/>
                      <a:pt x="163" y="239"/>
                    </a:cubicBezTo>
                    <a:cubicBezTo>
                      <a:pt x="163" y="236"/>
                      <a:pt x="164" y="233"/>
                      <a:pt x="166" y="231"/>
                    </a:cubicBezTo>
                    <a:cubicBezTo>
                      <a:pt x="167" y="229"/>
                      <a:pt x="169" y="228"/>
                      <a:pt x="170" y="226"/>
                    </a:cubicBezTo>
                    <a:cubicBezTo>
                      <a:pt x="172" y="222"/>
                      <a:pt x="172" y="218"/>
                      <a:pt x="168" y="215"/>
                    </a:cubicBezTo>
                    <a:cubicBezTo>
                      <a:pt x="164" y="212"/>
                      <a:pt x="159" y="209"/>
                      <a:pt x="154" y="206"/>
                    </a:cubicBezTo>
                    <a:cubicBezTo>
                      <a:pt x="148" y="203"/>
                      <a:pt x="143" y="205"/>
                      <a:pt x="138" y="210"/>
                    </a:cubicBezTo>
                    <a:cubicBezTo>
                      <a:pt x="133" y="215"/>
                      <a:pt x="128" y="219"/>
                      <a:pt x="122" y="224"/>
                    </a:cubicBezTo>
                    <a:cubicBezTo>
                      <a:pt x="118" y="228"/>
                      <a:pt x="112" y="231"/>
                      <a:pt x="107" y="235"/>
                    </a:cubicBezTo>
                    <a:cubicBezTo>
                      <a:pt x="105" y="236"/>
                      <a:pt x="102" y="238"/>
                      <a:pt x="99" y="236"/>
                    </a:cubicBezTo>
                    <a:cubicBezTo>
                      <a:pt x="97" y="234"/>
                      <a:pt x="97" y="231"/>
                      <a:pt x="98" y="229"/>
                    </a:cubicBezTo>
                    <a:cubicBezTo>
                      <a:pt x="98" y="226"/>
                      <a:pt x="99" y="224"/>
                      <a:pt x="100" y="222"/>
                    </a:cubicBezTo>
                    <a:cubicBezTo>
                      <a:pt x="102" y="219"/>
                      <a:pt x="105" y="217"/>
                      <a:pt x="107" y="214"/>
                    </a:cubicBezTo>
                    <a:cubicBezTo>
                      <a:pt x="110" y="211"/>
                      <a:pt x="113" y="208"/>
                      <a:pt x="116" y="204"/>
                    </a:cubicBezTo>
                    <a:cubicBezTo>
                      <a:pt x="118" y="202"/>
                      <a:pt x="119" y="198"/>
                      <a:pt x="120" y="195"/>
                    </a:cubicBezTo>
                    <a:cubicBezTo>
                      <a:pt x="122" y="191"/>
                      <a:pt x="122" y="187"/>
                      <a:pt x="118" y="183"/>
                    </a:cubicBezTo>
                    <a:cubicBezTo>
                      <a:pt x="116" y="182"/>
                      <a:pt x="115" y="181"/>
                      <a:pt x="115" y="179"/>
                    </a:cubicBezTo>
                    <a:cubicBezTo>
                      <a:pt x="113" y="177"/>
                      <a:pt x="113" y="175"/>
                      <a:pt x="116" y="174"/>
                    </a:cubicBezTo>
                    <a:cubicBezTo>
                      <a:pt x="123" y="173"/>
                      <a:pt x="130" y="171"/>
                      <a:pt x="137" y="170"/>
                    </a:cubicBezTo>
                    <a:cubicBezTo>
                      <a:pt x="140" y="170"/>
                      <a:pt x="141" y="169"/>
                      <a:pt x="143" y="167"/>
                    </a:cubicBezTo>
                    <a:cubicBezTo>
                      <a:pt x="146" y="163"/>
                      <a:pt x="150" y="159"/>
                      <a:pt x="153" y="155"/>
                    </a:cubicBezTo>
                    <a:cubicBezTo>
                      <a:pt x="155" y="152"/>
                      <a:pt x="157" y="149"/>
                      <a:pt x="158" y="145"/>
                    </a:cubicBezTo>
                    <a:cubicBezTo>
                      <a:pt x="159" y="141"/>
                      <a:pt x="157" y="140"/>
                      <a:pt x="154" y="141"/>
                    </a:cubicBezTo>
                    <a:cubicBezTo>
                      <a:pt x="151" y="141"/>
                      <a:pt x="149" y="142"/>
                      <a:pt x="147" y="144"/>
                    </a:cubicBezTo>
                    <a:cubicBezTo>
                      <a:pt x="144" y="146"/>
                      <a:pt x="140" y="146"/>
                      <a:pt x="137" y="145"/>
                    </a:cubicBezTo>
                    <a:cubicBezTo>
                      <a:pt x="134" y="145"/>
                      <a:pt x="133" y="144"/>
                      <a:pt x="132" y="141"/>
                    </a:cubicBezTo>
                    <a:cubicBezTo>
                      <a:pt x="132" y="139"/>
                      <a:pt x="132" y="137"/>
                      <a:pt x="134" y="135"/>
                    </a:cubicBezTo>
                    <a:cubicBezTo>
                      <a:pt x="137" y="133"/>
                      <a:pt x="139" y="131"/>
                      <a:pt x="141" y="129"/>
                    </a:cubicBezTo>
                    <a:cubicBezTo>
                      <a:pt x="143" y="126"/>
                      <a:pt x="144" y="123"/>
                      <a:pt x="144" y="119"/>
                    </a:cubicBezTo>
                    <a:cubicBezTo>
                      <a:pt x="144" y="116"/>
                      <a:pt x="143" y="115"/>
                      <a:pt x="140" y="115"/>
                    </a:cubicBezTo>
                    <a:cubicBezTo>
                      <a:pt x="136" y="115"/>
                      <a:pt x="132" y="115"/>
                      <a:pt x="129" y="114"/>
                    </a:cubicBezTo>
                    <a:cubicBezTo>
                      <a:pt x="119" y="112"/>
                      <a:pt x="114" y="106"/>
                      <a:pt x="112" y="96"/>
                    </a:cubicBezTo>
                    <a:cubicBezTo>
                      <a:pt x="112" y="91"/>
                      <a:pt x="113" y="90"/>
                      <a:pt x="118" y="91"/>
                    </a:cubicBezTo>
                    <a:cubicBezTo>
                      <a:pt x="121" y="91"/>
                      <a:pt x="124" y="91"/>
                      <a:pt x="127" y="92"/>
                    </a:cubicBezTo>
                    <a:cubicBezTo>
                      <a:pt x="137" y="93"/>
                      <a:pt x="146" y="92"/>
                      <a:pt x="155" y="86"/>
                    </a:cubicBezTo>
                    <a:cubicBezTo>
                      <a:pt x="158" y="83"/>
                      <a:pt x="163" y="82"/>
                      <a:pt x="167" y="81"/>
                    </a:cubicBezTo>
                    <a:cubicBezTo>
                      <a:pt x="174" y="79"/>
                      <a:pt x="180" y="76"/>
                      <a:pt x="184" y="70"/>
                    </a:cubicBezTo>
                    <a:cubicBezTo>
                      <a:pt x="193" y="60"/>
                      <a:pt x="200" y="49"/>
                      <a:pt x="203" y="36"/>
                    </a:cubicBezTo>
                    <a:cubicBezTo>
                      <a:pt x="204" y="30"/>
                      <a:pt x="205" y="23"/>
                      <a:pt x="205" y="17"/>
                    </a:cubicBezTo>
                    <a:cubicBezTo>
                      <a:pt x="204" y="15"/>
                      <a:pt x="204" y="13"/>
                      <a:pt x="204" y="10"/>
                    </a:cubicBezTo>
                    <a:cubicBezTo>
                      <a:pt x="204" y="7"/>
                      <a:pt x="204" y="4"/>
                      <a:pt x="207" y="2"/>
                    </a:cubicBezTo>
                    <a:cubicBezTo>
                      <a:pt x="211" y="0"/>
                      <a:pt x="213" y="2"/>
                      <a:pt x="216" y="3"/>
                    </a:cubicBezTo>
                    <a:cubicBezTo>
                      <a:pt x="230" y="11"/>
                      <a:pt x="236" y="28"/>
                      <a:pt x="230" y="43"/>
                    </a:cubicBezTo>
                    <a:cubicBezTo>
                      <a:pt x="229" y="48"/>
                      <a:pt x="226" y="52"/>
                      <a:pt x="224" y="56"/>
                    </a:cubicBezTo>
                    <a:cubicBezTo>
                      <a:pt x="219" y="64"/>
                      <a:pt x="214" y="72"/>
                      <a:pt x="209" y="80"/>
                    </a:cubicBezTo>
                    <a:cubicBezTo>
                      <a:pt x="207" y="83"/>
                      <a:pt x="206" y="87"/>
                      <a:pt x="205" y="91"/>
                    </a:cubicBezTo>
                    <a:cubicBezTo>
                      <a:pt x="204" y="93"/>
                      <a:pt x="203" y="95"/>
                      <a:pt x="203" y="98"/>
                    </a:cubicBezTo>
                    <a:cubicBezTo>
                      <a:pt x="203" y="102"/>
                      <a:pt x="205" y="104"/>
                      <a:pt x="208" y="105"/>
                    </a:cubicBezTo>
                    <a:cubicBezTo>
                      <a:pt x="213" y="106"/>
                      <a:pt x="217" y="105"/>
                      <a:pt x="221" y="104"/>
                    </a:cubicBezTo>
                    <a:cubicBezTo>
                      <a:pt x="236" y="97"/>
                      <a:pt x="251" y="91"/>
                      <a:pt x="267" y="87"/>
                    </a:cubicBezTo>
                    <a:cubicBezTo>
                      <a:pt x="274" y="85"/>
                      <a:pt x="280" y="84"/>
                      <a:pt x="287" y="82"/>
                    </a:cubicBezTo>
                    <a:cubicBezTo>
                      <a:pt x="290" y="82"/>
                      <a:pt x="294" y="82"/>
                      <a:pt x="297" y="85"/>
                    </a:cubicBezTo>
                    <a:cubicBezTo>
                      <a:pt x="299" y="86"/>
                      <a:pt x="301" y="86"/>
                      <a:pt x="304" y="86"/>
                    </a:cubicBezTo>
                    <a:cubicBezTo>
                      <a:pt x="305" y="87"/>
                      <a:pt x="307" y="86"/>
                      <a:pt x="309" y="86"/>
                    </a:cubicBezTo>
                    <a:cubicBezTo>
                      <a:pt x="317" y="86"/>
                      <a:pt x="323" y="89"/>
                      <a:pt x="325" y="97"/>
                    </a:cubicBezTo>
                    <a:cubicBezTo>
                      <a:pt x="325" y="99"/>
                      <a:pt x="325" y="101"/>
                      <a:pt x="325" y="104"/>
                    </a:cubicBezTo>
                    <a:close/>
                    <a:moveTo>
                      <a:pt x="206" y="122"/>
                    </a:moveTo>
                    <a:cubicBezTo>
                      <a:pt x="203" y="122"/>
                      <a:pt x="200" y="123"/>
                      <a:pt x="198" y="126"/>
                    </a:cubicBezTo>
                    <a:cubicBezTo>
                      <a:pt x="189" y="138"/>
                      <a:pt x="179" y="150"/>
                      <a:pt x="169" y="162"/>
                    </a:cubicBezTo>
                    <a:cubicBezTo>
                      <a:pt x="166" y="166"/>
                      <a:pt x="164" y="170"/>
                      <a:pt x="164" y="175"/>
                    </a:cubicBezTo>
                    <a:cubicBezTo>
                      <a:pt x="162" y="184"/>
                      <a:pt x="165" y="188"/>
                      <a:pt x="173" y="193"/>
                    </a:cubicBezTo>
                    <a:cubicBezTo>
                      <a:pt x="176" y="195"/>
                      <a:pt x="179" y="194"/>
                      <a:pt x="181" y="191"/>
                    </a:cubicBezTo>
                    <a:cubicBezTo>
                      <a:pt x="183" y="188"/>
                      <a:pt x="183" y="186"/>
                      <a:pt x="184" y="183"/>
                    </a:cubicBezTo>
                    <a:cubicBezTo>
                      <a:pt x="185" y="180"/>
                      <a:pt x="185" y="176"/>
                      <a:pt x="186" y="173"/>
                    </a:cubicBezTo>
                    <a:cubicBezTo>
                      <a:pt x="187" y="171"/>
                      <a:pt x="188" y="168"/>
                      <a:pt x="190" y="167"/>
                    </a:cubicBezTo>
                    <a:cubicBezTo>
                      <a:pt x="194" y="164"/>
                      <a:pt x="197" y="165"/>
                      <a:pt x="199" y="170"/>
                    </a:cubicBezTo>
                    <a:cubicBezTo>
                      <a:pt x="199" y="171"/>
                      <a:pt x="199" y="171"/>
                      <a:pt x="199" y="172"/>
                    </a:cubicBezTo>
                    <a:cubicBezTo>
                      <a:pt x="202" y="183"/>
                      <a:pt x="205" y="193"/>
                      <a:pt x="206" y="204"/>
                    </a:cubicBezTo>
                    <a:cubicBezTo>
                      <a:pt x="206" y="206"/>
                      <a:pt x="207" y="209"/>
                      <a:pt x="210" y="210"/>
                    </a:cubicBezTo>
                    <a:cubicBezTo>
                      <a:pt x="214" y="210"/>
                      <a:pt x="215" y="208"/>
                      <a:pt x="217" y="206"/>
                    </a:cubicBezTo>
                    <a:cubicBezTo>
                      <a:pt x="217" y="205"/>
                      <a:pt x="217" y="205"/>
                      <a:pt x="218" y="204"/>
                    </a:cubicBezTo>
                    <a:cubicBezTo>
                      <a:pt x="221" y="199"/>
                      <a:pt x="225" y="193"/>
                      <a:pt x="229" y="188"/>
                    </a:cubicBezTo>
                    <a:cubicBezTo>
                      <a:pt x="237" y="177"/>
                      <a:pt x="246" y="167"/>
                      <a:pt x="255" y="157"/>
                    </a:cubicBezTo>
                    <a:cubicBezTo>
                      <a:pt x="259" y="152"/>
                      <a:pt x="261" y="147"/>
                      <a:pt x="261" y="141"/>
                    </a:cubicBezTo>
                    <a:cubicBezTo>
                      <a:pt x="261" y="137"/>
                      <a:pt x="259" y="135"/>
                      <a:pt x="255" y="134"/>
                    </a:cubicBezTo>
                    <a:cubicBezTo>
                      <a:pt x="253" y="134"/>
                      <a:pt x="251" y="134"/>
                      <a:pt x="250" y="134"/>
                    </a:cubicBezTo>
                    <a:cubicBezTo>
                      <a:pt x="240" y="131"/>
                      <a:pt x="231" y="129"/>
                      <a:pt x="221" y="126"/>
                    </a:cubicBezTo>
                    <a:cubicBezTo>
                      <a:pt x="216" y="125"/>
                      <a:pt x="211" y="123"/>
                      <a:pt x="206" y="1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7" name="Freeform 10"/>
              <p:cNvSpPr/>
              <p:nvPr/>
            </p:nvSpPr>
            <p:spPr bwMode="auto">
              <a:xfrm>
                <a:off x="7550931" y="2257236"/>
                <a:ext cx="1089293" cy="1169389"/>
              </a:xfrm>
              <a:custGeom>
                <a:avLst/>
                <a:gdLst>
                  <a:gd name="T0" fmla="*/ 83 w 383"/>
                  <a:gd name="T1" fmla="*/ 410 h 411"/>
                  <a:gd name="T2" fmla="*/ 111 w 383"/>
                  <a:gd name="T3" fmla="*/ 380 h 411"/>
                  <a:gd name="T4" fmla="*/ 136 w 383"/>
                  <a:gd name="T5" fmla="*/ 371 h 411"/>
                  <a:gd name="T6" fmla="*/ 198 w 383"/>
                  <a:gd name="T7" fmla="*/ 294 h 411"/>
                  <a:gd name="T8" fmla="*/ 201 w 383"/>
                  <a:gd name="T9" fmla="*/ 280 h 411"/>
                  <a:gd name="T10" fmla="*/ 197 w 383"/>
                  <a:gd name="T11" fmla="*/ 274 h 411"/>
                  <a:gd name="T12" fmla="*/ 166 w 383"/>
                  <a:gd name="T13" fmla="*/ 283 h 411"/>
                  <a:gd name="T14" fmla="*/ 144 w 383"/>
                  <a:gd name="T15" fmla="*/ 291 h 411"/>
                  <a:gd name="T16" fmla="*/ 123 w 383"/>
                  <a:gd name="T17" fmla="*/ 305 h 411"/>
                  <a:gd name="T18" fmla="*/ 62 w 383"/>
                  <a:gd name="T19" fmla="*/ 344 h 411"/>
                  <a:gd name="T20" fmla="*/ 34 w 383"/>
                  <a:gd name="T21" fmla="*/ 353 h 411"/>
                  <a:gd name="T22" fmla="*/ 9 w 383"/>
                  <a:gd name="T23" fmla="*/ 344 h 411"/>
                  <a:gd name="T24" fmla="*/ 1 w 383"/>
                  <a:gd name="T25" fmla="*/ 322 h 411"/>
                  <a:gd name="T26" fmla="*/ 0 w 383"/>
                  <a:gd name="T27" fmla="*/ 288 h 411"/>
                  <a:gd name="T28" fmla="*/ 1 w 383"/>
                  <a:gd name="T29" fmla="*/ 283 h 411"/>
                  <a:gd name="T30" fmla="*/ 6 w 383"/>
                  <a:gd name="T31" fmla="*/ 282 h 411"/>
                  <a:gd name="T32" fmla="*/ 8 w 383"/>
                  <a:gd name="T33" fmla="*/ 285 h 411"/>
                  <a:gd name="T34" fmla="*/ 10 w 383"/>
                  <a:gd name="T35" fmla="*/ 290 h 411"/>
                  <a:gd name="T36" fmla="*/ 32 w 383"/>
                  <a:gd name="T37" fmla="*/ 298 h 411"/>
                  <a:gd name="T38" fmla="*/ 46 w 383"/>
                  <a:gd name="T39" fmla="*/ 293 h 411"/>
                  <a:gd name="T40" fmla="*/ 53 w 383"/>
                  <a:gd name="T41" fmla="*/ 291 h 411"/>
                  <a:gd name="T42" fmla="*/ 65 w 383"/>
                  <a:gd name="T43" fmla="*/ 288 h 411"/>
                  <a:gd name="T44" fmla="*/ 100 w 383"/>
                  <a:gd name="T45" fmla="*/ 268 h 411"/>
                  <a:gd name="T46" fmla="*/ 156 w 383"/>
                  <a:gd name="T47" fmla="*/ 244 h 411"/>
                  <a:gd name="T48" fmla="*/ 197 w 383"/>
                  <a:gd name="T49" fmla="*/ 229 h 411"/>
                  <a:gd name="T50" fmla="*/ 203 w 383"/>
                  <a:gd name="T51" fmla="*/ 226 h 411"/>
                  <a:gd name="T52" fmla="*/ 219 w 383"/>
                  <a:gd name="T53" fmla="*/ 204 h 411"/>
                  <a:gd name="T54" fmla="*/ 222 w 383"/>
                  <a:gd name="T55" fmla="*/ 124 h 411"/>
                  <a:gd name="T56" fmla="*/ 210 w 383"/>
                  <a:gd name="T57" fmla="*/ 69 h 411"/>
                  <a:gd name="T58" fmla="*/ 197 w 383"/>
                  <a:gd name="T59" fmla="*/ 36 h 411"/>
                  <a:gd name="T60" fmla="*/ 194 w 383"/>
                  <a:gd name="T61" fmla="*/ 10 h 411"/>
                  <a:gd name="T62" fmla="*/ 205 w 383"/>
                  <a:gd name="T63" fmla="*/ 2 h 411"/>
                  <a:gd name="T64" fmla="*/ 230 w 383"/>
                  <a:gd name="T65" fmla="*/ 7 h 411"/>
                  <a:gd name="T66" fmla="*/ 237 w 383"/>
                  <a:gd name="T67" fmla="*/ 10 h 411"/>
                  <a:gd name="T68" fmla="*/ 248 w 383"/>
                  <a:gd name="T69" fmla="*/ 19 h 411"/>
                  <a:gd name="T70" fmla="*/ 265 w 383"/>
                  <a:gd name="T71" fmla="*/ 29 h 411"/>
                  <a:gd name="T72" fmla="*/ 280 w 383"/>
                  <a:gd name="T73" fmla="*/ 49 h 411"/>
                  <a:gd name="T74" fmla="*/ 278 w 383"/>
                  <a:gd name="T75" fmla="*/ 66 h 411"/>
                  <a:gd name="T76" fmla="*/ 273 w 383"/>
                  <a:gd name="T77" fmla="*/ 72 h 411"/>
                  <a:gd name="T78" fmla="*/ 270 w 383"/>
                  <a:gd name="T79" fmla="*/ 77 h 411"/>
                  <a:gd name="T80" fmla="*/ 271 w 383"/>
                  <a:gd name="T81" fmla="*/ 158 h 411"/>
                  <a:gd name="T82" fmla="*/ 273 w 383"/>
                  <a:gd name="T83" fmla="*/ 179 h 411"/>
                  <a:gd name="T84" fmla="*/ 278 w 383"/>
                  <a:gd name="T85" fmla="*/ 182 h 411"/>
                  <a:gd name="T86" fmla="*/ 313 w 383"/>
                  <a:gd name="T87" fmla="*/ 160 h 411"/>
                  <a:gd name="T88" fmla="*/ 325 w 383"/>
                  <a:gd name="T89" fmla="*/ 144 h 411"/>
                  <a:gd name="T90" fmla="*/ 341 w 383"/>
                  <a:gd name="T91" fmla="*/ 128 h 411"/>
                  <a:gd name="T92" fmla="*/ 369 w 383"/>
                  <a:gd name="T93" fmla="*/ 122 h 411"/>
                  <a:gd name="T94" fmla="*/ 380 w 383"/>
                  <a:gd name="T95" fmla="*/ 141 h 411"/>
                  <a:gd name="T96" fmla="*/ 372 w 383"/>
                  <a:gd name="T97" fmla="*/ 154 h 411"/>
                  <a:gd name="T98" fmla="*/ 355 w 383"/>
                  <a:gd name="T99" fmla="*/ 169 h 411"/>
                  <a:gd name="T100" fmla="*/ 314 w 383"/>
                  <a:gd name="T101" fmla="*/ 199 h 411"/>
                  <a:gd name="T102" fmla="*/ 275 w 383"/>
                  <a:gd name="T103" fmla="*/ 229 h 411"/>
                  <a:gd name="T104" fmla="*/ 271 w 383"/>
                  <a:gd name="T105" fmla="*/ 238 h 411"/>
                  <a:gd name="T106" fmla="*/ 254 w 383"/>
                  <a:gd name="T107" fmla="*/ 310 h 411"/>
                  <a:gd name="T108" fmla="*/ 250 w 383"/>
                  <a:gd name="T109" fmla="*/ 320 h 411"/>
                  <a:gd name="T110" fmla="*/ 247 w 383"/>
                  <a:gd name="T111" fmla="*/ 325 h 411"/>
                  <a:gd name="T112" fmla="*/ 173 w 383"/>
                  <a:gd name="T113" fmla="*/ 386 h 411"/>
                  <a:gd name="T114" fmla="*/ 95 w 383"/>
                  <a:gd name="T115" fmla="*/ 410 h 411"/>
                  <a:gd name="T116" fmla="*/ 88 w 383"/>
                  <a:gd name="T117" fmla="*/ 411 h 411"/>
                  <a:gd name="T118" fmla="*/ 83 w 383"/>
                  <a:gd name="T119" fmla="*/ 410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83" h="411">
                    <a:moveTo>
                      <a:pt x="83" y="410"/>
                    </a:moveTo>
                    <a:cubicBezTo>
                      <a:pt x="89" y="396"/>
                      <a:pt x="96" y="385"/>
                      <a:pt x="111" y="380"/>
                    </a:cubicBezTo>
                    <a:cubicBezTo>
                      <a:pt x="120" y="378"/>
                      <a:pt x="128" y="375"/>
                      <a:pt x="136" y="371"/>
                    </a:cubicBezTo>
                    <a:cubicBezTo>
                      <a:pt x="168" y="355"/>
                      <a:pt x="188" y="328"/>
                      <a:pt x="198" y="294"/>
                    </a:cubicBezTo>
                    <a:cubicBezTo>
                      <a:pt x="199" y="289"/>
                      <a:pt x="200" y="284"/>
                      <a:pt x="201" y="280"/>
                    </a:cubicBezTo>
                    <a:cubicBezTo>
                      <a:pt x="202" y="275"/>
                      <a:pt x="201" y="274"/>
                      <a:pt x="197" y="274"/>
                    </a:cubicBezTo>
                    <a:cubicBezTo>
                      <a:pt x="186" y="275"/>
                      <a:pt x="176" y="278"/>
                      <a:pt x="166" y="283"/>
                    </a:cubicBezTo>
                    <a:cubicBezTo>
                      <a:pt x="159" y="286"/>
                      <a:pt x="152" y="289"/>
                      <a:pt x="144" y="291"/>
                    </a:cubicBezTo>
                    <a:cubicBezTo>
                      <a:pt x="136" y="294"/>
                      <a:pt x="130" y="300"/>
                      <a:pt x="123" y="305"/>
                    </a:cubicBezTo>
                    <a:cubicBezTo>
                      <a:pt x="105" y="321"/>
                      <a:pt x="84" y="334"/>
                      <a:pt x="62" y="344"/>
                    </a:cubicBezTo>
                    <a:cubicBezTo>
                      <a:pt x="53" y="348"/>
                      <a:pt x="43" y="351"/>
                      <a:pt x="34" y="353"/>
                    </a:cubicBezTo>
                    <a:cubicBezTo>
                      <a:pt x="24" y="356"/>
                      <a:pt x="15" y="352"/>
                      <a:pt x="9" y="344"/>
                    </a:cubicBezTo>
                    <a:cubicBezTo>
                      <a:pt x="4" y="338"/>
                      <a:pt x="1" y="330"/>
                      <a:pt x="1" y="322"/>
                    </a:cubicBezTo>
                    <a:cubicBezTo>
                      <a:pt x="1" y="310"/>
                      <a:pt x="0" y="299"/>
                      <a:pt x="0" y="288"/>
                    </a:cubicBezTo>
                    <a:cubicBezTo>
                      <a:pt x="0" y="286"/>
                      <a:pt x="0" y="284"/>
                      <a:pt x="1" y="283"/>
                    </a:cubicBezTo>
                    <a:cubicBezTo>
                      <a:pt x="1" y="280"/>
                      <a:pt x="4" y="279"/>
                      <a:pt x="6" y="282"/>
                    </a:cubicBezTo>
                    <a:cubicBezTo>
                      <a:pt x="7" y="283"/>
                      <a:pt x="7" y="284"/>
                      <a:pt x="8" y="285"/>
                    </a:cubicBezTo>
                    <a:cubicBezTo>
                      <a:pt x="9" y="286"/>
                      <a:pt x="9" y="288"/>
                      <a:pt x="10" y="290"/>
                    </a:cubicBezTo>
                    <a:cubicBezTo>
                      <a:pt x="16" y="297"/>
                      <a:pt x="23" y="301"/>
                      <a:pt x="32" y="298"/>
                    </a:cubicBezTo>
                    <a:cubicBezTo>
                      <a:pt x="37" y="297"/>
                      <a:pt x="41" y="295"/>
                      <a:pt x="46" y="293"/>
                    </a:cubicBezTo>
                    <a:cubicBezTo>
                      <a:pt x="48" y="292"/>
                      <a:pt x="51" y="291"/>
                      <a:pt x="53" y="291"/>
                    </a:cubicBezTo>
                    <a:cubicBezTo>
                      <a:pt x="58" y="292"/>
                      <a:pt x="61" y="290"/>
                      <a:pt x="65" y="288"/>
                    </a:cubicBezTo>
                    <a:cubicBezTo>
                      <a:pt x="77" y="282"/>
                      <a:pt x="89" y="275"/>
                      <a:pt x="100" y="268"/>
                    </a:cubicBezTo>
                    <a:cubicBezTo>
                      <a:pt x="118" y="258"/>
                      <a:pt x="137" y="251"/>
                      <a:pt x="156" y="244"/>
                    </a:cubicBezTo>
                    <a:cubicBezTo>
                      <a:pt x="169" y="239"/>
                      <a:pt x="183" y="234"/>
                      <a:pt x="197" y="229"/>
                    </a:cubicBezTo>
                    <a:cubicBezTo>
                      <a:pt x="199" y="228"/>
                      <a:pt x="201" y="227"/>
                      <a:pt x="203" y="226"/>
                    </a:cubicBezTo>
                    <a:cubicBezTo>
                      <a:pt x="212" y="222"/>
                      <a:pt x="218" y="215"/>
                      <a:pt x="219" y="204"/>
                    </a:cubicBezTo>
                    <a:cubicBezTo>
                      <a:pt x="221" y="178"/>
                      <a:pt x="223" y="151"/>
                      <a:pt x="222" y="124"/>
                    </a:cubicBezTo>
                    <a:cubicBezTo>
                      <a:pt x="221" y="105"/>
                      <a:pt x="218" y="87"/>
                      <a:pt x="210" y="69"/>
                    </a:cubicBezTo>
                    <a:cubicBezTo>
                      <a:pt x="205" y="58"/>
                      <a:pt x="201" y="47"/>
                      <a:pt x="197" y="36"/>
                    </a:cubicBezTo>
                    <a:cubicBezTo>
                      <a:pt x="194" y="28"/>
                      <a:pt x="193" y="19"/>
                      <a:pt x="194" y="10"/>
                    </a:cubicBezTo>
                    <a:cubicBezTo>
                      <a:pt x="194" y="4"/>
                      <a:pt x="199" y="0"/>
                      <a:pt x="205" y="2"/>
                    </a:cubicBezTo>
                    <a:cubicBezTo>
                      <a:pt x="213" y="4"/>
                      <a:pt x="222" y="5"/>
                      <a:pt x="230" y="7"/>
                    </a:cubicBezTo>
                    <a:cubicBezTo>
                      <a:pt x="233" y="7"/>
                      <a:pt x="235" y="9"/>
                      <a:pt x="237" y="10"/>
                    </a:cubicBezTo>
                    <a:cubicBezTo>
                      <a:pt x="241" y="13"/>
                      <a:pt x="244" y="16"/>
                      <a:pt x="248" y="19"/>
                    </a:cubicBezTo>
                    <a:cubicBezTo>
                      <a:pt x="253" y="23"/>
                      <a:pt x="259" y="26"/>
                      <a:pt x="265" y="29"/>
                    </a:cubicBezTo>
                    <a:cubicBezTo>
                      <a:pt x="274" y="33"/>
                      <a:pt x="279" y="40"/>
                      <a:pt x="280" y="49"/>
                    </a:cubicBezTo>
                    <a:cubicBezTo>
                      <a:pt x="280" y="55"/>
                      <a:pt x="280" y="60"/>
                      <a:pt x="278" y="66"/>
                    </a:cubicBezTo>
                    <a:cubicBezTo>
                      <a:pt x="277" y="68"/>
                      <a:pt x="275" y="70"/>
                      <a:pt x="273" y="72"/>
                    </a:cubicBezTo>
                    <a:cubicBezTo>
                      <a:pt x="271" y="74"/>
                      <a:pt x="270" y="75"/>
                      <a:pt x="270" y="77"/>
                    </a:cubicBezTo>
                    <a:cubicBezTo>
                      <a:pt x="271" y="104"/>
                      <a:pt x="271" y="131"/>
                      <a:pt x="271" y="158"/>
                    </a:cubicBezTo>
                    <a:cubicBezTo>
                      <a:pt x="272" y="165"/>
                      <a:pt x="272" y="172"/>
                      <a:pt x="273" y="179"/>
                    </a:cubicBezTo>
                    <a:cubicBezTo>
                      <a:pt x="274" y="183"/>
                      <a:pt x="275" y="184"/>
                      <a:pt x="278" y="182"/>
                    </a:cubicBezTo>
                    <a:cubicBezTo>
                      <a:pt x="291" y="176"/>
                      <a:pt x="303" y="170"/>
                      <a:pt x="313" y="160"/>
                    </a:cubicBezTo>
                    <a:cubicBezTo>
                      <a:pt x="317" y="155"/>
                      <a:pt x="321" y="150"/>
                      <a:pt x="325" y="144"/>
                    </a:cubicBezTo>
                    <a:cubicBezTo>
                      <a:pt x="330" y="138"/>
                      <a:pt x="335" y="132"/>
                      <a:pt x="341" y="128"/>
                    </a:cubicBezTo>
                    <a:cubicBezTo>
                      <a:pt x="350" y="122"/>
                      <a:pt x="359" y="120"/>
                      <a:pt x="369" y="122"/>
                    </a:cubicBezTo>
                    <a:cubicBezTo>
                      <a:pt x="379" y="124"/>
                      <a:pt x="383" y="131"/>
                      <a:pt x="380" y="141"/>
                    </a:cubicBezTo>
                    <a:cubicBezTo>
                      <a:pt x="379" y="146"/>
                      <a:pt x="376" y="151"/>
                      <a:pt x="372" y="154"/>
                    </a:cubicBezTo>
                    <a:cubicBezTo>
                      <a:pt x="367" y="160"/>
                      <a:pt x="361" y="165"/>
                      <a:pt x="355" y="169"/>
                    </a:cubicBezTo>
                    <a:cubicBezTo>
                      <a:pt x="341" y="178"/>
                      <a:pt x="328" y="189"/>
                      <a:pt x="314" y="199"/>
                    </a:cubicBezTo>
                    <a:cubicBezTo>
                      <a:pt x="301" y="209"/>
                      <a:pt x="289" y="219"/>
                      <a:pt x="275" y="229"/>
                    </a:cubicBezTo>
                    <a:cubicBezTo>
                      <a:pt x="272" y="232"/>
                      <a:pt x="271" y="234"/>
                      <a:pt x="271" y="238"/>
                    </a:cubicBezTo>
                    <a:cubicBezTo>
                      <a:pt x="267" y="263"/>
                      <a:pt x="262" y="287"/>
                      <a:pt x="254" y="310"/>
                    </a:cubicBezTo>
                    <a:cubicBezTo>
                      <a:pt x="253" y="314"/>
                      <a:pt x="251" y="317"/>
                      <a:pt x="250" y="320"/>
                    </a:cubicBezTo>
                    <a:cubicBezTo>
                      <a:pt x="249" y="322"/>
                      <a:pt x="249" y="324"/>
                      <a:pt x="247" y="325"/>
                    </a:cubicBezTo>
                    <a:cubicBezTo>
                      <a:pt x="226" y="349"/>
                      <a:pt x="202" y="371"/>
                      <a:pt x="173" y="386"/>
                    </a:cubicBezTo>
                    <a:cubicBezTo>
                      <a:pt x="149" y="400"/>
                      <a:pt x="123" y="408"/>
                      <a:pt x="95" y="410"/>
                    </a:cubicBezTo>
                    <a:cubicBezTo>
                      <a:pt x="93" y="410"/>
                      <a:pt x="90" y="411"/>
                      <a:pt x="88" y="411"/>
                    </a:cubicBezTo>
                    <a:cubicBezTo>
                      <a:pt x="87" y="411"/>
                      <a:pt x="85" y="411"/>
                      <a:pt x="83"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8" name="Freeform 11"/>
              <p:cNvSpPr>
                <a:spLocks noEditPoints="1"/>
              </p:cNvSpPr>
              <p:nvPr/>
            </p:nvSpPr>
            <p:spPr bwMode="auto">
              <a:xfrm>
                <a:off x="4606634" y="2270052"/>
                <a:ext cx="551054" cy="1278318"/>
              </a:xfrm>
              <a:custGeom>
                <a:avLst/>
                <a:gdLst>
                  <a:gd name="T0" fmla="*/ 127 w 193"/>
                  <a:gd name="T1" fmla="*/ 371 h 449"/>
                  <a:gd name="T2" fmla="*/ 63 w 193"/>
                  <a:gd name="T3" fmla="*/ 417 h 449"/>
                  <a:gd name="T4" fmla="*/ 47 w 193"/>
                  <a:gd name="T5" fmla="*/ 433 h 449"/>
                  <a:gd name="T6" fmla="*/ 7 w 193"/>
                  <a:gd name="T7" fmla="*/ 434 h 449"/>
                  <a:gd name="T8" fmla="*/ 1 w 193"/>
                  <a:gd name="T9" fmla="*/ 383 h 449"/>
                  <a:gd name="T10" fmla="*/ 33 w 193"/>
                  <a:gd name="T11" fmla="*/ 331 h 449"/>
                  <a:gd name="T12" fmla="*/ 49 w 193"/>
                  <a:gd name="T13" fmla="*/ 286 h 449"/>
                  <a:gd name="T14" fmla="*/ 50 w 193"/>
                  <a:gd name="T15" fmla="*/ 233 h 449"/>
                  <a:gd name="T16" fmla="*/ 38 w 193"/>
                  <a:gd name="T17" fmla="*/ 207 h 449"/>
                  <a:gd name="T18" fmla="*/ 54 w 193"/>
                  <a:gd name="T19" fmla="*/ 201 h 449"/>
                  <a:gd name="T20" fmla="*/ 75 w 193"/>
                  <a:gd name="T21" fmla="*/ 209 h 449"/>
                  <a:gd name="T22" fmla="*/ 107 w 193"/>
                  <a:gd name="T23" fmla="*/ 223 h 449"/>
                  <a:gd name="T24" fmla="*/ 126 w 193"/>
                  <a:gd name="T25" fmla="*/ 233 h 449"/>
                  <a:gd name="T26" fmla="*/ 133 w 193"/>
                  <a:gd name="T27" fmla="*/ 231 h 449"/>
                  <a:gd name="T28" fmla="*/ 135 w 193"/>
                  <a:gd name="T29" fmla="*/ 200 h 449"/>
                  <a:gd name="T30" fmla="*/ 133 w 193"/>
                  <a:gd name="T31" fmla="*/ 99 h 449"/>
                  <a:gd name="T32" fmla="*/ 105 w 193"/>
                  <a:gd name="T33" fmla="*/ 55 h 449"/>
                  <a:gd name="T34" fmla="*/ 77 w 193"/>
                  <a:gd name="T35" fmla="*/ 9 h 449"/>
                  <a:gd name="T36" fmla="*/ 95 w 193"/>
                  <a:gd name="T37" fmla="*/ 6 h 449"/>
                  <a:gd name="T38" fmla="*/ 165 w 193"/>
                  <a:gd name="T39" fmla="*/ 52 h 449"/>
                  <a:gd name="T40" fmla="*/ 189 w 193"/>
                  <a:gd name="T41" fmla="*/ 83 h 449"/>
                  <a:gd name="T42" fmla="*/ 189 w 193"/>
                  <a:gd name="T43" fmla="*/ 292 h 449"/>
                  <a:gd name="T44" fmla="*/ 165 w 193"/>
                  <a:gd name="T45" fmla="*/ 409 h 449"/>
                  <a:gd name="T46" fmla="*/ 145 w 193"/>
                  <a:gd name="T47" fmla="*/ 428 h 449"/>
                  <a:gd name="T48" fmla="*/ 134 w 193"/>
                  <a:gd name="T49" fmla="*/ 415 h 449"/>
                  <a:gd name="T50" fmla="*/ 131 w 193"/>
                  <a:gd name="T51" fmla="*/ 367 h 449"/>
                  <a:gd name="T52" fmla="*/ 124 w 193"/>
                  <a:gd name="T53" fmla="*/ 264 h 449"/>
                  <a:gd name="T54" fmla="*/ 102 w 193"/>
                  <a:gd name="T55" fmla="*/ 280 h 449"/>
                  <a:gd name="T56" fmla="*/ 81 w 193"/>
                  <a:gd name="T57" fmla="*/ 296 h 449"/>
                  <a:gd name="T58" fmla="*/ 59 w 193"/>
                  <a:gd name="T59" fmla="*/ 331 h 449"/>
                  <a:gd name="T60" fmla="*/ 31 w 193"/>
                  <a:gd name="T61" fmla="*/ 373 h 449"/>
                  <a:gd name="T62" fmla="*/ 46 w 193"/>
                  <a:gd name="T63" fmla="*/ 382 h 449"/>
                  <a:gd name="T64" fmla="*/ 78 w 193"/>
                  <a:gd name="T65" fmla="*/ 363 h 449"/>
                  <a:gd name="T66" fmla="*/ 114 w 193"/>
                  <a:gd name="T67" fmla="*/ 346 h 449"/>
                  <a:gd name="T68" fmla="*/ 133 w 193"/>
                  <a:gd name="T69" fmla="*/ 325 h 449"/>
                  <a:gd name="T70" fmla="*/ 132 w 193"/>
                  <a:gd name="T71" fmla="*/ 255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93" h="449">
                    <a:moveTo>
                      <a:pt x="131" y="367"/>
                    </a:moveTo>
                    <a:cubicBezTo>
                      <a:pt x="129" y="369"/>
                      <a:pt x="128" y="370"/>
                      <a:pt x="127" y="371"/>
                    </a:cubicBezTo>
                    <a:cubicBezTo>
                      <a:pt x="112" y="385"/>
                      <a:pt x="97" y="397"/>
                      <a:pt x="80" y="408"/>
                    </a:cubicBezTo>
                    <a:cubicBezTo>
                      <a:pt x="74" y="411"/>
                      <a:pt x="69" y="414"/>
                      <a:pt x="63" y="417"/>
                    </a:cubicBezTo>
                    <a:cubicBezTo>
                      <a:pt x="61" y="419"/>
                      <a:pt x="59" y="420"/>
                      <a:pt x="57" y="422"/>
                    </a:cubicBezTo>
                    <a:cubicBezTo>
                      <a:pt x="54" y="426"/>
                      <a:pt x="50" y="430"/>
                      <a:pt x="47" y="433"/>
                    </a:cubicBezTo>
                    <a:cubicBezTo>
                      <a:pt x="44" y="436"/>
                      <a:pt x="41" y="439"/>
                      <a:pt x="38" y="441"/>
                    </a:cubicBezTo>
                    <a:cubicBezTo>
                      <a:pt x="27" y="449"/>
                      <a:pt x="13" y="446"/>
                      <a:pt x="7" y="434"/>
                    </a:cubicBezTo>
                    <a:cubicBezTo>
                      <a:pt x="4" y="428"/>
                      <a:pt x="2" y="421"/>
                      <a:pt x="1" y="415"/>
                    </a:cubicBezTo>
                    <a:cubicBezTo>
                      <a:pt x="0" y="404"/>
                      <a:pt x="0" y="394"/>
                      <a:pt x="1" y="383"/>
                    </a:cubicBezTo>
                    <a:cubicBezTo>
                      <a:pt x="2" y="379"/>
                      <a:pt x="3" y="374"/>
                      <a:pt x="7" y="372"/>
                    </a:cubicBezTo>
                    <a:cubicBezTo>
                      <a:pt x="20" y="361"/>
                      <a:pt x="28" y="346"/>
                      <a:pt x="33" y="331"/>
                    </a:cubicBezTo>
                    <a:cubicBezTo>
                      <a:pt x="36" y="325"/>
                      <a:pt x="37" y="319"/>
                      <a:pt x="39" y="313"/>
                    </a:cubicBezTo>
                    <a:cubicBezTo>
                      <a:pt x="42" y="304"/>
                      <a:pt x="45" y="294"/>
                      <a:pt x="49" y="286"/>
                    </a:cubicBezTo>
                    <a:cubicBezTo>
                      <a:pt x="56" y="272"/>
                      <a:pt x="56" y="258"/>
                      <a:pt x="53" y="244"/>
                    </a:cubicBezTo>
                    <a:cubicBezTo>
                      <a:pt x="52" y="240"/>
                      <a:pt x="51" y="237"/>
                      <a:pt x="50" y="233"/>
                    </a:cubicBezTo>
                    <a:cubicBezTo>
                      <a:pt x="49" y="229"/>
                      <a:pt x="47" y="225"/>
                      <a:pt x="44" y="221"/>
                    </a:cubicBezTo>
                    <a:cubicBezTo>
                      <a:pt x="42" y="217"/>
                      <a:pt x="39" y="212"/>
                      <a:pt x="38" y="207"/>
                    </a:cubicBezTo>
                    <a:cubicBezTo>
                      <a:pt x="36" y="202"/>
                      <a:pt x="38" y="199"/>
                      <a:pt x="44" y="199"/>
                    </a:cubicBezTo>
                    <a:cubicBezTo>
                      <a:pt x="48" y="199"/>
                      <a:pt x="51" y="199"/>
                      <a:pt x="54" y="201"/>
                    </a:cubicBezTo>
                    <a:cubicBezTo>
                      <a:pt x="55" y="202"/>
                      <a:pt x="56" y="203"/>
                      <a:pt x="57" y="203"/>
                    </a:cubicBezTo>
                    <a:cubicBezTo>
                      <a:pt x="62" y="208"/>
                      <a:pt x="68" y="209"/>
                      <a:pt x="75" y="209"/>
                    </a:cubicBezTo>
                    <a:cubicBezTo>
                      <a:pt x="83" y="209"/>
                      <a:pt x="90" y="212"/>
                      <a:pt x="96" y="218"/>
                    </a:cubicBezTo>
                    <a:cubicBezTo>
                      <a:pt x="99" y="221"/>
                      <a:pt x="103" y="223"/>
                      <a:pt x="107" y="223"/>
                    </a:cubicBezTo>
                    <a:cubicBezTo>
                      <a:pt x="110" y="223"/>
                      <a:pt x="112" y="224"/>
                      <a:pt x="115" y="225"/>
                    </a:cubicBezTo>
                    <a:cubicBezTo>
                      <a:pt x="120" y="226"/>
                      <a:pt x="124" y="229"/>
                      <a:pt x="126" y="233"/>
                    </a:cubicBezTo>
                    <a:cubicBezTo>
                      <a:pt x="126" y="234"/>
                      <a:pt x="127" y="235"/>
                      <a:pt x="128" y="236"/>
                    </a:cubicBezTo>
                    <a:cubicBezTo>
                      <a:pt x="131" y="236"/>
                      <a:pt x="132" y="234"/>
                      <a:pt x="133" y="231"/>
                    </a:cubicBezTo>
                    <a:cubicBezTo>
                      <a:pt x="134" y="229"/>
                      <a:pt x="134" y="227"/>
                      <a:pt x="134" y="225"/>
                    </a:cubicBezTo>
                    <a:cubicBezTo>
                      <a:pt x="134" y="217"/>
                      <a:pt x="134" y="208"/>
                      <a:pt x="135" y="200"/>
                    </a:cubicBezTo>
                    <a:cubicBezTo>
                      <a:pt x="137" y="176"/>
                      <a:pt x="139" y="151"/>
                      <a:pt x="137" y="127"/>
                    </a:cubicBezTo>
                    <a:cubicBezTo>
                      <a:pt x="137" y="118"/>
                      <a:pt x="135" y="109"/>
                      <a:pt x="133" y="99"/>
                    </a:cubicBezTo>
                    <a:cubicBezTo>
                      <a:pt x="132" y="90"/>
                      <a:pt x="127" y="81"/>
                      <a:pt x="121" y="74"/>
                    </a:cubicBezTo>
                    <a:cubicBezTo>
                      <a:pt x="116" y="67"/>
                      <a:pt x="111" y="61"/>
                      <a:pt x="105" y="55"/>
                    </a:cubicBezTo>
                    <a:cubicBezTo>
                      <a:pt x="98" y="46"/>
                      <a:pt x="90" y="36"/>
                      <a:pt x="83" y="27"/>
                    </a:cubicBezTo>
                    <a:cubicBezTo>
                      <a:pt x="79" y="22"/>
                      <a:pt x="77" y="15"/>
                      <a:pt x="77" y="9"/>
                    </a:cubicBezTo>
                    <a:cubicBezTo>
                      <a:pt x="77" y="3"/>
                      <a:pt x="80" y="0"/>
                      <a:pt x="86" y="2"/>
                    </a:cubicBezTo>
                    <a:cubicBezTo>
                      <a:pt x="89" y="2"/>
                      <a:pt x="92" y="4"/>
                      <a:pt x="95" y="6"/>
                    </a:cubicBezTo>
                    <a:cubicBezTo>
                      <a:pt x="105" y="15"/>
                      <a:pt x="116" y="22"/>
                      <a:pt x="128" y="28"/>
                    </a:cubicBezTo>
                    <a:cubicBezTo>
                      <a:pt x="141" y="35"/>
                      <a:pt x="154" y="43"/>
                      <a:pt x="165" y="52"/>
                    </a:cubicBezTo>
                    <a:cubicBezTo>
                      <a:pt x="172" y="58"/>
                      <a:pt x="179" y="64"/>
                      <a:pt x="184" y="72"/>
                    </a:cubicBezTo>
                    <a:cubicBezTo>
                      <a:pt x="186" y="75"/>
                      <a:pt x="188" y="78"/>
                      <a:pt x="189" y="83"/>
                    </a:cubicBezTo>
                    <a:cubicBezTo>
                      <a:pt x="192" y="122"/>
                      <a:pt x="193" y="162"/>
                      <a:pt x="193" y="202"/>
                    </a:cubicBezTo>
                    <a:cubicBezTo>
                      <a:pt x="193" y="232"/>
                      <a:pt x="192" y="262"/>
                      <a:pt x="189" y="292"/>
                    </a:cubicBezTo>
                    <a:cubicBezTo>
                      <a:pt x="186" y="321"/>
                      <a:pt x="183" y="350"/>
                      <a:pt x="176" y="378"/>
                    </a:cubicBezTo>
                    <a:cubicBezTo>
                      <a:pt x="173" y="388"/>
                      <a:pt x="170" y="399"/>
                      <a:pt x="165" y="409"/>
                    </a:cubicBezTo>
                    <a:cubicBezTo>
                      <a:pt x="162" y="414"/>
                      <a:pt x="159" y="419"/>
                      <a:pt x="155" y="423"/>
                    </a:cubicBezTo>
                    <a:cubicBezTo>
                      <a:pt x="152" y="426"/>
                      <a:pt x="149" y="428"/>
                      <a:pt x="145" y="428"/>
                    </a:cubicBezTo>
                    <a:cubicBezTo>
                      <a:pt x="140" y="429"/>
                      <a:pt x="136" y="427"/>
                      <a:pt x="135" y="422"/>
                    </a:cubicBezTo>
                    <a:cubicBezTo>
                      <a:pt x="135" y="420"/>
                      <a:pt x="135" y="418"/>
                      <a:pt x="134" y="415"/>
                    </a:cubicBezTo>
                    <a:cubicBezTo>
                      <a:pt x="134" y="407"/>
                      <a:pt x="135" y="399"/>
                      <a:pt x="135" y="391"/>
                    </a:cubicBezTo>
                    <a:cubicBezTo>
                      <a:pt x="134" y="383"/>
                      <a:pt x="134" y="375"/>
                      <a:pt x="131" y="367"/>
                    </a:cubicBezTo>
                    <a:close/>
                    <a:moveTo>
                      <a:pt x="132" y="255"/>
                    </a:moveTo>
                    <a:cubicBezTo>
                      <a:pt x="127" y="257"/>
                      <a:pt x="125" y="260"/>
                      <a:pt x="124" y="264"/>
                    </a:cubicBezTo>
                    <a:cubicBezTo>
                      <a:pt x="123" y="267"/>
                      <a:pt x="122" y="271"/>
                      <a:pt x="119" y="273"/>
                    </a:cubicBezTo>
                    <a:cubicBezTo>
                      <a:pt x="114" y="277"/>
                      <a:pt x="108" y="280"/>
                      <a:pt x="102" y="280"/>
                    </a:cubicBezTo>
                    <a:cubicBezTo>
                      <a:pt x="97" y="280"/>
                      <a:pt x="94" y="282"/>
                      <a:pt x="91" y="285"/>
                    </a:cubicBezTo>
                    <a:cubicBezTo>
                      <a:pt x="87" y="289"/>
                      <a:pt x="84" y="292"/>
                      <a:pt x="81" y="296"/>
                    </a:cubicBezTo>
                    <a:cubicBezTo>
                      <a:pt x="78" y="299"/>
                      <a:pt x="76" y="302"/>
                      <a:pt x="75" y="305"/>
                    </a:cubicBezTo>
                    <a:cubicBezTo>
                      <a:pt x="71" y="315"/>
                      <a:pt x="66" y="323"/>
                      <a:pt x="59" y="331"/>
                    </a:cubicBezTo>
                    <a:cubicBezTo>
                      <a:pt x="54" y="337"/>
                      <a:pt x="50" y="343"/>
                      <a:pt x="45" y="349"/>
                    </a:cubicBezTo>
                    <a:cubicBezTo>
                      <a:pt x="39" y="356"/>
                      <a:pt x="34" y="364"/>
                      <a:pt x="31" y="373"/>
                    </a:cubicBezTo>
                    <a:cubicBezTo>
                      <a:pt x="29" y="377"/>
                      <a:pt x="29" y="379"/>
                      <a:pt x="34" y="381"/>
                    </a:cubicBezTo>
                    <a:cubicBezTo>
                      <a:pt x="38" y="382"/>
                      <a:pt x="42" y="383"/>
                      <a:pt x="46" y="382"/>
                    </a:cubicBezTo>
                    <a:cubicBezTo>
                      <a:pt x="53" y="381"/>
                      <a:pt x="59" y="378"/>
                      <a:pt x="64" y="374"/>
                    </a:cubicBezTo>
                    <a:cubicBezTo>
                      <a:pt x="69" y="371"/>
                      <a:pt x="73" y="367"/>
                      <a:pt x="78" y="363"/>
                    </a:cubicBezTo>
                    <a:cubicBezTo>
                      <a:pt x="81" y="361"/>
                      <a:pt x="83" y="359"/>
                      <a:pt x="87" y="358"/>
                    </a:cubicBezTo>
                    <a:cubicBezTo>
                      <a:pt x="97" y="356"/>
                      <a:pt x="106" y="351"/>
                      <a:pt x="114" y="346"/>
                    </a:cubicBezTo>
                    <a:cubicBezTo>
                      <a:pt x="119" y="343"/>
                      <a:pt x="123" y="340"/>
                      <a:pt x="127" y="338"/>
                    </a:cubicBezTo>
                    <a:cubicBezTo>
                      <a:pt x="131" y="335"/>
                      <a:pt x="133" y="331"/>
                      <a:pt x="133" y="325"/>
                    </a:cubicBezTo>
                    <a:cubicBezTo>
                      <a:pt x="132" y="304"/>
                      <a:pt x="132" y="282"/>
                      <a:pt x="132" y="260"/>
                    </a:cubicBezTo>
                    <a:cubicBezTo>
                      <a:pt x="132" y="259"/>
                      <a:pt x="132" y="257"/>
                      <a:pt x="132" y="2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89" name="Freeform 12"/>
              <p:cNvSpPr/>
              <p:nvPr/>
            </p:nvSpPr>
            <p:spPr bwMode="auto">
              <a:xfrm>
                <a:off x="5375547" y="2443057"/>
                <a:ext cx="650372" cy="900269"/>
              </a:xfrm>
              <a:custGeom>
                <a:avLst/>
                <a:gdLst>
                  <a:gd name="T0" fmla="*/ 34 w 229"/>
                  <a:gd name="T1" fmla="*/ 0 h 316"/>
                  <a:gd name="T2" fmla="*/ 37 w 229"/>
                  <a:gd name="T3" fmla="*/ 2 h 316"/>
                  <a:gd name="T4" fmla="*/ 69 w 229"/>
                  <a:gd name="T5" fmla="*/ 32 h 316"/>
                  <a:gd name="T6" fmla="*/ 73 w 229"/>
                  <a:gd name="T7" fmla="*/ 38 h 316"/>
                  <a:gd name="T8" fmla="*/ 99 w 229"/>
                  <a:gd name="T9" fmla="*/ 117 h 316"/>
                  <a:gd name="T10" fmla="*/ 101 w 229"/>
                  <a:gd name="T11" fmla="*/ 128 h 316"/>
                  <a:gd name="T12" fmla="*/ 112 w 229"/>
                  <a:gd name="T13" fmla="*/ 132 h 316"/>
                  <a:gd name="T14" fmla="*/ 120 w 229"/>
                  <a:gd name="T15" fmla="*/ 127 h 316"/>
                  <a:gd name="T16" fmla="*/ 145 w 229"/>
                  <a:gd name="T17" fmla="*/ 109 h 316"/>
                  <a:gd name="T18" fmla="*/ 148 w 229"/>
                  <a:gd name="T19" fmla="*/ 103 h 316"/>
                  <a:gd name="T20" fmla="*/ 148 w 229"/>
                  <a:gd name="T21" fmla="*/ 80 h 316"/>
                  <a:gd name="T22" fmla="*/ 159 w 229"/>
                  <a:gd name="T23" fmla="*/ 69 h 316"/>
                  <a:gd name="T24" fmla="*/ 162 w 229"/>
                  <a:gd name="T25" fmla="*/ 71 h 316"/>
                  <a:gd name="T26" fmla="*/ 164 w 229"/>
                  <a:gd name="T27" fmla="*/ 75 h 316"/>
                  <a:gd name="T28" fmla="*/ 171 w 229"/>
                  <a:gd name="T29" fmla="*/ 86 h 316"/>
                  <a:gd name="T30" fmla="*/ 204 w 229"/>
                  <a:gd name="T31" fmla="*/ 104 h 316"/>
                  <a:gd name="T32" fmla="*/ 209 w 229"/>
                  <a:gd name="T33" fmla="*/ 112 h 316"/>
                  <a:gd name="T34" fmla="*/ 169 w 229"/>
                  <a:gd name="T35" fmla="*/ 170 h 316"/>
                  <a:gd name="T36" fmla="*/ 128 w 229"/>
                  <a:gd name="T37" fmla="*/ 175 h 316"/>
                  <a:gd name="T38" fmla="*/ 114 w 229"/>
                  <a:gd name="T39" fmla="*/ 190 h 316"/>
                  <a:gd name="T40" fmla="*/ 115 w 229"/>
                  <a:gd name="T41" fmla="*/ 196 h 316"/>
                  <a:gd name="T42" fmla="*/ 115 w 229"/>
                  <a:gd name="T43" fmla="*/ 219 h 316"/>
                  <a:gd name="T44" fmla="*/ 109 w 229"/>
                  <a:gd name="T45" fmla="*/ 226 h 316"/>
                  <a:gd name="T46" fmla="*/ 89 w 229"/>
                  <a:gd name="T47" fmla="*/ 246 h 316"/>
                  <a:gd name="T48" fmla="*/ 95 w 229"/>
                  <a:gd name="T49" fmla="*/ 260 h 316"/>
                  <a:gd name="T50" fmla="*/ 113 w 229"/>
                  <a:gd name="T51" fmla="*/ 259 h 316"/>
                  <a:gd name="T52" fmla="*/ 148 w 229"/>
                  <a:gd name="T53" fmla="*/ 248 h 316"/>
                  <a:gd name="T54" fmla="*/ 170 w 229"/>
                  <a:gd name="T55" fmla="*/ 243 h 316"/>
                  <a:gd name="T56" fmla="*/ 187 w 229"/>
                  <a:gd name="T57" fmla="*/ 237 h 316"/>
                  <a:gd name="T58" fmla="*/ 212 w 229"/>
                  <a:gd name="T59" fmla="*/ 229 h 316"/>
                  <a:gd name="T60" fmla="*/ 220 w 229"/>
                  <a:gd name="T61" fmla="*/ 229 h 316"/>
                  <a:gd name="T62" fmla="*/ 227 w 229"/>
                  <a:gd name="T63" fmla="*/ 241 h 316"/>
                  <a:gd name="T64" fmla="*/ 214 w 229"/>
                  <a:gd name="T65" fmla="*/ 267 h 316"/>
                  <a:gd name="T66" fmla="*/ 203 w 229"/>
                  <a:gd name="T67" fmla="*/ 277 h 316"/>
                  <a:gd name="T68" fmla="*/ 174 w 229"/>
                  <a:gd name="T69" fmla="*/ 289 h 316"/>
                  <a:gd name="T70" fmla="*/ 140 w 229"/>
                  <a:gd name="T71" fmla="*/ 298 h 316"/>
                  <a:gd name="T72" fmla="*/ 127 w 229"/>
                  <a:gd name="T73" fmla="*/ 298 h 316"/>
                  <a:gd name="T74" fmla="*/ 116 w 229"/>
                  <a:gd name="T75" fmla="*/ 301 h 316"/>
                  <a:gd name="T76" fmla="*/ 55 w 229"/>
                  <a:gd name="T77" fmla="*/ 304 h 316"/>
                  <a:gd name="T78" fmla="*/ 44 w 229"/>
                  <a:gd name="T79" fmla="*/ 292 h 316"/>
                  <a:gd name="T80" fmla="*/ 27 w 229"/>
                  <a:gd name="T81" fmla="*/ 257 h 316"/>
                  <a:gd name="T82" fmla="*/ 25 w 229"/>
                  <a:gd name="T83" fmla="*/ 252 h 316"/>
                  <a:gd name="T84" fmla="*/ 18 w 229"/>
                  <a:gd name="T85" fmla="*/ 217 h 316"/>
                  <a:gd name="T86" fmla="*/ 18 w 229"/>
                  <a:gd name="T87" fmla="*/ 210 h 316"/>
                  <a:gd name="T88" fmla="*/ 1 w 229"/>
                  <a:gd name="T89" fmla="*/ 140 h 316"/>
                  <a:gd name="T90" fmla="*/ 0 w 229"/>
                  <a:gd name="T91" fmla="*/ 134 h 316"/>
                  <a:gd name="T92" fmla="*/ 18 w 229"/>
                  <a:gd name="T93" fmla="*/ 50 h 316"/>
                  <a:gd name="T94" fmla="*/ 32 w 229"/>
                  <a:gd name="T95" fmla="*/ 4 h 316"/>
                  <a:gd name="T96" fmla="*/ 34 w 229"/>
                  <a:gd name="T97" fmla="*/ 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9" h="316">
                    <a:moveTo>
                      <a:pt x="34" y="0"/>
                    </a:moveTo>
                    <a:cubicBezTo>
                      <a:pt x="35" y="1"/>
                      <a:pt x="36" y="2"/>
                      <a:pt x="37" y="2"/>
                    </a:cubicBezTo>
                    <a:cubicBezTo>
                      <a:pt x="48" y="12"/>
                      <a:pt x="58" y="22"/>
                      <a:pt x="69" y="32"/>
                    </a:cubicBezTo>
                    <a:cubicBezTo>
                      <a:pt x="71" y="34"/>
                      <a:pt x="72" y="36"/>
                      <a:pt x="73" y="38"/>
                    </a:cubicBezTo>
                    <a:cubicBezTo>
                      <a:pt x="86" y="63"/>
                      <a:pt x="94" y="89"/>
                      <a:pt x="99" y="117"/>
                    </a:cubicBezTo>
                    <a:cubicBezTo>
                      <a:pt x="99" y="120"/>
                      <a:pt x="100" y="124"/>
                      <a:pt x="101" y="128"/>
                    </a:cubicBezTo>
                    <a:cubicBezTo>
                      <a:pt x="103" y="133"/>
                      <a:pt x="107" y="134"/>
                      <a:pt x="112" y="132"/>
                    </a:cubicBezTo>
                    <a:cubicBezTo>
                      <a:pt x="115" y="130"/>
                      <a:pt x="117" y="129"/>
                      <a:pt x="120" y="127"/>
                    </a:cubicBezTo>
                    <a:cubicBezTo>
                      <a:pt x="128" y="121"/>
                      <a:pt x="136" y="115"/>
                      <a:pt x="145" y="109"/>
                    </a:cubicBezTo>
                    <a:cubicBezTo>
                      <a:pt x="147" y="108"/>
                      <a:pt x="148" y="106"/>
                      <a:pt x="148" y="103"/>
                    </a:cubicBezTo>
                    <a:cubicBezTo>
                      <a:pt x="148" y="95"/>
                      <a:pt x="148" y="88"/>
                      <a:pt x="148" y="80"/>
                    </a:cubicBezTo>
                    <a:cubicBezTo>
                      <a:pt x="148" y="75"/>
                      <a:pt x="153" y="69"/>
                      <a:pt x="159" y="69"/>
                    </a:cubicBezTo>
                    <a:cubicBezTo>
                      <a:pt x="160" y="69"/>
                      <a:pt x="162" y="70"/>
                      <a:pt x="162" y="71"/>
                    </a:cubicBezTo>
                    <a:cubicBezTo>
                      <a:pt x="163" y="72"/>
                      <a:pt x="164" y="73"/>
                      <a:pt x="164" y="75"/>
                    </a:cubicBezTo>
                    <a:cubicBezTo>
                      <a:pt x="164" y="79"/>
                      <a:pt x="167" y="83"/>
                      <a:pt x="171" y="86"/>
                    </a:cubicBezTo>
                    <a:cubicBezTo>
                      <a:pt x="181" y="94"/>
                      <a:pt x="192" y="100"/>
                      <a:pt x="204" y="104"/>
                    </a:cubicBezTo>
                    <a:cubicBezTo>
                      <a:pt x="208" y="106"/>
                      <a:pt x="209" y="108"/>
                      <a:pt x="209" y="112"/>
                    </a:cubicBezTo>
                    <a:cubicBezTo>
                      <a:pt x="210" y="140"/>
                      <a:pt x="196" y="160"/>
                      <a:pt x="169" y="170"/>
                    </a:cubicBezTo>
                    <a:cubicBezTo>
                      <a:pt x="156" y="175"/>
                      <a:pt x="142" y="177"/>
                      <a:pt x="128" y="175"/>
                    </a:cubicBezTo>
                    <a:cubicBezTo>
                      <a:pt x="119" y="173"/>
                      <a:pt x="112" y="182"/>
                      <a:pt x="114" y="190"/>
                    </a:cubicBezTo>
                    <a:cubicBezTo>
                      <a:pt x="114" y="192"/>
                      <a:pt x="115" y="194"/>
                      <a:pt x="115" y="196"/>
                    </a:cubicBezTo>
                    <a:cubicBezTo>
                      <a:pt x="118" y="203"/>
                      <a:pt x="118" y="211"/>
                      <a:pt x="115" y="219"/>
                    </a:cubicBezTo>
                    <a:cubicBezTo>
                      <a:pt x="114" y="222"/>
                      <a:pt x="112" y="224"/>
                      <a:pt x="109" y="226"/>
                    </a:cubicBezTo>
                    <a:cubicBezTo>
                      <a:pt x="101" y="231"/>
                      <a:pt x="95" y="238"/>
                      <a:pt x="89" y="246"/>
                    </a:cubicBezTo>
                    <a:cubicBezTo>
                      <a:pt x="84" y="254"/>
                      <a:pt x="85" y="258"/>
                      <a:pt x="95" y="260"/>
                    </a:cubicBezTo>
                    <a:cubicBezTo>
                      <a:pt x="101" y="261"/>
                      <a:pt x="107" y="261"/>
                      <a:pt x="113" y="259"/>
                    </a:cubicBezTo>
                    <a:cubicBezTo>
                      <a:pt x="125" y="256"/>
                      <a:pt x="137" y="252"/>
                      <a:pt x="148" y="248"/>
                    </a:cubicBezTo>
                    <a:cubicBezTo>
                      <a:pt x="155" y="245"/>
                      <a:pt x="162" y="243"/>
                      <a:pt x="170" y="243"/>
                    </a:cubicBezTo>
                    <a:cubicBezTo>
                      <a:pt x="176" y="242"/>
                      <a:pt x="182" y="240"/>
                      <a:pt x="187" y="237"/>
                    </a:cubicBezTo>
                    <a:cubicBezTo>
                      <a:pt x="195" y="234"/>
                      <a:pt x="203" y="230"/>
                      <a:pt x="212" y="229"/>
                    </a:cubicBezTo>
                    <a:cubicBezTo>
                      <a:pt x="214" y="229"/>
                      <a:pt x="217" y="229"/>
                      <a:pt x="220" y="229"/>
                    </a:cubicBezTo>
                    <a:cubicBezTo>
                      <a:pt x="226" y="230"/>
                      <a:pt x="229" y="236"/>
                      <a:pt x="227" y="241"/>
                    </a:cubicBezTo>
                    <a:cubicBezTo>
                      <a:pt x="223" y="250"/>
                      <a:pt x="218" y="259"/>
                      <a:pt x="214" y="267"/>
                    </a:cubicBezTo>
                    <a:cubicBezTo>
                      <a:pt x="211" y="271"/>
                      <a:pt x="207" y="274"/>
                      <a:pt x="203" y="277"/>
                    </a:cubicBezTo>
                    <a:cubicBezTo>
                      <a:pt x="194" y="282"/>
                      <a:pt x="184" y="286"/>
                      <a:pt x="174" y="289"/>
                    </a:cubicBezTo>
                    <a:cubicBezTo>
                      <a:pt x="163" y="292"/>
                      <a:pt x="151" y="295"/>
                      <a:pt x="140" y="298"/>
                    </a:cubicBezTo>
                    <a:cubicBezTo>
                      <a:pt x="136" y="299"/>
                      <a:pt x="131" y="298"/>
                      <a:pt x="127" y="298"/>
                    </a:cubicBezTo>
                    <a:cubicBezTo>
                      <a:pt x="122" y="298"/>
                      <a:pt x="119" y="299"/>
                      <a:pt x="116" y="301"/>
                    </a:cubicBezTo>
                    <a:cubicBezTo>
                      <a:pt x="97" y="315"/>
                      <a:pt x="74" y="316"/>
                      <a:pt x="55" y="304"/>
                    </a:cubicBezTo>
                    <a:cubicBezTo>
                      <a:pt x="51" y="301"/>
                      <a:pt x="47" y="297"/>
                      <a:pt x="44" y="292"/>
                    </a:cubicBezTo>
                    <a:cubicBezTo>
                      <a:pt x="37" y="281"/>
                      <a:pt x="32" y="269"/>
                      <a:pt x="27" y="257"/>
                    </a:cubicBezTo>
                    <a:cubicBezTo>
                      <a:pt x="26" y="255"/>
                      <a:pt x="26" y="254"/>
                      <a:pt x="25" y="252"/>
                    </a:cubicBezTo>
                    <a:cubicBezTo>
                      <a:pt x="20" y="241"/>
                      <a:pt x="17" y="230"/>
                      <a:pt x="18" y="217"/>
                    </a:cubicBezTo>
                    <a:cubicBezTo>
                      <a:pt x="19" y="215"/>
                      <a:pt x="18" y="213"/>
                      <a:pt x="18" y="210"/>
                    </a:cubicBezTo>
                    <a:cubicBezTo>
                      <a:pt x="12" y="187"/>
                      <a:pt x="6" y="163"/>
                      <a:pt x="1" y="140"/>
                    </a:cubicBezTo>
                    <a:cubicBezTo>
                      <a:pt x="0" y="138"/>
                      <a:pt x="0" y="136"/>
                      <a:pt x="0" y="134"/>
                    </a:cubicBezTo>
                    <a:cubicBezTo>
                      <a:pt x="6" y="106"/>
                      <a:pt x="12" y="78"/>
                      <a:pt x="18" y="50"/>
                    </a:cubicBezTo>
                    <a:cubicBezTo>
                      <a:pt x="22" y="35"/>
                      <a:pt x="26" y="19"/>
                      <a:pt x="32" y="4"/>
                    </a:cubicBezTo>
                    <a:cubicBezTo>
                      <a:pt x="33" y="2"/>
                      <a:pt x="33" y="1"/>
                      <a:pt x="3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0" name="Freeform 13"/>
              <p:cNvSpPr/>
              <p:nvPr/>
            </p:nvSpPr>
            <p:spPr bwMode="auto">
              <a:xfrm>
                <a:off x="6355912" y="2792272"/>
                <a:ext cx="772117" cy="855416"/>
              </a:xfrm>
              <a:custGeom>
                <a:avLst/>
                <a:gdLst>
                  <a:gd name="T0" fmla="*/ 194 w 271"/>
                  <a:gd name="T1" fmla="*/ 98 h 300"/>
                  <a:gd name="T2" fmla="*/ 236 w 271"/>
                  <a:gd name="T3" fmla="*/ 96 h 300"/>
                  <a:gd name="T4" fmla="*/ 237 w 271"/>
                  <a:gd name="T5" fmla="*/ 111 h 300"/>
                  <a:gd name="T6" fmla="*/ 175 w 271"/>
                  <a:gd name="T7" fmla="*/ 150 h 300"/>
                  <a:gd name="T8" fmla="*/ 169 w 271"/>
                  <a:gd name="T9" fmla="*/ 195 h 300"/>
                  <a:gd name="T10" fmla="*/ 177 w 271"/>
                  <a:gd name="T11" fmla="*/ 299 h 300"/>
                  <a:gd name="T12" fmla="*/ 159 w 271"/>
                  <a:gd name="T13" fmla="*/ 285 h 300"/>
                  <a:gd name="T14" fmla="*/ 150 w 271"/>
                  <a:gd name="T15" fmla="*/ 266 h 300"/>
                  <a:gd name="T16" fmla="*/ 133 w 271"/>
                  <a:gd name="T17" fmla="*/ 260 h 300"/>
                  <a:gd name="T18" fmla="*/ 132 w 271"/>
                  <a:gd name="T19" fmla="*/ 243 h 300"/>
                  <a:gd name="T20" fmla="*/ 149 w 271"/>
                  <a:gd name="T21" fmla="*/ 232 h 300"/>
                  <a:gd name="T22" fmla="*/ 139 w 271"/>
                  <a:gd name="T23" fmla="*/ 197 h 300"/>
                  <a:gd name="T24" fmla="*/ 117 w 271"/>
                  <a:gd name="T25" fmla="*/ 216 h 300"/>
                  <a:gd name="T26" fmla="*/ 101 w 271"/>
                  <a:gd name="T27" fmla="*/ 235 h 300"/>
                  <a:gd name="T28" fmla="*/ 26 w 271"/>
                  <a:gd name="T29" fmla="*/ 293 h 300"/>
                  <a:gd name="T30" fmla="*/ 0 w 271"/>
                  <a:gd name="T31" fmla="*/ 243 h 300"/>
                  <a:gd name="T32" fmla="*/ 9 w 271"/>
                  <a:gd name="T33" fmla="*/ 237 h 300"/>
                  <a:gd name="T34" fmla="*/ 32 w 271"/>
                  <a:gd name="T35" fmla="*/ 234 h 300"/>
                  <a:gd name="T36" fmla="*/ 59 w 271"/>
                  <a:gd name="T37" fmla="*/ 219 h 300"/>
                  <a:gd name="T38" fmla="*/ 116 w 271"/>
                  <a:gd name="T39" fmla="*/ 185 h 300"/>
                  <a:gd name="T40" fmla="*/ 145 w 271"/>
                  <a:gd name="T41" fmla="*/ 155 h 300"/>
                  <a:gd name="T42" fmla="*/ 133 w 271"/>
                  <a:gd name="T43" fmla="*/ 142 h 300"/>
                  <a:gd name="T44" fmla="*/ 145 w 271"/>
                  <a:gd name="T45" fmla="*/ 112 h 300"/>
                  <a:gd name="T46" fmla="*/ 143 w 271"/>
                  <a:gd name="T47" fmla="*/ 104 h 300"/>
                  <a:gd name="T48" fmla="*/ 124 w 271"/>
                  <a:gd name="T49" fmla="*/ 108 h 300"/>
                  <a:gd name="T50" fmla="*/ 121 w 271"/>
                  <a:gd name="T51" fmla="*/ 140 h 300"/>
                  <a:gd name="T52" fmla="*/ 87 w 271"/>
                  <a:gd name="T53" fmla="*/ 188 h 300"/>
                  <a:gd name="T54" fmla="*/ 73 w 271"/>
                  <a:gd name="T55" fmla="*/ 176 h 300"/>
                  <a:gd name="T56" fmla="*/ 67 w 271"/>
                  <a:gd name="T57" fmla="*/ 159 h 300"/>
                  <a:gd name="T58" fmla="*/ 66 w 271"/>
                  <a:gd name="T59" fmla="*/ 63 h 300"/>
                  <a:gd name="T60" fmla="*/ 72 w 271"/>
                  <a:gd name="T61" fmla="*/ 47 h 300"/>
                  <a:gd name="T62" fmla="*/ 88 w 271"/>
                  <a:gd name="T63" fmla="*/ 55 h 300"/>
                  <a:gd name="T64" fmla="*/ 109 w 271"/>
                  <a:gd name="T65" fmla="*/ 63 h 300"/>
                  <a:gd name="T66" fmla="*/ 160 w 271"/>
                  <a:gd name="T67" fmla="*/ 28 h 300"/>
                  <a:gd name="T68" fmla="*/ 187 w 271"/>
                  <a:gd name="T69" fmla="*/ 16 h 300"/>
                  <a:gd name="T70" fmla="*/ 258 w 271"/>
                  <a:gd name="T71" fmla="*/ 4 h 300"/>
                  <a:gd name="T72" fmla="*/ 271 w 271"/>
                  <a:gd name="T73" fmla="*/ 16 h 300"/>
                  <a:gd name="T74" fmla="*/ 248 w 271"/>
                  <a:gd name="T75" fmla="*/ 37 h 300"/>
                  <a:gd name="T76" fmla="*/ 215 w 271"/>
                  <a:gd name="T77" fmla="*/ 67 h 300"/>
                  <a:gd name="T78" fmla="*/ 186 w 271"/>
                  <a:gd name="T79" fmla="*/ 95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1" h="300">
                    <a:moveTo>
                      <a:pt x="185" y="102"/>
                    </a:moveTo>
                    <a:cubicBezTo>
                      <a:pt x="188" y="101"/>
                      <a:pt x="191" y="99"/>
                      <a:pt x="194" y="98"/>
                    </a:cubicBezTo>
                    <a:cubicBezTo>
                      <a:pt x="200" y="94"/>
                      <a:pt x="206" y="91"/>
                      <a:pt x="213" y="90"/>
                    </a:cubicBezTo>
                    <a:cubicBezTo>
                      <a:pt x="221" y="89"/>
                      <a:pt x="229" y="92"/>
                      <a:pt x="236" y="96"/>
                    </a:cubicBezTo>
                    <a:cubicBezTo>
                      <a:pt x="237" y="97"/>
                      <a:pt x="238" y="98"/>
                      <a:pt x="239" y="99"/>
                    </a:cubicBezTo>
                    <a:cubicBezTo>
                      <a:pt x="242" y="103"/>
                      <a:pt x="242" y="108"/>
                      <a:pt x="237" y="111"/>
                    </a:cubicBezTo>
                    <a:cubicBezTo>
                      <a:pt x="220" y="127"/>
                      <a:pt x="200" y="139"/>
                      <a:pt x="179" y="148"/>
                    </a:cubicBezTo>
                    <a:cubicBezTo>
                      <a:pt x="178" y="149"/>
                      <a:pt x="176" y="149"/>
                      <a:pt x="175" y="150"/>
                    </a:cubicBezTo>
                    <a:cubicBezTo>
                      <a:pt x="167" y="153"/>
                      <a:pt x="164" y="159"/>
                      <a:pt x="163" y="168"/>
                    </a:cubicBezTo>
                    <a:cubicBezTo>
                      <a:pt x="163" y="177"/>
                      <a:pt x="165" y="187"/>
                      <a:pt x="169" y="195"/>
                    </a:cubicBezTo>
                    <a:cubicBezTo>
                      <a:pt x="182" y="226"/>
                      <a:pt x="186" y="259"/>
                      <a:pt x="185" y="292"/>
                    </a:cubicBezTo>
                    <a:cubicBezTo>
                      <a:pt x="185" y="298"/>
                      <a:pt x="183" y="300"/>
                      <a:pt x="177" y="299"/>
                    </a:cubicBezTo>
                    <a:cubicBezTo>
                      <a:pt x="171" y="299"/>
                      <a:pt x="165" y="297"/>
                      <a:pt x="161" y="292"/>
                    </a:cubicBezTo>
                    <a:cubicBezTo>
                      <a:pt x="159" y="290"/>
                      <a:pt x="159" y="287"/>
                      <a:pt x="159" y="285"/>
                    </a:cubicBezTo>
                    <a:cubicBezTo>
                      <a:pt x="159" y="284"/>
                      <a:pt x="159" y="282"/>
                      <a:pt x="159" y="281"/>
                    </a:cubicBezTo>
                    <a:cubicBezTo>
                      <a:pt x="159" y="274"/>
                      <a:pt x="156" y="269"/>
                      <a:pt x="150" y="266"/>
                    </a:cubicBezTo>
                    <a:cubicBezTo>
                      <a:pt x="146" y="263"/>
                      <a:pt x="141" y="262"/>
                      <a:pt x="136" y="260"/>
                    </a:cubicBezTo>
                    <a:cubicBezTo>
                      <a:pt x="135" y="260"/>
                      <a:pt x="134" y="260"/>
                      <a:pt x="133" y="260"/>
                    </a:cubicBezTo>
                    <a:cubicBezTo>
                      <a:pt x="129" y="258"/>
                      <a:pt x="126" y="255"/>
                      <a:pt x="126" y="252"/>
                    </a:cubicBezTo>
                    <a:cubicBezTo>
                      <a:pt x="125" y="248"/>
                      <a:pt x="128" y="244"/>
                      <a:pt x="132" y="243"/>
                    </a:cubicBezTo>
                    <a:cubicBezTo>
                      <a:pt x="134" y="242"/>
                      <a:pt x="136" y="242"/>
                      <a:pt x="138" y="242"/>
                    </a:cubicBezTo>
                    <a:cubicBezTo>
                      <a:pt x="144" y="241"/>
                      <a:pt x="147" y="238"/>
                      <a:pt x="149" y="232"/>
                    </a:cubicBezTo>
                    <a:cubicBezTo>
                      <a:pt x="153" y="220"/>
                      <a:pt x="151" y="208"/>
                      <a:pt x="144" y="197"/>
                    </a:cubicBezTo>
                    <a:cubicBezTo>
                      <a:pt x="142" y="195"/>
                      <a:pt x="141" y="195"/>
                      <a:pt x="139" y="197"/>
                    </a:cubicBezTo>
                    <a:cubicBezTo>
                      <a:pt x="138" y="197"/>
                      <a:pt x="137" y="198"/>
                      <a:pt x="136" y="199"/>
                    </a:cubicBezTo>
                    <a:cubicBezTo>
                      <a:pt x="129" y="205"/>
                      <a:pt x="123" y="210"/>
                      <a:pt x="117" y="216"/>
                    </a:cubicBezTo>
                    <a:cubicBezTo>
                      <a:pt x="112" y="220"/>
                      <a:pt x="108" y="225"/>
                      <a:pt x="105" y="231"/>
                    </a:cubicBezTo>
                    <a:cubicBezTo>
                      <a:pt x="104" y="232"/>
                      <a:pt x="103" y="233"/>
                      <a:pt x="101" y="235"/>
                    </a:cubicBezTo>
                    <a:cubicBezTo>
                      <a:pt x="84" y="253"/>
                      <a:pt x="66" y="270"/>
                      <a:pt x="48" y="288"/>
                    </a:cubicBezTo>
                    <a:cubicBezTo>
                      <a:pt x="41" y="296"/>
                      <a:pt x="35" y="297"/>
                      <a:pt x="26" y="293"/>
                    </a:cubicBezTo>
                    <a:cubicBezTo>
                      <a:pt x="20" y="291"/>
                      <a:pt x="16" y="287"/>
                      <a:pt x="13" y="282"/>
                    </a:cubicBezTo>
                    <a:cubicBezTo>
                      <a:pt x="4" y="271"/>
                      <a:pt x="1" y="257"/>
                      <a:pt x="0" y="243"/>
                    </a:cubicBezTo>
                    <a:cubicBezTo>
                      <a:pt x="0" y="240"/>
                      <a:pt x="1" y="239"/>
                      <a:pt x="3" y="239"/>
                    </a:cubicBezTo>
                    <a:cubicBezTo>
                      <a:pt x="5" y="238"/>
                      <a:pt x="7" y="237"/>
                      <a:pt x="9" y="237"/>
                    </a:cubicBezTo>
                    <a:cubicBezTo>
                      <a:pt x="13" y="235"/>
                      <a:pt x="16" y="235"/>
                      <a:pt x="20" y="237"/>
                    </a:cubicBezTo>
                    <a:cubicBezTo>
                      <a:pt x="24" y="239"/>
                      <a:pt x="28" y="238"/>
                      <a:pt x="32" y="234"/>
                    </a:cubicBezTo>
                    <a:cubicBezTo>
                      <a:pt x="34" y="233"/>
                      <a:pt x="37" y="231"/>
                      <a:pt x="39" y="230"/>
                    </a:cubicBezTo>
                    <a:cubicBezTo>
                      <a:pt x="46" y="226"/>
                      <a:pt x="52" y="222"/>
                      <a:pt x="59" y="219"/>
                    </a:cubicBezTo>
                    <a:cubicBezTo>
                      <a:pt x="60" y="218"/>
                      <a:pt x="62" y="217"/>
                      <a:pt x="63" y="216"/>
                    </a:cubicBezTo>
                    <a:cubicBezTo>
                      <a:pt x="81" y="206"/>
                      <a:pt x="98" y="195"/>
                      <a:pt x="116" y="185"/>
                    </a:cubicBezTo>
                    <a:cubicBezTo>
                      <a:pt x="122" y="181"/>
                      <a:pt x="128" y="177"/>
                      <a:pt x="134" y="172"/>
                    </a:cubicBezTo>
                    <a:cubicBezTo>
                      <a:pt x="139" y="168"/>
                      <a:pt x="143" y="163"/>
                      <a:pt x="145" y="155"/>
                    </a:cubicBezTo>
                    <a:cubicBezTo>
                      <a:pt x="143" y="155"/>
                      <a:pt x="142" y="154"/>
                      <a:pt x="140" y="154"/>
                    </a:cubicBezTo>
                    <a:cubicBezTo>
                      <a:pt x="134" y="152"/>
                      <a:pt x="132" y="148"/>
                      <a:pt x="133" y="142"/>
                    </a:cubicBezTo>
                    <a:cubicBezTo>
                      <a:pt x="134" y="140"/>
                      <a:pt x="135" y="137"/>
                      <a:pt x="136" y="135"/>
                    </a:cubicBezTo>
                    <a:cubicBezTo>
                      <a:pt x="139" y="127"/>
                      <a:pt x="142" y="119"/>
                      <a:pt x="145" y="112"/>
                    </a:cubicBezTo>
                    <a:cubicBezTo>
                      <a:pt x="145" y="111"/>
                      <a:pt x="146" y="110"/>
                      <a:pt x="146" y="109"/>
                    </a:cubicBezTo>
                    <a:cubicBezTo>
                      <a:pt x="147" y="105"/>
                      <a:pt x="146" y="104"/>
                      <a:pt x="143" y="104"/>
                    </a:cubicBezTo>
                    <a:cubicBezTo>
                      <a:pt x="140" y="104"/>
                      <a:pt x="138" y="104"/>
                      <a:pt x="135" y="105"/>
                    </a:cubicBezTo>
                    <a:cubicBezTo>
                      <a:pt x="132" y="106"/>
                      <a:pt x="128" y="107"/>
                      <a:pt x="124" y="108"/>
                    </a:cubicBezTo>
                    <a:cubicBezTo>
                      <a:pt x="122" y="109"/>
                      <a:pt x="121" y="111"/>
                      <a:pt x="121" y="113"/>
                    </a:cubicBezTo>
                    <a:cubicBezTo>
                      <a:pt x="121" y="122"/>
                      <a:pt x="121" y="131"/>
                      <a:pt x="121" y="140"/>
                    </a:cubicBezTo>
                    <a:cubicBezTo>
                      <a:pt x="121" y="142"/>
                      <a:pt x="120" y="144"/>
                      <a:pt x="119" y="146"/>
                    </a:cubicBezTo>
                    <a:cubicBezTo>
                      <a:pt x="108" y="160"/>
                      <a:pt x="98" y="174"/>
                      <a:pt x="87" y="188"/>
                    </a:cubicBezTo>
                    <a:cubicBezTo>
                      <a:pt x="87" y="189"/>
                      <a:pt x="86" y="189"/>
                      <a:pt x="86" y="190"/>
                    </a:cubicBezTo>
                    <a:cubicBezTo>
                      <a:pt x="81" y="185"/>
                      <a:pt x="77" y="181"/>
                      <a:pt x="73" y="176"/>
                    </a:cubicBezTo>
                    <a:cubicBezTo>
                      <a:pt x="70" y="173"/>
                      <a:pt x="69" y="170"/>
                      <a:pt x="69" y="166"/>
                    </a:cubicBezTo>
                    <a:cubicBezTo>
                      <a:pt x="68" y="164"/>
                      <a:pt x="68" y="161"/>
                      <a:pt x="67" y="159"/>
                    </a:cubicBezTo>
                    <a:cubicBezTo>
                      <a:pt x="58" y="138"/>
                      <a:pt x="57" y="117"/>
                      <a:pt x="63" y="95"/>
                    </a:cubicBezTo>
                    <a:cubicBezTo>
                      <a:pt x="67" y="84"/>
                      <a:pt x="67" y="74"/>
                      <a:pt x="66" y="63"/>
                    </a:cubicBezTo>
                    <a:cubicBezTo>
                      <a:pt x="66" y="60"/>
                      <a:pt x="66" y="57"/>
                      <a:pt x="66" y="54"/>
                    </a:cubicBezTo>
                    <a:cubicBezTo>
                      <a:pt x="66" y="50"/>
                      <a:pt x="68" y="47"/>
                      <a:pt x="72" y="47"/>
                    </a:cubicBezTo>
                    <a:cubicBezTo>
                      <a:pt x="75" y="46"/>
                      <a:pt x="78" y="47"/>
                      <a:pt x="80" y="48"/>
                    </a:cubicBezTo>
                    <a:cubicBezTo>
                      <a:pt x="83" y="50"/>
                      <a:pt x="85" y="52"/>
                      <a:pt x="88" y="55"/>
                    </a:cubicBezTo>
                    <a:cubicBezTo>
                      <a:pt x="90" y="57"/>
                      <a:pt x="91" y="59"/>
                      <a:pt x="93" y="61"/>
                    </a:cubicBezTo>
                    <a:cubicBezTo>
                      <a:pt x="99" y="66"/>
                      <a:pt x="103" y="67"/>
                      <a:pt x="109" y="63"/>
                    </a:cubicBezTo>
                    <a:cubicBezTo>
                      <a:pt x="117" y="58"/>
                      <a:pt x="125" y="53"/>
                      <a:pt x="133" y="48"/>
                    </a:cubicBezTo>
                    <a:cubicBezTo>
                      <a:pt x="142" y="41"/>
                      <a:pt x="151" y="35"/>
                      <a:pt x="160" y="28"/>
                    </a:cubicBezTo>
                    <a:cubicBezTo>
                      <a:pt x="163" y="25"/>
                      <a:pt x="167" y="24"/>
                      <a:pt x="171" y="23"/>
                    </a:cubicBezTo>
                    <a:cubicBezTo>
                      <a:pt x="177" y="23"/>
                      <a:pt x="182" y="20"/>
                      <a:pt x="187" y="16"/>
                    </a:cubicBezTo>
                    <a:cubicBezTo>
                      <a:pt x="196" y="6"/>
                      <a:pt x="208" y="2"/>
                      <a:pt x="221" y="1"/>
                    </a:cubicBezTo>
                    <a:cubicBezTo>
                      <a:pt x="233" y="0"/>
                      <a:pt x="246" y="0"/>
                      <a:pt x="258" y="4"/>
                    </a:cubicBezTo>
                    <a:cubicBezTo>
                      <a:pt x="261" y="5"/>
                      <a:pt x="264" y="7"/>
                      <a:pt x="267" y="9"/>
                    </a:cubicBezTo>
                    <a:cubicBezTo>
                      <a:pt x="270" y="10"/>
                      <a:pt x="271" y="13"/>
                      <a:pt x="271" y="16"/>
                    </a:cubicBezTo>
                    <a:cubicBezTo>
                      <a:pt x="271" y="18"/>
                      <a:pt x="271" y="19"/>
                      <a:pt x="269" y="21"/>
                    </a:cubicBezTo>
                    <a:cubicBezTo>
                      <a:pt x="262" y="26"/>
                      <a:pt x="255" y="31"/>
                      <a:pt x="248" y="37"/>
                    </a:cubicBezTo>
                    <a:cubicBezTo>
                      <a:pt x="240" y="43"/>
                      <a:pt x="232" y="50"/>
                      <a:pt x="226" y="58"/>
                    </a:cubicBezTo>
                    <a:cubicBezTo>
                      <a:pt x="223" y="62"/>
                      <a:pt x="219" y="65"/>
                      <a:pt x="215" y="67"/>
                    </a:cubicBezTo>
                    <a:cubicBezTo>
                      <a:pt x="213" y="68"/>
                      <a:pt x="212" y="69"/>
                      <a:pt x="211" y="70"/>
                    </a:cubicBezTo>
                    <a:cubicBezTo>
                      <a:pt x="202" y="79"/>
                      <a:pt x="194" y="87"/>
                      <a:pt x="186" y="95"/>
                    </a:cubicBezTo>
                    <a:cubicBezTo>
                      <a:pt x="184" y="97"/>
                      <a:pt x="183" y="99"/>
                      <a:pt x="185" y="10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1" name="Freeform 14"/>
              <p:cNvSpPr/>
              <p:nvPr/>
            </p:nvSpPr>
            <p:spPr bwMode="auto">
              <a:xfrm>
                <a:off x="9143222" y="3099837"/>
                <a:ext cx="797747" cy="506201"/>
              </a:xfrm>
              <a:custGeom>
                <a:avLst/>
                <a:gdLst>
                  <a:gd name="T0" fmla="*/ 16 w 280"/>
                  <a:gd name="T1" fmla="*/ 133 h 178"/>
                  <a:gd name="T2" fmla="*/ 14 w 280"/>
                  <a:gd name="T3" fmla="*/ 124 h 178"/>
                  <a:gd name="T4" fmla="*/ 2 w 280"/>
                  <a:gd name="T5" fmla="*/ 103 h 178"/>
                  <a:gd name="T6" fmla="*/ 6 w 280"/>
                  <a:gd name="T7" fmla="*/ 81 h 178"/>
                  <a:gd name="T8" fmla="*/ 16 w 280"/>
                  <a:gd name="T9" fmla="*/ 77 h 178"/>
                  <a:gd name="T10" fmla="*/ 22 w 280"/>
                  <a:gd name="T11" fmla="*/ 77 h 178"/>
                  <a:gd name="T12" fmla="*/ 40 w 280"/>
                  <a:gd name="T13" fmla="*/ 71 h 178"/>
                  <a:gd name="T14" fmla="*/ 54 w 280"/>
                  <a:gd name="T15" fmla="*/ 64 h 178"/>
                  <a:gd name="T16" fmla="*/ 63 w 280"/>
                  <a:gd name="T17" fmla="*/ 61 h 178"/>
                  <a:gd name="T18" fmla="*/ 144 w 280"/>
                  <a:gd name="T19" fmla="*/ 25 h 178"/>
                  <a:gd name="T20" fmla="*/ 169 w 280"/>
                  <a:gd name="T21" fmla="*/ 16 h 178"/>
                  <a:gd name="T22" fmla="*/ 186 w 280"/>
                  <a:gd name="T23" fmla="*/ 13 h 178"/>
                  <a:gd name="T24" fmla="*/ 209 w 280"/>
                  <a:gd name="T25" fmla="*/ 9 h 178"/>
                  <a:gd name="T26" fmla="*/ 224 w 280"/>
                  <a:gd name="T27" fmla="*/ 3 h 178"/>
                  <a:gd name="T28" fmla="*/ 233 w 280"/>
                  <a:gd name="T29" fmla="*/ 0 h 178"/>
                  <a:gd name="T30" fmla="*/ 265 w 280"/>
                  <a:gd name="T31" fmla="*/ 5 h 178"/>
                  <a:gd name="T32" fmla="*/ 274 w 280"/>
                  <a:gd name="T33" fmla="*/ 29 h 178"/>
                  <a:gd name="T34" fmla="*/ 256 w 280"/>
                  <a:gd name="T35" fmla="*/ 50 h 178"/>
                  <a:gd name="T36" fmla="*/ 245 w 280"/>
                  <a:gd name="T37" fmla="*/ 53 h 178"/>
                  <a:gd name="T38" fmla="*/ 220 w 280"/>
                  <a:gd name="T39" fmla="*/ 56 h 178"/>
                  <a:gd name="T40" fmla="*/ 213 w 280"/>
                  <a:gd name="T41" fmla="*/ 58 h 178"/>
                  <a:gd name="T42" fmla="*/ 208 w 280"/>
                  <a:gd name="T43" fmla="*/ 67 h 178"/>
                  <a:gd name="T44" fmla="*/ 210 w 280"/>
                  <a:gd name="T45" fmla="*/ 76 h 178"/>
                  <a:gd name="T46" fmla="*/ 218 w 280"/>
                  <a:gd name="T47" fmla="*/ 92 h 178"/>
                  <a:gd name="T48" fmla="*/ 224 w 280"/>
                  <a:gd name="T49" fmla="*/ 115 h 178"/>
                  <a:gd name="T50" fmla="*/ 220 w 280"/>
                  <a:gd name="T51" fmla="*/ 146 h 178"/>
                  <a:gd name="T52" fmla="*/ 197 w 280"/>
                  <a:gd name="T53" fmla="*/ 163 h 178"/>
                  <a:gd name="T54" fmla="*/ 189 w 280"/>
                  <a:gd name="T55" fmla="*/ 163 h 178"/>
                  <a:gd name="T56" fmla="*/ 181 w 280"/>
                  <a:gd name="T57" fmla="*/ 167 h 178"/>
                  <a:gd name="T58" fmla="*/ 178 w 280"/>
                  <a:gd name="T59" fmla="*/ 170 h 178"/>
                  <a:gd name="T60" fmla="*/ 156 w 280"/>
                  <a:gd name="T61" fmla="*/ 175 h 178"/>
                  <a:gd name="T62" fmla="*/ 140 w 280"/>
                  <a:gd name="T63" fmla="*/ 166 h 178"/>
                  <a:gd name="T64" fmla="*/ 126 w 280"/>
                  <a:gd name="T65" fmla="*/ 162 h 178"/>
                  <a:gd name="T66" fmla="*/ 119 w 280"/>
                  <a:gd name="T67" fmla="*/ 160 h 178"/>
                  <a:gd name="T68" fmla="*/ 113 w 280"/>
                  <a:gd name="T69" fmla="*/ 150 h 178"/>
                  <a:gd name="T70" fmla="*/ 115 w 280"/>
                  <a:gd name="T71" fmla="*/ 147 h 178"/>
                  <a:gd name="T72" fmla="*/ 122 w 280"/>
                  <a:gd name="T73" fmla="*/ 147 h 178"/>
                  <a:gd name="T74" fmla="*/ 166 w 280"/>
                  <a:gd name="T75" fmla="*/ 141 h 178"/>
                  <a:gd name="T76" fmla="*/ 185 w 280"/>
                  <a:gd name="T77" fmla="*/ 129 h 178"/>
                  <a:gd name="T78" fmla="*/ 188 w 280"/>
                  <a:gd name="T79" fmla="*/ 120 h 178"/>
                  <a:gd name="T80" fmla="*/ 185 w 280"/>
                  <a:gd name="T81" fmla="*/ 92 h 178"/>
                  <a:gd name="T82" fmla="*/ 184 w 280"/>
                  <a:gd name="T83" fmla="*/ 77 h 178"/>
                  <a:gd name="T84" fmla="*/ 179 w 280"/>
                  <a:gd name="T85" fmla="*/ 71 h 178"/>
                  <a:gd name="T86" fmla="*/ 163 w 280"/>
                  <a:gd name="T87" fmla="*/ 75 h 178"/>
                  <a:gd name="T88" fmla="*/ 158 w 280"/>
                  <a:gd name="T89" fmla="*/ 79 h 178"/>
                  <a:gd name="T90" fmla="*/ 145 w 280"/>
                  <a:gd name="T91" fmla="*/ 82 h 178"/>
                  <a:gd name="T92" fmla="*/ 116 w 280"/>
                  <a:gd name="T93" fmla="*/ 91 h 178"/>
                  <a:gd name="T94" fmla="*/ 80 w 280"/>
                  <a:gd name="T95" fmla="*/ 118 h 178"/>
                  <a:gd name="T96" fmla="*/ 52 w 280"/>
                  <a:gd name="T97" fmla="*/ 135 h 178"/>
                  <a:gd name="T98" fmla="*/ 22 w 280"/>
                  <a:gd name="T99" fmla="*/ 136 h 178"/>
                  <a:gd name="T100" fmla="*/ 18 w 280"/>
                  <a:gd name="T101" fmla="*/ 134 h 178"/>
                  <a:gd name="T102" fmla="*/ 16 w 280"/>
                  <a:gd name="T103" fmla="*/ 133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0" h="178">
                    <a:moveTo>
                      <a:pt x="16" y="133"/>
                    </a:moveTo>
                    <a:cubicBezTo>
                      <a:pt x="18" y="129"/>
                      <a:pt x="16" y="127"/>
                      <a:pt x="14" y="124"/>
                    </a:cubicBezTo>
                    <a:cubicBezTo>
                      <a:pt x="9" y="118"/>
                      <a:pt x="5" y="111"/>
                      <a:pt x="2" y="103"/>
                    </a:cubicBezTo>
                    <a:cubicBezTo>
                      <a:pt x="0" y="95"/>
                      <a:pt x="1" y="88"/>
                      <a:pt x="6" y="81"/>
                    </a:cubicBezTo>
                    <a:cubicBezTo>
                      <a:pt x="9" y="78"/>
                      <a:pt x="12" y="76"/>
                      <a:pt x="16" y="77"/>
                    </a:cubicBezTo>
                    <a:cubicBezTo>
                      <a:pt x="18" y="77"/>
                      <a:pt x="20" y="76"/>
                      <a:pt x="22" y="77"/>
                    </a:cubicBezTo>
                    <a:cubicBezTo>
                      <a:pt x="29" y="79"/>
                      <a:pt x="36" y="76"/>
                      <a:pt x="40" y="71"/>
                    </a:cubicBezTo>
                    <a:cubicBezTo>
                      <a:pt x="44" y="67"/>
                      <a:pt x="49" y="65"/>
                      <a:pt x="54" y="64"/>
                    </a:cubicBezTo>
                    <a:cubicBezTo>
                      <a:pt x="57" y="64"/>
                      <a:pt x="60" y="62"/>
                      <a:pt x="63" y="61"/>
                    </a:cubicBezTo>
                    <a:cubicBezTo>
                      <a:pt x="89" y="47"/>
                      <a:pt x="116" y="35"/>
                      <a:pt x="144" y="25"/>
                    </a:cubicBezTo>
                    <a:cubicBezTo>
                      <a:pt x="152" y="22"/>
                      <a:pt x="161" y="19"/>
                      <a:pt x="169" y="16"/>
                    </a:cubicBezTo>
                    <a:cubicBezTo>
                      <a:pt x="174" y="14"/>
                      <a:pt x="180" y="14"/>
                      <a:pt x="186" y="13"/>
                    </a:cubicBezTo>
                    <a:cubicBezTo>
                      <a:pt x="194" y="12"/>
                      <a:pt x="201" y="11"/>
                      <a:pt x="209" y="9"/>
                    </a:cubicBezTo>
                    <a:cubicBezTo>
                      <a:pt x="214" y="8"/>
                      <a:pt x="219" y="5"/>
                      <a:pt x="224" y="3"/>
                    </a:cubicBezTo>
                    <a:cubicBezTo>
                      <a:pt x="227" y="1"/>
                      <a:pt x="230" y="0"/>
                      <a:pt x="233" y="0"/>
                    </a:cubicBezTo>
                    <a:cubicBezTo>
                      <a:pt x="244" y="0"/>
                      <a:pt x="255" y="1"/>
                      <a:pt x="265" y="5"/>
                    </a:cubicBezTo>
                    <a:cubicBezTo>
                      <a:pt x="276" y="9"/>
                      <a:pt x="280" y="19"/>
                      <a:pt x="274" y="29"/>
                    </a:cubicBezTo>
                    <a:cubicBezTo>
                      <a:pt x="270" y="38"/>
                      <a:pt x="263" y="45"/>
                      <a:pt x="256" y="50"/>
                    </a:cubicBezTo>
                    <a:cubicBezTo>
                      <a:pt x="252" y="53"/>
                      <a:pt x="249" y="53"/>
                      <a:pt x="245" y="53"/>
                    </a:cubicBezTo>
                    <a:cubicBezTo>
                      <a:pt x="236" y="54"/>
                      <a:pt x="228" y="55"/>
                      <a:pt x="220" y="56"/>
                    </a:cubicBezTo>
                    <a:cubicBezTo>
                      <a:pt x="218" y="57"/>
                      <a:pt x="215" y="57"/>
                      <a:pt x="213" y="58"/>
                    </a:cubicBezTo>
                    <a:cubicBezTo>
                      <a:pt x="209" y="60"/>
                      <a:pt x="208" y="63"/>
                      <a:pt x="208" y="67"/>
                    </a:cubicBezTo>
                    <a:cubicBezTo>
                      <a:pt x="208" y="70"/>
                      <a:pt x="209" y="73"/>
                      <a:pt x="210" y="76"/>
                    </a:cubicBezTo>
                    <a:cubicBezTo>
                      <a:pt x="213" y="82"/>
                      <a:pt x="215" y="87"/>
                      <a:pt x="218" y="92"/>
                    </a:cubicBezTo>
                    <a:cubicBezTo>
                      <a:pt x="221" y="100"/>
                      <a:pt x="224" y="107"/>
                      <a:pt x="224" y="115"/>
                    </a:cubicBezTo>
                    <a:cubicBezTo>
                      <a:pt x="224" y="126"/>
                      <a:pt x="223" y="136"/>
                      <a:pt x="220" y="146"/>
                    </a:cubicBezTo>
                    <a:cubicBezTo>
                      <a:pt x="216" y="157"/>
                      <a:pt x="209" y="162"/>
                      <a:pt x="197" y="163"/>
                    </a:cubicBezTo>
                    <a:cubicBezTo>
                      <a:pt x="194" y="163"/>
                      <a:pt x="192" y="163"/>
                      <a:pt x="189" y="163"/>
                    </a:cubicBezTo>
                    <a:cubicBezTo>
                      <a:pt x="186" y="163"/>
                      <a:pt x="183" y="163"/>
                      <a:pt x="181" y="167"/>
                    </a:cubicBezTo>
                    <a:cubicBezTo>
                      <a:pt x="180" y="168"/>
                      <a:pt x="179" y="169"/>
                      <a:pt x="178" y="170"/>
                    </a:cubicBezTo>
                    <a:cubicBezTo>
                      <a:pt x="171" y="176"/>
                      <a:pt x="164" y="178"/>
                      <a:pt x="156" y="175"/>
                    </a:cubicBezTo>
                    <a:cubicBezTo>
                      <a:pt x="151" y="172"/>
                      <a:pt x="145" y="169"/>
                      <a:pt x="140" y="166"/>
                    </a:cubicBezTo>
                    <a:cubicBezTo>
                      <a:pt x="136" y="163"/>
                      <a:pt x="132" y="162"/>
                      <a:pt x="126" y="162"/>
                    </a:cubicBezTo>
                    <a:cubicBezTo>
                      <a:pt x="124" y="162"/>
                      <a:pt x="121" y="163"/>
                      <a:pt x="119" y="160"/>
                    </a:cubicBezTo>
                    <a:cubicBezTo>
                      <a:pt x="116" y="157"/>
                      <a:pt x="114" y="154"/>
                      <a:pt x="113" y="150"/>
                    </a:cubicBezTo>
                    <a:cubicBezTo>
                      <a:pt x="112" y="148"/>
                      <a:pt x="113" y="147"/>
                      <a:pt x="115" y="147"/>
                    </a:cubicBezTo>
                    <a:cubicBezTo>
                      <a:pt x="117" y="147"/>
                      <a:pt x="120" y="147"/>
                      <a:pt x="122" y="147"/>
                    </a:cubicBezTo>
                    <a:cubicBezTo>
                      <a:pt x="137" y="148"/>
                      <a:pt x="152" y="146"/>
                      <a:pt x="166" y="141"/>
                    </a:cubicBezTo>
                    <a:cubicBezTo>
                      <a:pt x="173" y="138"/>
                      <a:pt x="179" y="134"/>
                      <a:pt x="185" y="129"/>
                    </a:cubicBezTo>
                    <a:cubicBezTo>
                      <a:pt x="188" y="126"/>
                      <a:pt x="189" y="123"/>
                      <a:pt x="188" y="120"/>
                    </a:cubicBezTo>
                    <a:cubicBezTo>
                      <a:pt x="187" y="111"/>
                      <a:pt x="186" y="102"/>
                      <a:pt x="185" y="92"/>
                    </a:cubicBezTo>
                    <a:cubicBezTo>
                      <a:pt x="184" y="87"/>
                      <a:pt x="184" y="82"/>
                      <a:pt x="184" y="77"/>
                    </a:cubicBezTo>
                    <a:cubicBezTo>
                      <a:pt x="184" y="73"/>
                      <a:pt x="183" y="71"/>
                      <a:pt x="179" y="71"/>
                    </a:cubicBezTo>
                    <a:cubicBezTo>
                      <a:pt x="173" y="70"/>
                      <a:pt x="168" y="70"/>
                      <a:pt x="163" y="75"/>
                    </a:cubicBezTo>
                    <a:cubicBezTo>
                      <a:pt x="162" y="76"/>
                      <a:pt x="160" y="77"/>
                      <a:pt x="158" y="79"/>
                    </a:cubicBezTo>
                    <a:cubicBezTo>
                      <a:pt x="154" y="81"/>
                      <a:pt x="150" y="83"/>
                      <a:pt x="145" y="82"/>
                    </a:cubicBezTo>
                    <a:cubicBezTo>
                      <a:pt x="134" y="82"/>
                      <a:pt x="124" y="85"/>
                      <a:pt x="116" y="91"/>
                    </a:cubicBezTo>
                    <a:cubicBezTo>
                      <a:pt x="104" y="100"/>
                      <a:pt x="92" y="109"/>
                      <a:pt x="80" y="118"/>
                    </a:cubicBezTo>
                    <a:cubicBezTo>
                      <a:pt x="71" y="124"/>
                      <a:pt x="62" y="131"/>
                      <a:pt x="52" y="135"/>
                    </a:cubicBezTo>
                    <a:cubicBezTo>
                      <a:pt x="42" y="139"/>
                      <a:pt x="32" y="140"/>
                      <a:pt x="22" y="136"/>
                    </a:cubicBezTo>
                    <a:cubicBezTo>
                      <a:pt x="20" y="136"/>
                      <a:pt x="19" y="135"/>
                      <a:pt x="18" y="134"/>
                    </a:cubicBezTo>
                    <a:cubicBezTo>
                      <a:pt x="17" y="134"/>
                      <a:pt x="17" y="134"/>
                      <a:pt x="16"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2" name="Freeform 15"/>
              <p:cNvSpPr/>
              <p:nvPr/>
            </p:nvSpPr>
            <p:spPr bwMode="auto">
              <a:xfrm>
                <a:off x="6548140" y="2449465"/>
                <a:ext cx="605519" cy="323584"/>
              </a:xfrm>
              <a:custGeom>
                <a:avLst/>
                <a:gdLst>
                  <a:gd name="T0" fmla="*/ 197 w 212"/>
                  <a:gd name="T1" fmla="*/ 0 h 114"/>
                  <a:gd name="T2" fmla="*/ 205 w 212"/>
                  <a:gd name="T3" fmla="*/ 0 h 114"/>
                  <a:gd name="T4" fmla="*/ 211 w 212"/>
                  <a:gd name="T5" fmla="*/ 9 h 114"/>
                  <a:gd name="T6" fmla="*/ 191 w 212"/>
                  <a:gd name="T7" fmla="*/ 29 h 114"/>
                  <a:gd name="T8" fmla="*/ 187 w 212"/>
                  <a:gd name="T9" fmla="*/ 29 h 114"/>
                  <a:gd name="T10" fmla="*/ 174 w 212"/>
                  <a:gd name="T11" fmla="*/ 33 h 114"/>
                  <a:gd name="T12" fmla="*/ 132 w 212"/>
                  <a:gd name="T13" fmla="*/ 67 h 114"/>
                  <a:gd name="T14" fmla="*/ 109 w 212"/>
                  <a:gd name="T15" fmla="*/ 91 h 114"/>
                  <a:gd name="T16" fmla="*/ 71 w 212"/>
                  <a:gd name="T17" fmla="*/ 112 h 114"/>
                  <a:gd name="T18" fmla="*/ 40 w 212"/>
                  <a:gd name="T19" fmla="*/ 108 h 114"/>
                  <a:gd name="T20" fmla="*/ 9 w 212"/>
                  <a:gd name="T21" fmla="*/ 90 h 114"/>
                  <a:gd name="T22" fmla="*/ 8 w 212"/>
                  <a:gd name="T23" fmla="*/ 89 h 114"/>
                  <a:gd name="T24" fmla="*/ 11 w 212"/>
                  <a:gd name="T25" fmla="*/ 64 h 114"/>
                  <a:gd name="T26" fmla="*/ 15 w 212"/>
                  <a:gd name="T27" fmla="*/ 62 h 114"/>
                  <a:gd name="T28" fmla="*/ 114 w 212"/>
                  <a:gd name="T29" fmla="*/ 23 h 114"/>
                  <a:gd name="T30" fmla="*/ 130 w 212"/>
                  <a:gd name="T31" fmla="*/ 18 h 114"/>
                  <a:gd name="T32" fmla="*/ 164 w 212"/>
                  <a:gd name="T33" fmla="*/ 7 h 114"/>
                  <a:gd name="T34" fmla="*/ 197 w 212"/>
                  <a:gd name="T35"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2" h="114">
                    <a:moveTo>
                      <a:pt x="197" y="0"/>
                    </a:moveTo>
                    <a:cubicBezTo>
                      <a:pt x="199" y="0"/>
                      <a:pt x="202" y="0"/>
                      <a:pt x="205" y="0"/>
                    </a:cubicBezTo>
                    <a:cubicBezTo>
                      <a:pt x="209" y="1"/>
                      <a:pt x="212" y="5"/>
                      <a:pt x="211" y="9"/>
                    </a:cubicBezTo>
                    <a:cubicBezTo>
                      <a:pt x="207" y="18"/>
                      <a:pt x="200" y="25"/>
                      <a:pt x="191" y="29"/>
                    </a:cubicBezTo>
                    <a:cubicBezTo>
                      <a:pt x="189" y="29"/>
                      <a:pt x="188" y="29"/>
                      <a:pt x="187" y="29"/>
                    </a:cubicBezTo>
                    <a:cubicBezTo>
                      <a:pt x="182" y="28"/>
                      <a:pt x="178" y="30"/>
                      <a:pt x="174" y="33"/>
                    </a:cubicBezTo>
                    <a:cubicBezTo>
                      <a:pt x="158" y="43"/>
                      <a:pt x="144" y="54"/>
                      <a:pt x="132" y="67"/>
                    </a:cubicBezTo>
                    <a:cubicBezTo>
                      <a:pt x="124" y="75"/>
                      <a:pt x="116" y="83"/>
                      <a:pt x="109" y="91"/>
                    </a:cubicBezTo>
                    <a:cubicBezTo>
                      <a:pt x="99" y="102"/>
                      <a:pt x="86" y="110"/>
                      <a:pt x="71" y="112"/>
                    </a:cubicBezTo>
                    <a:cubicBezTo>
                      <a:pt x="61" y="114"/>
                      <a:pt x="50" y="112"/>
                      <a:pt x="40" y="108"/>
                    </a:cubicBezTo>
                    <a:cubicBezTo>
                      <a:pt x="29" y="104"/>
                      <a:pt x="19" y="98"/>
                      <a:pt x="9" y="90"/>
                    </a:cubicBezTo>
                    <a:cubicBezTo>
                      <a:pt x="9" y="90"/>
                      <a:pt x="9" y="89"/>
                      <a:pt x="8" y="89"/>
                    </a:cubicBezTo>
                    <a:cubicBezTo>
                      <a:pt x="0" y="81"/>
                      <a:pt x="2" y="70"/>
                      <a:pt x="11" y="64"/>
                    </a:cubicBezTo>
                    <a:cubicBezTo>
                      <a:pt x="12" y="63"/>
                      <a:pt x="14" y="63"/>
                      <a:pt x="15" y="62"/>
                    </a:cubicBezTo>
                    <a:cubicBezTo>
                      <a:pt x="48" y="49"/>
                      <a:pt x="81" y="36"/>
                      <a:pt x="114" y="23"/>
                    </a:cubicBezTo>
                    <a:cubicBezTo>
                      <a:pt x="119" y="21"/>
                      <a:pt x="125" y="19"/>
                      <a:pt x="130" y="18"/>
                    </a:cubicBezTo>
                    <a:cubicBezTo>
                      <a:pt x="142" y="15"/>
                      <a:pt x="153" y="12"/>
                      <a:pt x="164" y="7"/>
                    </a:cubicBezTo>
                    <a:cubicBezTo>
                      <a:pt x="175" y="2"/>
                      <a:pt x="186" y="0"/>
                      <a:pt x="19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3" name="Freeform 16"/>
              <p:cNvSpPr/>
              <p:nvPr/>
            </p:nvSpPr>
            <p:spPr bwMode="auto">
              <a:xfrm>
                <a:off x="6746776" y="2048989"/>
                <a:ext cx="323584" cy="358826"/>
              </a:xfrm>
              <a:custGeom>
                <a:avLst/>
                <a:gdLst>
                  <a:gd name="T0" fmla="*/ 114 w 114"/>
                  <a:gd name="T1" fmla="*/ 70 h 126"/>
                  <a:gd name="T2" fmla="*/ 101 w 114"/>
                  <a:gd name="T3" fmla="*/ 91 h 126"/>
                  <a:gd name="T4" fmla="*/ 78 w 114"/>
                  <a:gd name="T5" fmla="*/ 97 h 126"/>
                  <a:gd name="T6" fmla="*/ 58 w 114"/>
                  <a:gd name="T7" fmla="*/ 106 h 126"/>
                  <a:gd name="T8" fmla="*/ 40 w 114"/>
                  <a:gd name="T9" fmla="*/ 121 h 126"/>
                  <a:gd name="T10" fmla="*/ 31 w 114"/>
                  <a:gd name="T11" fmla="*/ 125 h 126"/>
                  <a:gd name="T12" fmla="*/ 23 w 114"/>
                  <a:gd name="T13" fmla="*/ 122 h 126"/>
                  <a:gd name="T14" fmla="*/ 23 w 114"/>
                  <a:gd name="T15" fmla="*/ 112 h 126"/>
                  <a:gd name="T16" fmla="*/ 26 w 114"/>
                  <a:gd name="T17" fmla="*/ 68 h 126"/>
                  <a:gd name="T18" fmla="*/ 16 w 114"/>
                  <a:gd name="T19" fmla="*/ 50 h 126"/>
                  <a:gd name="T20" fmla="*/ 11 w 114"/>
                  <a:gd name="T21" fmla="*/ 39 h 126"/>
                  <a:gd name="T22" fmla="*/ 3 w 114"/>
                  <a:gd name="T23" fmla="*/ 21 h 126"/>
                  <a:gd name="T24" fmla="*/ 3 w 114"/>
                  <a:gd name="T25" fmla="*/ 6 h 126"/>
                  <a:gd name="T26" fmla="*/ 12 w 114"/>
                  <a:gd name="T27" fmla="*/ 0 h 126"/>
                  <a:gd name="T28" fmla="*/ 18 w 114"/>
                  <a:gd name="T29" fmla="*/ 1 h 126"/>
                  <a:gd name="T30" fmla="*/ 50 w 114"/>
                  <a:gd name="T31" fmla="*/ 12 h 126"/>
                  <a:gd name="T32" fmla="*/ 86 w 114"/>
                  <a:gd name="T33" fmla="*/ 31 h 126"/>
                  <a:gd name="T34" fmla="*/ 106 w 114"/>
                  <a:gd name="T35" fmla="*/ 48 h 126"/>
                  <a:gd name="T36" fmla="*/ 114 w 114"/>
                  <a:gd name="T37" fmla="*/ 7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26">
                    <a:moveTo>
                      <a:pt x="114" y="70"/>
                    </a:moveTo>
                    <a:cubicBezTo>
                      <a:pt x="114" y="79"/>
                      <a:pt x="109" y="86"/>
                      <a:pt x="101" y="91"/>
                    </a:cubicBezTo>
                    <a:cubicBezTo>
                      <a:pt x="94" y="95"/>
                      <a:pt x="86" y="97"/>
                      <a:pt x="78" y="97"/>
                    </a:cubicBezTo>
                    <a:cubicBezTo>
                      <a:pt x="64" y="97"/>
                      <a:pt x="66" y="98"/>
                      <a:pt x="58" y="106"/>
                    </a:cubicBezTo>
                    <a:cubicBezTo>
                      <a:pt x="52" y="111"/>
                      <a:pt x="46" y="116"/>
                      <a:pt x="40" y="121"/>
                    </a:cubicBezTo>
                    <a:cubicBezTo>
                      <a:pt x="38" y="123"/>
                      <a:pt x="35" y="124"/>
                      <a:pt x="31" y="125"/>
                    </a:cubicBezTo>
                    <a:cubicBezTo>
                      <a:pt x="28" y="126"/>
                      <a:pt x="25" y="125"/>
                      <a:pt x="23" y="122"/>
                    </a:cubicBezTo>
                    <a:cubicBezTo>
                      <a:pt x="22" y="118"/>
                      <a:pt x="21" y="115"/>
                      <a:pt x="23" y="112"/>
                    </a:cubicBezTo>
                    <a:cubicBezTo>
                      <a:pt x="33" y="98"/>
                      <a:pt x="33" y="83"/>
                      <a:pt x="26" y="68"/>
                    </a:cubicBezTo>
                    <a:cubicBezTo>
                      <a:pt x="23" y="61"/>
                      <a:pt x="19" y="56"/>
                      <a:pt x="16" y="50"/>
                    </a:cubicBezTo>
                    <a:cubicBezTo>
                      <a:pt x="14" y="46"/>
                      <a:pt x="12" y="43"/>
                      <a:pt x="11" y="39"/>
                    </a:cubicBezTo>
                    <a:cubicBezTo>
                      <a:pt x="9" y="33"/>
                      <a:pt x="7" y="27"/>
                      <a:pt x="3" y="21"/>
                    </a:cubicBezTo>
                    <a:cubicBezTo>
                      <a:pt x="0" y="17"/>
                      <a:pt x="0" y="12"/>
                      <a:pt x="3" y="6"/>
                    </a:cubicBezTo>
                    <a:cubicBezTo>
                      <a:pt x="5" y="2"/>
                      <a:pt x="8" y="0"/>
                      <a:pt x="12" y="0"/>
                    </a:cubicBezTo>
                    <a:cubicBezTo>
                      <a:pt x="14" y="0"/>
                      <a:pt x="16" y="1"/>
                      <a:pt x="18" y="1"/>
                    </a:cubicBezTo>
                    <a:cubicBezTo>
                      <a:pt x="29" y="3"/>
                      <a:pt x="40" y="7"/>
                      <a:pt x="50" y="12"/>
                    </a:cubicBezTo>
                    <a:cubicBezTo>
                      <a:pt x="62" y="19"/>
                      <a:pt x="74" y="25"/>
                      <a:pt x="86" y="31"/>
                    </a:cubicBezTo>
                    <a:cubicBezTo>
                      <a:pt x="94" y="36"/>
                      <a:pt x="101" y="41"/>
                      <a:pt x="106" y="48"/>
                    </a:cubicBezTo>
                    <a:cubicBezTo>
                      <a:pt x="111" y="54"/>
                      <a:pt x="114" y="61"/>
                      <a:pt x="114"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4" name="Freeform 24"/>
              <p:cNvSpPr/>
              <p:nvPr/>
            </p:nvSpPr>
            <p:spPr bwMode="auto">
              <a:xfrm>
                <a:off x="9216909" y="2378981"/>
                <a:ext cx="317177" cy="429310"/>
              </a:xfrm>
              <a:custGeom>
                <a:avLst/>
                <a:gdLst>
                  <a:gd name="T0" fmla="*/ 111 w 111"/>
                  <a:gd name="T1" fmla="*/ 118 h 150"/>
                  <a:gd name="T2" fmla="*/ 108 w 111"/>
                  <a:gd name="T3" fmla="*/ 125 h 150"/>
                  <a:gd name="T4" fmla="*/ 94 w 111"/>
                  <a:gd name="T5" fmla="*/ 142 h 150"/>
                  <a:gd name="T6" fmla="*/ 80 w 111"/>
                  <a:gd name="T7" fmla="*/ 149 h 150"/>
                  <a:gd name="T8" fmla="*/ 72 w 111"/>
                  <a:gd name="T9" fmla="*/ 144 h 150"/>
                  <a:gd name="T10" fmla="*/ 66 w 111"/>
                  <a:gd name="T11" fmla="*/ 117 h 150"/>
                  <a:gd name="T12" fmla="*/ 59 w 111"/>
                  <a:gd name="T13" fmla="*/ 90 h 150"/>
                  <a:gd name="T14" fmla="*/ 50 w 111"/>
                  <a:gd name="T15" fmla="*/ 75 h 150"/>
                  <a:gd name="T16" fmla="*/ 19 w 111"/>
                  <a:gd name="T17" fmla="*/ 40 h 150"/>
                  <a:gd name="T18" fmla="*/ 6 w 111"/>
                  <a:gd name="T19" fmla="*/ 27 h 150"/>
                  <a:gd name="T20" fmla="*/ 0 w 111"/>
                  <a:gd name="T21" fmla="*/ 10 h 150"/>
                  <a:gd name="T22" fmla="*/ 0 w 111"/>
                  <a:gd name="T23" fmla="*/ 8 h 150"/>
                  <a:gd name="T24" fmla="*/ 9 w 111"/>
                  <a:gd name="T25" fmla="*/ 2 h 150"/>
                  <a:gd name="T26" fmla="*/ 18 w 111"/>
                  <a:gd name="T27" fmla="*/ 7 h 150"/>
                  <a:gd name="T28" fmla="*/ 27 w 111"/>
                  <a:gd name="T29" fmla="*/ 15 h 150"/>
                  <a:gd name="T30" fmla="*/ 44 w 111"/>
                  <a:gd name="T31" fmla="*/ 26 h 150"/>
                  <a:gd name="T32" fmla="*/ 85 w 111"/>
                  <a:gd name="T33" fmla="*/ 57 h 150"/>
                  <a:gd name="T34" fmla="*/ 110 w 111"/>
                  <a:gd name="T35" fmla="*/ 114 h 150"/>
                  <a:gd name="T36" fmla="*/ 110 w 111"/>
                  <a:gd name="T37" fmla="*/ 117 h 150"/>
                  <a:gd name="T38" fmla="*/ 111 w 111"/>
                  <a:gd name="T39" fmla="*/ 118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1" h="150">
                    <a:moveTo>
                      <a:pt x="111" y="118"/>
                    </a:moveTo>
                    <a:cubicBezTo>
                      <a:pt x="110" y="120"/>
                      <a:pt x="109" y="123"/>
                      <a:pt x="108" y="125"/>
                    </a:cubicBezTo>
                    <a:cubicBezTo>
                      <a:pt x="103" y="131"/>
                      <a:pt x="99" y="136"/>
                      <a:pt x="94" y="142"/>
                    </a:cubicBezTo>
                    <a:cubicBezTo>
                      <a:pt x="90" y="146"/>
                      <a:pt x="86" y="148"/>
                      <a:pt x="80" y="149"/>
                    </a:cubicBezTo>
                    <a:cubicBezTo>
                      <a:pt x="75" y="150"/>
                      <a:pt x="73" y="149"/>
                      <a:pt x="72" y="144"/>
                    </a:cubicBezTo>
                    <a:cubicBezTo>
                      <a:pt x="70" y="135"/>
                      <a:pt x="68" y="126"/>
                      <a:pt x="66" y="117"/>
                    </a:cubicBezTo>
                    <a:cubicBezTo>
                      <a:pt x="64" y="108"/>
                      <a:pt x="63" y="99"/>
                      <a:pt x="59" y="90"/>
                    </a:cubicBezTo>
                    <a:cubicBezTo>
                      <a:pt x="57" y="85"/>
                      <a:pt x="54" y="80"/>
                      <a:pt x="50" y="75"/>
                    </a:cubicBezTo>
                    <a:cubicBezTo>
                      <a:pt x="40" y="63"/>
                      <a:pt x="29" y="51"/>
                      <a:pt x="19" y="40"/>
                    </a:cubicBezTo>
                    <a:cubicBezTo>
                      <a:pt x="15" y="35"/>
                      <a:pt x="11" y="31"/>
                      <a:pt x="6" y="27"/>
                    </a:cubicBezTo>
                    <a:cubicBezTo>
                      <a:pt x="1" y="22"/>
                      <a:pt x="0" y="17"/>
                      <a:pt x="0" y="10"/>
                    </a:cubicBezTo>
                    <a:cubicBezTo>
                      <a:pt x="0" y="9"/>
                      <a:pt x="0" y="9"/>
                      <a:pt x="0" y="8"/>
                    </a:cubicBezTo>
                    <a:cubicBezTo>
                      <a:pt x="2" y="1"/>
                      <a:pt x="3" y="0"/>
                      <a:pt x="9" y="2"/>
                    </a:cubicBezTo>
                    <a:cubicBezTo>
                      <a:pt x="12" y="4"/>
                      <a:pt x="15" y="5"/>
                      <a:pt x="18" y="7"/>
                    </a:cubicBezTo>
                    <a:cubicBezTo>
                      <a:pt x="21" y="10"/>
                      <a:pt x="24" y="12"/>
                      <a:pt x="27" y="15"/>
                    </a:cubicBezTo>
                    <a:cubicBezTo>
                      <a:pt x="32" y="20"/>
                      <a:pt x="38" y="24"/>
                      <a:pt x="44" y="26"/>
                    </a:cubicBezTo>
                    <a:cubicBezTo>
                      <a:pt x="61" y="33"/>
                      <a:pt x="74" y="43"/>
                      <a:pt x="85" y="57"/>
                    </a:cubicBezTo>
                    <a:cubicBezTo>
                      <a:pt x="98" y="73"/>
                      <a:pt x="107" y="92"/>
                      <a:pt x="110" y="114"/>
                    </a:cubicBezTo>
                    <a:cubicBezTo>
                      <a:pt x="110" y="115"/>
                      <a:pt x="110" y="116"/>
                      <a:pt x="110" y="117"/>
                    </a:cubicBezTo>
                    <a:cubicBezTo>
                      <a:pt x="110" y="117"/>
                      <a:pt x="110" y="118"/>
                      <a:pt x="111"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5" name="Freeform 26"/>
              <p:cNvSpPr/>
              <p:nvPr/>
            </p:nvSpPr>
            <p:spPr bwMode="auto">
              <a:xfrm>
                <a:off x="7022303" y="3189544"/>
                <a:ext cx="230674" cy="281935"/>
              </a:xfrm>
              <a:custGeom>
                <a:avLst/>
                <a:gdLst>
                  <a:gd name="T0" fmla="*/ 0 w 81"/>
                  <a:gd name="T1" fmla="*/ 18 h 99"/>
                  <a:gd name="T2" fmla="*/ 1 w 81"/>
                  <a:gd name="T3" fmla="*/ 9 h 99"/>
                  <a:gd name="T4" fmla="*/ 11 w 81"/>
                  <a:gd name="T5" fmla="*/ 1 h 99"/>
                  <a:gd name="T6" fmla="*/ 50 w 81"/>
                  <a:gd name="T7" fmla="*/ 12 h 99"/>
                  <a:gd name="T8" fmla="*/ 78 w 81"/>
                  <a:gd name="T9" fmla="*/ 44 h 99"/>
                  <a:gd name="T10" fmla="*/ 80 w 81"/>
                  <a:gd name="T11" fmla="*/ 51 h 99"/>
                  <a:gd name="T12" fmla="*/ 77 w 81"/>
                  <a:gd name="T13" fmla="*/ 79 h 99"/>
                  <a:gd name="T14" fmla="*/ 43 w 81"/>
                  <a:gd name="T15" fmla="*/ 92 h 99"/>
                  <a:gd name="T16" fmla="*/ 30 w 81"/>
                  <a:gd name="T17" fmla="*/ 81 h 99"/>
                  <a:gd name="T18" fmla="*/ 12 w 81"/>
                  <a:gd name="T19" fmla="*/ 60 h 99"/>
                  <a:gd name="T20" fmla="*/ 1 w 81"/>
                  <a:gd name="T21" fmla="*/ 24 h 99"/>
                  <a:gd name="T22" fmla="*/ 1 w 81"/>
                  <a:gd name="T23" fmla="*/ 18 h 99"/>
                  <a:gd name="T24" fmla="*/ 0 w 81"/>
                  <a:gd name="T25" fmla="*/ 1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9">
                    <a:moveTo>
                      <a:pt x="0" y="18"/>
                    </a:moveTo>
                    <a:cubicBezTo>
                      <a:pt x="1" y="15"/>
                      <a:pt x="1" y="12"/>
                      <a:pt x="1" y="9"/>
                    </a:cubicBezTo>
                    <a:cubicBezTo>
                      <a:pt x="2" y="4"/>
                      <a:pt x="5" y="1"/>
                      <a:pt x="11" y="1"/>
                    </a:cubicBezTo>
                    <a:cubicBezTo>
                      <a:pt x="25" y="0"/>
                      <a:pt x="39" y="2"/>
                      <a:pt x="50" y="12"/>
                    </a:cubicBezTo>
                    <a:cubicBezTo>
                      <a:pt x="62" y="21"/>
                      <a:pt x="70" y="32"/>
                      <a:pt x="78" y="44"/>
                    </a:cubicBezTo>
                    <a:cubicBezTo>
                      <a:pt x="79" y="46"/>
                      <a:pt x="80" y="49"/>
                      <a:pt x="80" y="51"/>
                    </a:cubicBezTo>
                    <a:cubicBezTo>
                      <a:pt x="81" y="61"/>
                      <a:pt x="80" y="70"/>
                      <a:pt x="77" y="79"/>
                    </a:cubicBezTo>
                    <a:cubicBezTo>
                      <a:pt x="74" y="89"/>
                      <a:pt x="57" y="99"/>
                      <a:pt x="43" y="92"/>
                    </a:cubicBezTo>
                    <a:cubicBezTo>
                      <a:pt x="38" y="89"/>
                      <a:pt x="33" y="86"/>
                      <a:pt x="30" y="81"/>
                    </a:cubicBezTo>
                    <a:cubicBezTo>
                      <a:pt x="24" y="74"/>
                      <a:pt x="18" y="67"/>
                      <a:pt x="12" y="60"/>
                    </a:cubicBezTo>
                    <a:cubicBezTo>
                      <a:pt x="4" y="49"/>
                      <a:pt x="2" y="37"/>
                      <a:pt x="1" y="24"/>
                    </a:cubicBezTo>
                    <a:cubicBezTo>
                      <a:pt x="1" y="22"/>
                      <a:pt x="1" y="20"/>
                      <a:pt x="1" y="18"/>
                    </a:cubicBezTo>
                    <a:cubicBezTo>
                      <a:pt x="1" y="18"/>
                      <a:pt x="1" y="18"/>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6" name="Freeform 28"/>
              <p:cNvSpPr/>
              <p:nvPr/>
            </p:nvSpPr>
            <p:spPr bwMode="auto">
              <a:xfrm>
                <a:off x="8502460" y="3122264"/>
                <a:ext cx="246693" cy="285139"/>
              </a:xfrm>
              <a:custGeom>
                <a:avLst/>
                <a:gdLst>
                  <a:gd name="T0" fmla="*/ 38 w 87"/>
                  <a:gd name="T1" fmla="*/ 100 h 100"/>
                  <a:gd name="T2" fmla="*/ 27 w 87"/>
                  <a:gd name="T3" fmla="*/ 98 h 100"/>
                  <a:gd name="T4" fmla="*/ 22 w 87"/>
                  <a:gd name="T5" fmla="*/ 91 h 100"/>
                  <a:gd name="T6" fmla="*/ 17 w 87"/>
                  <a:gd name="T7" fmla="*/ 65 h 100"/>
                  <a:gd name="T8" fmla="*/ 1 w 87"/>
                  <a:gd name="T9" fmla="*/ 16 h 100"/>
                  <a:gd name="T10" fmla="*/ 0 w 87"/>
                  <a:gd name="T11" fmla="*/ 4 h 100"/>
                  <a:gd name="T12" fmla="*/ 4 w 87"/>
                  <a:gd name="T13" fmla="*/ 0 h 100"/>
                  <a:gd name="T14" fmla="*/ 12 w 87"/>
                  <a:gd name="T15" fmla="*/ 0 h 100"/>
                  <a:gd name="T16" fmla="*/ 20 w 87"/>
                  <a:gd name="T17" fmla="*/ 4 h 100"/>
                  <a:gd name="T18" fmla="*/ 31 w 87"/>
                  <a:gd name="T19" fmla="*/ 12 h 100"/>
                  <a:gd name="T20" fmla="*/ 65 w 87"/>
                  <a:gd name="T21" fmla="*/ 41 h 100"/>
                  <a:gd name="T22" fmla="*/ 78 w 87"/>
                  <a:gd name="T23" fmla="*/ 56 h 100"/>
                  <a:gd name="T24" fmla="*/ 73 w 87"/>
                  <a:gd name="T25" fmla="*/ 87 h 100"/>
                  <a:gd name="T26" fmla="*/ 38 w 87"/>
                  <a:gd name="T27"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00">
                    <a:moveTo>
                      <a:pt x="38" y="100"/>
                    </a:moveTo>
                    <a:cubicBezTo>
                      <a:pt x="34" y="99"/>
                      <a:pt x="31" y="99"/>
                      <a:pt x="27" y="98"/>
                    </a:cubicBezTo>
                    <a:cubicBezTo>
                      <a:pt x="24" y="97"/>
                      <a:pt x="22" y="94"/>
                      <a:pt x="22" y="91"/>
                    </a:cubicBezTo>
                    <a:cubicBezTo>
                      <a:pt x="23" y="81"/>
                      <a:pt x="20" y="73"/>
                      <a:pt x="17" y="65"/>
                    </a:cubicBezTo>
                    <a:cubicBezTo>
                      <a:pt x="11" y="49"/>
                      <a:pt x="4" y="33"/>
                      <a:pt x="1" y="16"/>
                    </a:cubicBezTo>
                    <a:cubicBezTo>
                      <a:pt x="0" y="12"/>
                      <a:pt x="0" y="8"/>
                      <a:pt x="0" y="4"/>
                    </a:cubicBezTo>
                    <a:cubicBezTo>
                      <a:pt x="0" y="2"/>
                      <a:pt x="2" y="0"/>
                      <a:pt x="4" y="0"/>
                    </a:cubicBezTo>
                    <a:cubicBezTo>
                      <a:pt x="7" y="0"/>
                      <a:pt x="10" y="0"/>
                      <a:pt x="12" y="0"/>
                    </a:cubicBezTo>
                    <a:cubicBezTo>
                      <a:pt x="15" y="1"/>
                      <a:pt x="18" y="2"/>
                      <a:pt x="20" y="4"/>
                    </a:cubicBezTo>
                    <a:cubicBezTo>
                      <a:pt x="24" y="7"/>
                      <a:pt x="28" y="9"/>
                      <a:pt x="31" y="12"/>
                    </a:cubicBezTo>
                    <a:cubicBezTo>
                      <a:pt x="42" y="22"/>
                      <a:pt x="54" y="31"/>
                      <a:pt x="65" y="41"/>
                    </a:cubicBezTo>
                    <a:cubicBezTo>
                      <a:pt x="70" y="45"/>
                      <a:pt x="74" y="51"/>
                      <a:pt x="78" y="56"/>
                    </a:cubicBezTo>
                    <a:cubicBezTo>
                      <a:pt x="87" y="69"/>
                      <a:pt x="85" y="78"/>
                      <a:pt x="73" y="87"/>
                    </a:cubicBezTo>
                    <a:cubicBezTo>
                      <a:pt x="64" y="95"/>
                      <a:pt x="50" y="100"/>
                      <a:pt x="38"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sp>
            <p:nvSpPr>
              <p:cNvPr id="97" name="Freeform 36"/>
              <p:cNvSpPr/>
              <p:nvPr/>
            </p:nvSpPr>
            <p:spPr bwMode="auto">
              <a:xfrm>
                <a:off x="9207298" y="2724992"/>
                <a:ext cx="128152" cy="246693"/>
              </a:xfrm>
              <a:custGeom>
                <a:avLst/>
                <a:gdLst>
                  <a:gd name="T0" fmla="*/ 6 w 44"/>
                  <a:gd name="T1" fmla="*/ 57 h 87"/>
                  <a:gd name="T2" fmla="*/ 2 w 44"/>
                  <a:gd name="T3" fmla="*/ 8 h 87"/>
                  <a:gd name="T4" fmla="*/ 3 w 44"/>
                  <a:gd name="T5" fmla="*/ 2 h 87"/>
                  <a:gd name="T6" fmla="*/ 10 w 44"/>
                  <a:gd name="T7" fmla="*/ 2 h 87"/>
                  <a:gd name="T8" fmla="*/ 15 w 44"/>
                  <a:gd name="T9" fmla="*/ 6 h 87"/>
                  <a:gd name="T10" fmla="*/ 29 w 44"/>
                  <a:gd name="T11" fmla="*/ 22 h 87"/>
                  <a:gd name="T12" fmla="*/ 39 w 44"/>
                  <a:gd name="T13" fmla="*/ 36 h 87"/>
                  <a:gd name="T14" fmla="*/ 43 w 44"/>
                  <a:gd name="T15" fmla="*/ 52 h 87"/>
                  <a:gd name="T16" fmla="*/ 38 w 44"/>
                  <a:gd name="T17" fmla="*/ 74 h 87"/>
                  <a:gd name="T18" fmla="*/ 16 w 44"/>
                  <a:gd name="T19" fmla="*/ 87 h 87"/>
                  <a:gd name="T20" fmla="*/ 8 w 44"/>
                  <a:gd name="T21" fmla="*/ 81 h 87"/>
                  <a:gd name="T22" fmla="*/ 6 w 44"/>
                  <a:gd name="T23" fmla="*/ 65 h 87"/>
                  <a:gd name="T24" fmla="*/ 6 w 44"/>
                  <a:gd name="T2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87">
                    <a:moveTo>
                      <a:pt x="6" y="57"/>
                    </a:moveTo>
                    <a:cubicBezTo>
                      <a:pt x="7" y="39"/>
                      <a:pt x="5" y="23"/>
                      <a:pt x="2" y="8"/>
                    </a:cubicBezTo>
                    <a:cubicBezTo>
                      <a:pt x="1" y="6"/>
                      <a:pt x="0" y="3"/>
                      <a:pt x="3" y="2"/>
                    </a:cubicBezTo>
                    <a:cubicBezTo>
                      <a:pt x="5" y="0"/>
                      <a:pt x="7" y="0"/>
                      <a:pt x="10" y="2"/>
                    </a:cubicBezTo>
                    <a:cubicBezTo>
                      <a:pt x="12" y="3"/>
                      <a:pt x="14" y="4"/>
                      <a:pt x="15" y="6"/>
                    </a:cubicBezTo>
                    <a:cubicBezTo>
                      <a:pt x="20" y="11"/>
                      <a:pt x="25" y="17"/>
                      <a:pt x="29" y="22"/>
                    </a:cubicBezTo>
                    <a:cubicBezTo>
                      <a:pt x="33" y="27"/>
                      <a:pt x="36" y="32"/>
                      <a:pt x="39" y="36"/>
                    </a:cubicBezTo>
                    <a:cubicBezTo>
                      <a:pt x="42" y="41"/>
                      <a:pt x="44" y="46"/>
                      <a:pt x="43" y="52"/>
                    </a:cubicBezTo>
                    <a:cubicBezTo>
                      <a:pt x="42" y="59"/>
                      <a:pt x="41" y="67"/>
                      <a:pt x="38" y="74"/>
                    </a:cubicBezTo>
                    <a:cubicBezTo>
                      <a:pt x="33" y="83"/>
                      <a:pt x="27" y="87"/>
                      <a:pt x="16" y="87"/>
                    </a:cubicBezTo>
                    <a:cubicBezTo>
                      <a:pt x="12" y="87"/>
                      <a:pt x="10" y="85"/>
                      <a:pt x="8" y="81"/>
                    </a:cubicBezTo>
                    <a:cubicBezTo>
                      <a:pt x="6" y="76"/>
                      <a:pt x="6" y="71"/>
                      <a:pt x="6" y="65"/>
                    </a:cubicBezTo>
                    <a:cubicBezTo>
                      <a:pt x="6" y="62"/>
                      <a:pt x="6" y="59"/>
                      <a:pt x="6" y="5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Arial" panose="020B0604020202090204"/>
                  <a:ea typeface="微软雅黑" panose="020B0503020204020204" pitchFamily="34" charset="-122"/>
                  <a:cs typeface="+mn-cs"/>
                </a:endParaRPr>
              </a:p>
            </p:txBody>
          </p:sp>
        </p:grpSp>
        <p:grpSp>
          <p:nvGrpSpPr>
            <p:cNvPr id="98" name="组合 97"/>
            <p:cNvGrpSpPr/>
            <p:nvPr userDrawn="1"/>
          </p:nvGrpSpPr>
          <p:grpSpPr>
            <a:xfrm>
              <a:off x="9556201" y="498129"/>
              <a:ext cx="588050" cy="586680"/>
              <a:chOff x="2105799" y="20055838"/>
              <a:chExt cx="6748090" cy="6732363"/>
            </a:xfrm>
            <a:solidFill>
              <a:schemeClr val="accent1">
                <a:alpha val="80000"/>
              </a:schemeClr>
            </a:solidFill>
          </p:grpSpPr>
          <p:sp>
            <p:nvSpPr>
              <p:cNvPr id="99" name="Freeform 8"/>
              <p:cNvSpPr>
                <a:spLocks noEditPoints="1"/>
              </p:cNvSpPr>
              <p:nvPr/>
            </p:nvSpPr>
            <p:spPr bwMode="auto">
              <a:xfrm>
                <a:off x="2105799" y="20055838"/>
                <a:ext cx="6748090" cy="6732363"/>
              </a:xfrm>
              <a:custGeom>
                <a:avLst/>
                <a:gdLst>
                  <a:gd name="T0" fmla="*/ 0 w 965"/>
                  <a:gd name="T1" fmla="*/ 465 h 963"/>
                  <a:gd name="T2" fmla="*/ 1 w 965"/>
                  <a:gd name="T3" fmla="*/ 453 h 963"/>
                  <a:gd name="T4" fmla="*/ 10 w 965"/>
                  <a:gd name="T5" fmla="*/ 384 h 963"/>
                  <a:gd name="T6" fmla="*/ 50 w 965"/>
                  <a:gd name="T7" fmla="*/ 269 h 963"/>
                  <a:gd name="T8" fmla="*/ 220 w 965"/>
                  <a:gd name="T9" fmla="*/ 78 h 963"/>
                  <a:gd name="T10" fmla="*/ 368 w 965"/>
                  <a:gd name="T11" fmla="*/ 14 h 963"/>
                  <a:gd name="T12" fmla="*/ 459 w 965"/>
                  <a:gd name="T13" fmla="*/ 1 h 963"/>
                  <a:gd name="T14" fmla="*/ 465 w 965"/>
                  <a:gd name="T15" fmla="*/ 0 h 963"/>
                  <a:gd name="T16" fmla="*/ 498 w 965"/>
                  <a:gd name="T17" fmla="*/ 0 h 963"/>
                  <a:gd name="T18" fmla="*/ 503 w 965"/>
                  <a:gd name="T19" fmla="*/ 1 h 963"/>
                  <a:gd name="T20" fmla="*/ 746 w 965"/>
                  <a:gd name="T21" fmla="*/ 80 h 963"/>
                  <a:gd name="T22" fmla="*/ 941 w 965"/>
                  <a:gd name="T23" fmla="*/ 338 h 963"/>
                  <a:gd name="T24" fmla="*/ 962 w 965"/>
                  <a:gd name="T25" fmla="*/ 447 h 963"/>
                  <a:gd name="T26" fmla="*/ 945 w 965"/>
                  <a:gd name="T27" fmla="*/ 612 h 963"/>
                  <a:gd name="T28" fmla="*/ 857 w 965"/>
                  <a:gd name="T29" fmla="*/ 782 h 963"/>
                  <a:gd name="T30" fmla="*/ 722 w 965"/>
                  <a:gd name="T31" fmla="*/ 897 h 963"/>
                  <a:gd name="T32" fmla="*/ 584 w 965"/>
                  <a:gd name="T33" fmla="*/ 951 h 963"/>
                  <a:gd name="T34" fmla="*/ 502 w 965"/>
                  <a:gd name="T35" fmla="*/ 962 h 963"/>
                  <a:gd name="T36" fmla="*/ 497 w 965"/>
                  <a:gd name="T37" fmla="*/ 963 h 963"/>
                  <a:gd name="T38" fmla="*/ 466 w 965"/>
                  <a:gd name="T39" fmla="*/ 963 h 963"/>
                  <a:gd name="T40" fmla="*/ 449 w 965"/>
                  <a:gd name="T41" fmla="*/ 961 h 963"/>
                  <a:gd name="T42" fmla="*/ 332 w 965"/>
                  <a:gd name="T43" fmla="*/ 938 h 963"/>
                  <a:gd name="T44" fmla="*/ 51 w 965"/>
                  <a:gd name="T45" fmla="*/ 695 h 963"/>
                  <a:gd name="T46" fmla="*/ 8 w 965"/>
                  <a:gd name="T47" fmla="*/ 564 h 963"/>
                  <a:gd name="T48" fmla="*/ 1 w 965"/>
                  <a:gd name="T49" fmla="*/ 510 h 963"/>
                  <a:gd name="T50" fmla="*/ 0 w 965"/>
                  <a:gd name="T51" fmla="*/ 497 h 963"/>
                  <a:gd name="T52" fmla="*/ 0 w 965"/>
                  <a:gd name="T53" fmla="*/ 465 h 963"/>
                  <a:gd name="T54" fmla="*/ 481 w 965"/>
                  <a:gd name="T55" fmla="*/ 946 h 963"/>
                  <a:gd name="T56" fmla="*/ 946 w 965"/>
                  <a:gd name="T57" fmla="*/ 481 h 963"/>
                  <a:gd name="T58" fmla="*/ 482 w 965"/>
                  <a:gd name="T59" fmla="*/ 17 h 963"/>
                  <a:gd name="T60" fmla="*/ 17 w 965"/>
                  <a:gd name="T61" fmla="*/ 480 h 963"/>
                  <a:gd name="T62" fmla="*/ 481 w 965"/>
                  <a:gd name="T63" fmla="*/ 946 h 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5" h="963">
                    <a:moveTo>
                      <a:pt x="0" y="465"/>
                    </a:moveTo>
                    <a:cubicBezTo>
                      <a:pt x="0" y="461"/>
                      <a:pt x="1" y="457"/>
                      <a:pt x="1" y="453"/>
                    </a:cubicBezTo>
                    <a:cubicBezTo>
                      <a:pt x="3" y="430"/>
                      <a:pt x="6" y="407"/>
                      <a:pt x="10" y="384"/>
                    </a:cubicBezTo>
                    <a:cubicBezTo>
                      <a:pt x="19" y="344"/>
                      <a:pt x="32" y="306"/>
                      <a:pt x="50" y="269"/>
                    </a:cubicBezTo>
                    <a:cubicBezTo>
                      <a:pt x="89" y="190"/>
                      <a:pt x="146" y="127"/>
                      <a:pt x="220" y="78"/>
                    </a:cubicBezTo>
                    <a:cubicBezTo>
                      <a:pt x="265" y="48"/>
                      <a:pt x="315" y="27"/>
                      <a:pt x="368" y="14"/>
                    </a:cubicBezTo>
                    <a:cubicBezTo>
                      <a:pt x="398" y="6"/>
                      <a:pt x="429" y="2"/>
                      <a:pt x="459" y="1"/>
                    </a:cubicBezTo>
                    <a:cubicBezTo>
                      <a:pt x="461" y="1"/>
                      <a:pt x="463" y="0"/>
                      <a:pt x="465" y="0"/>
                    </a:cubicBezTo>
                    <a:cubicBezTo>
                      <a:pt x="476" y="0"/>
                      <a:pt x="487" y="0"/>
                      <a:pt x="498" y="0"/>
                    </a:cubicBezTo>
                    <a:cubicBezTo>
                      <a:pt x="500" y="0"/>
                      <a:pt x="501" y="1"/>
                      <a:pt x="503" y="1"/>
                    </a:cubicBezTo>
                    <a:cubicBezTo>
                      <a:pt x="592" y="5"/>
                      <a:pt x="673" y="31"/>
                      <a:pt x="746" y="80"/>
                    </a:cubicBezTo>
                    <a:cubicBezTo>
                      <a:pt x="841" y="143"/>
                      <a:pt x="906" y="229"/>
                      <a:pt x="941" y="338"/>
                    </a:cubicBezTo>
                    <a:cubicBezTo>
                      <a:pt x="952" y="373"/>
                      <a:pt x="959" y="410"/>
                      <a:pt x="962" y="447"/>
                    </a:cubicBezTo>
                    <a:cubicBezTo>
                      <a:pt x="965" y="503"/>
                      <a:pt x="960" y="558"/>
                      <a:pt x="945" y="612"/>
                    </a:cubicBezTo>
                    <a:cubicBezTo>
                      <a:pt x="927" y="674"/>
                      <a:pt x="897" y="731"/>
                      <a:pt x="857" y="782"/>
                    </a:cubicBezTo>
                    <a:cubicBezTo>
                      <a:pt x="819" y="829"/>
                      <a:pt x="774" y="867"/>
                      <a:pt x="722" y="897"/>
                    </a:cubicBezTo>
                    <a:cubicBezTo>
                      <a:pt x="679" y="923"/>
                      <a:pt x="633" y="940"/>
                      <a:pt x="584" y="951"/>
                    </a:cubicBezTo>
                    <a:cubicBezTo>
                      <a:pt x="557" y="957"/>
                      <a:pt x="530" y="960"/>
                      <a:pt x="502" y="962"/>
                    </a:cubicBezTo>
                    <a:cubicBezTo>
                      <a:pt x="500" y="962"/>
                      <a:pt x="498" y="962"/>
                      <a:pt x="497" y="963"/>
                    </a:cubicBezTo>
                    <a:cubicBezTo>
                      <a:pt x="487" y="963"/>
                      <a:pt x="476" y="963"/>
                      <a:pt x="466" y="963"/>
                    </a:cubicBezTo>
                    <a:cubicBezTo>
                      <a:pt x="460" y="962"/>
                      <a:pt x="455" y="961"/>
                      <a:pt x="449" y="961"/>
                    </a:cubicBezTo>
                    <a:cubicBezTo>
                      <a:pt x="409" y="958"/>
                      <a:pt x="370" y="951"/>
                      <a:pt x="332" y="938"/>
                    </a:cubicBezTo>
                    <a:cubicBezTo>
                      <a:pt x="206" y="895"/>
                      <a:pt x="112" y="814"/>
                      <a:pt x="51" y="695"/>
                    </a:cubicBezTo>
                    <a:cubicBezTo>
                      <a:pt x="30" y="654"/>
                      <a:pt x="16" y="610"/>
                      <a:pt x="8" y="564"/>
                    </a:cubicBezTo>
                    <a:cubicBezTo>
                      <a:pt x="4" y="546"/>
                      <a:pt x="2" y="528"/>
                      <a:pt x="1" y="510"/>
                    </a:cubicBezTo>
                    <a:cubicBezTo>
                      <a:pt x="1" y="506"/>
                      <a:pt x="0" y="501"/>
                      <a:pt x="0" y="497"/>
                    </a:cubicBezTo>
                    <a:cubicBezTo>
                      <a:pt x="0" y="486"/>
                      <a:pt x="0" y="475"/>
                      <a:pt x="0" y="465"/>
                    </a:cubicBezTo>
                    <a:close/>
                    <a:moveTo>
                      <a:pt x="481" y="946"/>
                    </a:moveTo>
                    <a:cubicBezTo>
                      <a:pt x="738" y="946"/>
                      <a:pt x="946" y="736"/>
                      <a:pt x="946" y="481"/>
                    </a:cubicBezTo>
                    <a:cubicBezTo>
                      <a:pt x="947" y="228"/>
                      <a:pt x="740" y="17"/>
                      <a:pt x="482" y="17"/>
                    </a:cubicBezTo>
                    <a:cubicBezTo>
                      <a:pt x="226" y="16"/>
                      <a:pt x="17" y="225"/>
                      <a:pt x="17" y="480"/>
                    </a:cubicBezTo>
                    <a:cubicBezTo>
                      <a:pt x="16" y="736"/>
                      <a:pt x="225" y="945"/>
                      <a:pt x="481" y="94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0" name="Freeform 42"/>
              <p:cNvSpPr>
                <a:spLocks noEditPoints="1"/>
              </p:cNvSpPr>
              <p:nvPr/>
            </p:nvSpPr>
            <p:spPr bwMode="auto">
              <a:xfrm>
                <a:off x="2986668" y="20928842"/>
                <a:ext cx="4978486" cy="4970622"/>
              </a:xfrm>
              <a:custGeom>
                <a:avLst/>
                <a:gdLst>
                  <a:gd name="T0" fmla="*/ 711 w 711"/>
                  <a:gd name="T1" fmla="*/ 356 h 711"/>
                  <a:gd name="T2" fmla="*/ 355 w 711"/>
                  <a:gd name="T3" fmla="*/ 711 h 711"/>
                  <a:gd name="T4" fmla="*/ 0 w 711"/>
                  <a:gd name="T5" fmla="*/ 357 h 711"/>
                  <a:gd name="T6" fmla="*/ 354 w 711"/>
                  <a:gd name="T7" fmla="*/ 1 h 711"/>
                  <a:gd name="T8" fmla="*/ 711 w 711"/>
                  <a:gd name="T9" fmla="*/ 356 h 711"/>
                  <a:gd name="T10" fmla="*/ 355 w 711"/>
                  <a:gd name="T11" fmla="*/ 700 h 711"/>
                  <a:gd name="T12" fmla="*/ 700 w 711"/>
                  <a:gd name="T13" fmla="*/ 356 h 711"/>
                  <a:gd name="T14" fmla="*/ 355 w 711"/>
                  <a:gd name="T15" fmla="*/ 12 h 711"/>
                  <a:gd name="T16" fmla="*/ 11 w 711"/>
                  <a:gd name="T17" fmla="*/ 356 h 711"/>
                  <a:gd name="T18" fmla="*/ 355 w 711"/>
                  <a:gd name="T19" fmla="*/ 700 h 7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711">
                    <a:moveTo>
                      <a:pt x="711" y="356"/>
                    </a:moveTo>
                    <a:cubicBezTo>
                      <a:pt x="711" y="552"/>
                      <a:pt x="551" y="711"/>
                      <a:pt x="355" y="711"/>
                    </a:cubicBezTo>
                    <a:cubicBezTo>
                      <a:pt x="159" y="711"/>
                      <a:pt x="1" y="551"/>
                      <a:pt x="0" y="357"/>
                    </a:cubicBezTo>
                    <a:cubicBezTo>
                      <a:pt x="0" y="162"/>
                      <a:pt x="158" y="2"/>
                      <a:pt x="354" y="1"/>
                    </a:cubicBezTo>
                    <a:cubicBezTo>
                      <a:pt x="551" y="0"/>
                      <a:pt x="711" y="159"/>
                      <a:pt x="711" y="356"/>
                    </a:cubicBezTo>
                    <a:close/>
                    <a:moveTo>
                      <a:pt x="355" y="700"/>
                    </a:moveTo>
                    <a:cubicBezTo>
                      <a:pt x="545" y="701"/>
                      <a:pt x="700" y="546"/>
                      <a:pt x="700" y="356"/>
                    </a:cubicBezTo>
                    <a:cubicBezTo>
                      <a:pt x="700" y="166"/>
                      <a:pt x="545" y="12"/>
                      <a:pt x="355" y="12"/>
                    </a:cubicBezTo>
                    <a:cubicBezTo>
                      <a:pt x="166" y="12"/>
                      <a:pt x="11" y="166"/>
                      <a:pt x="11" y="356"/>
                    </a:cubicBezTo>
                    <a:cubicBezTo>
                      <a:pt x="11" y="545"/>
                      <a:pt x="166" y="700"/>
                      <a:pt x="355" y="70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1" name="Freeform 43"/>
              <p:cNvSpPr>
                <a:spLocks noEditPoints="1"/>
              </p:cNvSpPr>
              <p:nvPr/>
            </p:nvSpPr>
            <p:spPr bwMode="auto">
              <a:xfrm>
                <a:off x="7508990" y="21424332"/>
                <a:ext cx="550543" cy="660652"/>
              </a:xfrm>
              <a:custGeom>
                <a:avLst/>
                <a:gdLst>
                  <a:gd name="T0" fmla="*/ 37 w 79"/>
                  <a:gd name="T1" fmla="*/ 41 h 94"/>
                  <a:gd name="T2" fmla="*/ 21 w 79"/>
                  <a:gd name="T3" fmla="*/ 55 h 94"/>
                  <a:gd name="T4" fmla="*/ 19 w 79"/>
                  <a:gd name="T5" fmla="*/ 62 h 94"/>
                  <a:gd name="T6" fmla="*/ 20 w 79"/>
                  <a:gd name="T7" fmla="*/ 66 h 94"/>
                  <a:gd name="T8" fmla="*/ 0 w 79"/>
                  <a:gd name="T9" fmla="*/ 40 h 94"/>
                  <a:gd name="T10" fmla="*/ 3 w 79"/>
                  <a:gd name="T11" fmla="*/ 42 h 94"/>
                  <a:gd name="T12" fmla="*/ 12 w 79"/>
                  <a:gd name="T13" fmla="*/ 42 h 94"/>
                  <a:gd name="T14" fmla="*/ 48 w 79"/>
                  <a:gd name="T15" fmla="*/ 12 h 94"/>
                  <a:gd name="T16" fmla="*/ 50 w 79"/>
                  <a:gd name="T17" fmla="*/ 2 h 94"/>
                  <a:gd name="T18" fmla="*/ 50 w 79"/>
                  <a:gd name="T19" fmla="*/ 0 h 94"/>
                  <a:gd name="T20" fmla="*/ 52 w 79"/>
                  <a:gd name="T21" fmla="*/ 2 h 94"/>
                  <a:gd name="T22" fmla="*/ 70 w 79"/>
                  <a:gd name="T23" fmla="*/ 26 h 94"/>
                  <a:gd name="T24" fmla="*/ 77 w 79"/>
                  <a:gd name="T25" fmla="*/ 40 h 94"/>
                  <a:gd name="T26" fmla="*/ 75 w 79"/>
                  <a:gd name="T27" fmla="*/ 54 h 94"/>
                  <a:gd name="T28" fmla="*/ 57 w 79"/>
                  <a:gd name="T29" fmla="*/ 59 h 94"/>
                  <a:gd name="T30" fmla="*/ 50 w 79"/>
                  <a:gd name="T31" fmla="*/ 56 h 94"/>
                  <a:gd name="T32" fmla="*/ 40 w 79"/>
                  <a:gd name="T33" fmla="*/ 94 h 94"/>
                  <a:gd name="T34" fmla="*/ 38 w 79"/>
                  <a:gd name="T35" fmla="*/ 92 h 94"/>
                  <a:gd name="T36" fmla="*/ 31 w 79"/>
                  <a:gd name="T37" fmla="*/ 82 h 94"/>
                  <a:gd name="T38" fmla="*/ 29 w 79"/>
                  <a:gd name="T39" fmla="*/ 75 h 94"/>
                  <a:gd name="T40" fmla="*/ 38 w 79"/>
                  <a:gd name="T41" fmla="*/ 47 h 94"/>
                  <a:gd name="T42" fmla="*/ 37 w 79"/>
                  <a:gd name="T43" fmla="*/ 41 h 94"/>
                  <a:gd name="T44" fmla="*/ 40 w 79"/>
                  <a:gd name="T45" fmla="*/ 39 h 94"/>
                  <a:gd name="T46" fmla="*/ 45 w 79"/>
                  <a:gd name="T47" fmla="*/ 45 h 94"/>
                  <a:gd name="T48" fmla="*/ 61 w 79"/>
                  <a:gd name="T49" fmla="*/ 45 h 94"/>
                  <a:gd name="T50" fmla="*/ 65 w 79"/>
                  <a:gd name="T51" fmla="*/ 43 h 94"/>
                  <a:gd name="T52" fmla="*/ 65 w 79"/>
                  <a:gd name="T53" fmla="*/ 24 h 94"/>
                  <a:gd name="T54" fmla="*/ 59 w 79"/>
                  <a:gd name="T55" fmla="*/ 24 h 94"/>
                  <a:gd name="T56" fmla="*/ 45 w 79"/>
                  <a:gd name="T57" fmla="*/ 35 h 94"/>
                  <a:gd name="T58" fmla="*/ 40 w 79"/>
                  <a:gd name="T59" fmla="*/ 3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9" h="94">
                    <a:moveTo>
                      <a:pt x="37" y="41"/>
                    </a:moveTo>
                    <a:cubicBezTo>
                      <a:pt x="32" y="46"/>
                      <a:pt x="26" y="50"/>
                      <a:pt x="21" y="55"/>
                    </a:cubicBezTo>
                    <a:cubicBezTo>
                      <a:pt x="18" y="57"/>
                      <a:pt x="18" y="60"/>
                      <a:pt x="19" y="62"/>
                    </a:cubicBezTo>
                    <a:cubicBezTo>
                      <a:pt x="20" y="64"/>
                      <a:pt x="20" y="65"/>
                      <a:pt x="20" y="66"/>
                    </a:cubicBezTo>
                    <a:cubicBezTo>
                      <a:pt x="17" y="65"/>
                      <a:pt x="3" y="47"/>
                      <a:pt x="0" y="40"/>
                    </a:cubicBezTo>
                    <a:cubicBezTo>
                      <a:pt x="2" y="41"/>
                      <a:pt x="2" y="41"/>
                      <a:pt x="3" y="42"/>
                    </a:cubicBezTo>
                    <a:cubicBezTo>
                      <a:pt x="7" y="44"/>
                      <a:pt x="9" y="44"/>
                      <a:pt x="12" y="42"/>
                    </a:cubicBezTo>
                    <a:cubicBezTo>
                      <a:pt x="24" y="32"/>
                      <a:pt x="36" y="22"/>
                      <a:pt x="48" y="12"/>
                    </a:cubicBezTo>
                    <a:cubicBezTo>
                      <a:pt x="52" y="9"/>
                      <a:pt x="52" y="7"/>
                      <a:pt x="50" y="2"/>
                    </a:cubicBezTo>
                    <a:cubicBezTo>
                      <a:pt x="50" y="1"/>
                      <a:pt x="50" y="1"/>
                      <a:pt x="50" y="0"/>
                    </a:cubicBezTo>
                    <a:cubicBezTo>
                      <a:pt x="51" y="1"/>
                      <a:pt x="52" y="1"/>
                      <a:pt x="52" y="2"/>
                    </a:cubicBezTo>
                    <a:cubicBezTo>
                      <a:pt x="58" y="10"/>
                      <a:pt x="64" y="18"/>
                      <a:pt x="70" y="26"/>
                    </a:cubicBezTo>
                    <a:cubicBezTo>
                      <a:pt x="73" y="30"/>
                      <a:pt x="75" y="35"/>
                      <a:pt x="77" y="40"/>
                    </a:cubicBezTo>
                    <a:cubicBezTo>
                      <a:pt x="79" y="45"/>
                      <a:pt x="79" y="50"/>
                      <a:pt x="75" y="54"/>
                    </a:cubicBezTo>
                    <a:cubicBezTo>
                      <a:pt x="71" y="60"/>
                      <a:pt x="64" y="62"/>
                      <a:pt x="57" y="59"/>
                    </a:cubicBezTo>
                    <a:cubicBezTo>
                      <a:pt x="55" y="58"/>
                      <a:pt x="53" y="57"/>
                      <a:pt x="50" y="56"/>
                    </a:cubicBezTo>
                    <a:cubicBezTo>
                      <a:pt x="47" y="69"/>
                      <a:pt x="42" y="81"/>
                      <a:pt x="40" y="94"/>
                    </a:cubicBezTo>
                    <a:cubicBezTo>
                      <a:pt x="40" y="94"/>
                      <a:pt x="39" y="93"/>
                      <a:pt x="38" y="92"/>
                    </a:cubicBezTo>
                    <a:cubicBezTo>
                      <a:pt x="36" y="89"/>
                      <a:pt x="33" y="85"/>
                      <a:pt x="31" y="82"/>
                    </a:cubicBezTo>
                    <a:cubicBezTo>
                      <a:pt x="29" y="80"/>
                      <a:pt x="29" y="78"/>
                      <a:pt x="29" y="75"/>
                    </a:cubicBezTo>
                    <a:cubicBezTo>
                      <a:pt x="33" y="66"/>
                      <a:pt x="36" y="56"/>
                      <a:pt x="38" y="47"/>
                    </a:cubicBezTo>
                    <a:cubicBezTo>
                      <a:pt x="39" y="45"/>
                      <a:pt x="40" y="43"/>
                      <a:pt x="37" y="41"/>
                    </a:cubicBezTo>
                    <a:close/>
                    <a:moveTo>
                      <a:pt x="40" y="39"/>
                    </a:moveTo>
                    <a:cubicBezTo>
                      <a:pt x="42" y="41"/>
                      <a:pt x="43" y="43"/>
                      <a:pt x="45" y="45"/>
                    </a:cubicBezTo>
                    <a:cubicBezTo>
                      <a:pt x="50" y="50"/>
                      <a:pt x="55" y="50"/>
                      <a:pt x="61" y="45"/>
                    </a:cubicBezTo>
                    <a:cubicBezTo>
                      <a:pt x="63" y="45"/>
                      <a:pt x="64" y="44"/>
                      <a:pt x="65" y="43"/>
                    </a:cubicBezTo>
                    <a:cubicBezTo>
                      <a:pt x="71" y="37"/>
                      <a:pt x="71" y="31"/>
                      <a:pt x="65" y="24"/>
                    </a:cubicBezTo>
                    <a:cubicBezTo>
                      <a:pt x="63" y="22"/>
                      <a:pt x="62" y="21"/>
                      <a:pt x="59" y="24"/>
                    </a:cubicBezTo>
                    <a:cubicBezTo>
                      <a:pt x="54" y="27"/>
                      <a:pt x="50" y="31"/>
                      <a:pt x="45" y="35"/>
                    </a:cubicBezTo>
                    <a:cubicBezTo>
                      <a:pt x="44" y="36"/>
                      <a:pt x="42" y="38"/>
                      <a:pt x="40" y="3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2" name="Freeform 44"/>
              <p:cNvSpPr/>
              <p:nvPr/>
            </p:nvSpPr>
            <p:spPr bwMode="auto">
              <a:xfrm>
                <a:off x="2373206" y="22674853"/>
                <a:ext cx="526949" cy="566274"/>
              </a:xfrm>
              <a:custGeom>
                <a:avLst/>
                <a:gdLst>
                  <a:gd name="T0" fmla="*/ 0 w 76"/>
                  <a:gd name="T1" fmla="*/ 68 h 80"/>
                  <a:gd name="T2" fmla="*/ 5 w 76"/>
                  <a:gd name="T3" fmla="*/ 36 h 80"/>
                  <a:gd name="T4" fmla="*/ 7 w 76"/>
                  <a:gd name="T5" fmla="*/ 36 h 80"/>
                  <a:gd name="T6" fmla="*/ 7 w 76"/>
                  <a:gd name="T7" fmla="*/ 39 h 80"/>
                  <a:gd name="T8" fmla="*/ 13 w 76"/>
                  <a:gd name="T9" fmla="*/ 46 h 80"/>
                  <a:gd name="T10" fmla="*/ 35 w 76"/>
                  <a:gd name="T11" fmla="*/ 50 h 80"/>
                  <a:gd name="T12" fmla="*/ 33 w 76"/>
                  <a:gd name="T13" fmla="*/ 47 h 80"/>
                  <a:gd name="T14" fmla="*/ 18 w 76"/>
                  <a:gd name="T15" fmla="*/ 24 h 80"/>
                  <a:gd name="T16" fmla="*/ 17 w 76"/>
                  <a:gd name="T17" fmla="*/ 22 h 80"/>
                  <a:gd name="T18" fmla="*/ 10 w 76"/>
                  <a:gd name="T19" fmla="*/ 23 h 80"/>
                  <a:gd name="T20" fmla="*/ 8 w 76"/>
                  <a:gd name="T21" fmla="*/ 29 h 80"/>
                  <a:gd name="T22" fmla="*/ 12 w 76"/>
                  <a:gd name="T23" fmla="*/ 0 h 80"/>
                  <a:gd name="T24" fmla="*/ 13 w 76"/>
                  <a:gd name="T25" fmla="*/ 1 h 80"/>
                  <a:gd name="T26" fmla="*/ 19 w 76"/>
                  <a:gd name="T27" fmla="*/ 19 h 80"/>
                  <a:gd name="T28" fmla="*/ 29 w 76"/>
                  <a:gd name="T29" fmla="*/ 35 h 80"/>
                  <a:gd name="T30" fmla="*/ 33 w 76"/>
                  <a:gd name="T31" fmla="*/ 34 h 80"/>
                  <a:gd name="T32" fmla="*/ 69 w 76"/>
                  <a:gd name="T33" fmla="*/ 13 h 80"/>
                  <a:gd name="T34" fmla="*/ 75 w 76"/>
                  <a:gd name="T35" fmla="*/ 8 h 80"/>
                  <a:gd name="T36" fmla="*/ 74 w 76"/>
                  <a:gd name="T37" fmla="*/ 18 h 80"/>
                  <a:gd name="T38" fmla="*/ 72 w 76"/>
                  <a:gd name="T39" fmla="*/ 30 h 80"/>
                  <a:gd name="T40" fmla="*/ 70 w 76"/>
                  <a:gd name="T41" fmla="*/ 40 h 80"/>
                  <a:gd name="T42" fmla="*/ 69 w 76"/>
                  <a:gd name="T43" fmla="*/ 40 h 80"/>
                  <a:gd name="T44" fmla="*/ 68 w 76"/>
                  <a:gd name="T45" fmla="*/ 32 h 80"/>
                  <a:gd name="T46" fmla="*/ 64 w 76"/>
                  <a:gd name="T47" fmla="*/ 33 h 80"/>
                  <a:gd name="T48" fmla="*/ 39 w 76"/>
                  <a:gd name="T49" fmla="*/ 48 h 80"/>
                  <a:gd name="T50" fmla="*/ 42 w 76"/>
                  <a:gd name="T51" fmla="*/ 51 h 80"/>
                  <a:gd name="T52" fmla="*/ 60 w 76"/>
                  <a:gd name="T53" fmla="*/ 55 h 80"/>
                  <a:gd name="T54" fmla="*/ 66 w 76"/>
                  <a:gd name="T55" fmla="*/ 51 h 80"/>
                  <a:gd name="T56" fmla="*/ 68 w 76"/>
                  <a:gd name="T57" fmla="*/ 48 h 80"/>
                  <a:gd name="T58" fmla="*/ 63 w 76"/>
                  <a:gd name="T59" fmla="*/ 80 h 80"/>
                  <a:gd name="T60" fmla="*/ 62 w 76"/>
                  <a:gd name="T61" fmla="*/ 80 h 80"/>
                  <a:gd name="T62" fmla="*/ 62 w 76"/>
                  <a:gd name="T63" fmla="*/ 77 h 80"/>
                  <a:gd name="T64" fmla="*/ 55 w 76"/>
                  <a:gd name="T65" fmla="*/ 70 h 80"/>
                  <a:gd name="T66" fmla="*/ 11 w 76"/>
                  <a:gd name="T67" fmla="*/ 62 h 80"/>
                  <a:gd name="T68" fmla="*/ 3 w 76"/>
                  <a:gd name="T69" fmla="*/ 66 h 80"/>
                  <a:gd name="T70" fmla="*/ 1 w 76"/>
                  <a:gd name="T71" fmla="*/ 68 h 80"/>
                  <a:gd name="T72" fmla="*/ 0 w 76"/>
                  <a:gd name="T73" fmla="*/ 6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 h="80">
                    <a:moveTo>
                      <a:pt x="0" y="68"/>
                    </a:moveTo>
                    <a:cubicBezTo>
                      <a:pt x="2" y="57"/>
                      <a:pt x="4" y="47"/>
                      <a:pt x="5" y="36"/>
                    </a:cubicBezTo>
                    <a:cubicBezTo>
                      <a:pt x="6" y="36"/>
                      <a:pt x="6" y="36"/>
                      <a:pt x="7" y="36"/>
                    </a:cubicBezTo>
                    <a:cubicBezTo>
                      <a:pt x="7" y="37"/>
                      <a:pt x="7" y="38"/>
                      <a:pt x="7" y="39"/>
                    </a:cubicBezTo>
                    <a:cubicBezTo>
                      <a:pt x="8" y="43"/>
                      <a:pt x="9" y="45"/>
                      <a:pt x="13" y="46"/>
                    </a:cubicBezTo>
                    <a:cubicBezTo>
                      <a:pt x="20" y="48"/>
                      <a:pt x="27" y="49"/>
                      <a:pt x="35" y="50"/>
                    </a:cubicBezTo>
                    <a:cubicBezTo>
                      <a:pt x="34" y="49"/>
                      <a:pt x="34" y="48"/>
                      <a:pt x="33" y="47"/>
                    </a:cubicBezTo>
                    <a:cubicBezTo>
                      <a:pt x="28" y="39"/>
                      <a:pt x="23" y="32"/>
                      <a:pt x="18" y="24"/>
                    </a:cubicBezTo>
                    <a:cubicBezTo>
                      <a:pt x="18" y="24"/>
                      <a:pt x="17" y="23"/>
                      <a:pt x="17" y="22"/>
                    </a:cubicBezTo>
                    <a:cubicBezTo>
                      <a:pt x="14" y="19"/>
                      <a:pt x="12" y="20"/>
                      <a:pt x="10" y="23"/>
                    </a:cubicBezTo>
                    <a:cubicBezTo>
                      <a:pt x="10" y="25"/>
                      <a:pt x="9" y="26"/>
                      <a:pt x="8" y="29"/>
                    </a:cubicBezTo>
                    <a:cubicBezTo>
                      <a:pt x="7" y="24"/>
                      <a:pt x="10" y="4"/>
                      <a:pt x="12" y="0"/>
                    </a:cubicBezTo>
                    <a:cubicBezTo>
                      <a:pt x="13" y="0"/>
                      <a:pt x="13" y="1"/>
                      <a:pt x="13" y="1"/>
                    </a:cubicBezTo>
                    <a:cubicBezTo>
                      <a:pt x="13" y="8"/>
                      <a:pt x="16" y="14"/>
                      <a:pt x="19" y="19"/>
                    </a:cubicBezTo>
                    <a:cubicBezTo>
                      <a:pt x="22" y="25"/>
                      <a:pt x="26" y="30"/>
                      <a:pt x="29" y="35"/>
                    </a:cubicBezTo>
                    <a:cubicBezTo>
                      <a:pt x="31" y="35"/>
                      <a:pt x="32" y="34"/>
                      <a:pt x="33" y="34"/>
                    </a:cubicBezTo>
                    <a:cubicBezTo>
                      <a:pt x="45" y="27"/>
                      <a:pt x="57" y="20"/>
                      <a:pt x="69" y="13"/>
                    </a:cubicBezTo>
                    <a:cubicBezTo>
                      <a:pt x="71" y="12"/>
                      <a:pt x="73" y="10"/>
                      <a:pt x="75" y="8"/>
                    </a:cubicBezTo>
                    <a:cubicBezTo>
                      <a:pt x="76" y="12"/>
                      <a:pt x="74" y="15"/>
                      <a:pt x="74" y="18"/>
                    </a:cubicBezTo>
                    <a:cubicBezTo>
                      <a:pt x="73" y="22"/>
                      <a:pt x="73" y="26"/>
                      <a:pt x="72" y="30"/>
                    </a:cubicBezTo>
                    <a:cubicBezTo>
                      <a:pt x="71" y="33"/>
                      <a:pt x="71" y="37"/>
                      <a:pt x="70" y="40"/>
                    </a:cubicBezTo>
                    <a:cubicBezTo>
                      <a:pt x="69" y="40"/>
                      <a:pt x="69" y="40"/>
                      <a:pt x="69" y="40"/>
                    </a:cubicBezTo>
                    <a:cubicBezTo>
                      <a:pt x="68" y="38"/>
                      <a:pt x="68" y="35"/>
                      <a:pt x="68" y="32"/>
                    </a:cubicBezTo>
                    <a:cubicBezTo>
                      <a:pt x="66" y="32"/>
                      <a:pt x="65" y="33"/>
                      <a:pt x="64" y="33"/>
                    </a:cubicBezTo>
                    <a:cubicBezTo>
                      <a:pt x="55" y="38"/>
                      <a:pt x="47" y="43"/>
                      <a:pt x="39" y="48"/>
                    </a:cubicBezTo>
                    <a:cubicBezTo>
                      <a:pt x="39" y="50"/>
                      <a:pt x="40" y="51"/>
                      <a:pt x="42" y="51"/>
                    </a:cubicBezTo>
                    <a:cubicBezTo>
                      <a:pt x="48" y="53"/>
                      <a:pt x="54" y="54"/>
                      <a:pt x="60" y="55"/>
                    </a:cubicBezTo>
                    <a:cubicBezTo>
                      <a:pt x="63" y="55"/>
                      <a:pt x="64" y="54"/>
                      <a:pt x="66" y="51"/>
                    </a:cubicBezTo>
                    <a:cubicBezTo>
                      <a:pt x="66" y="50"/>
                      <a:pt x="67" y="49"/>
                      <a:pt x="68" y="48"/>
                    </a:cubicBezTo>
                    <a:cubicBezTo>
                      <a:pt x="67" y="58"/>
                      <a:pt x="65" y="69"/>
                      <a:pt x="63" y="80"/>
                    </a:cubicBezTo>
                    <a:cubicBezTo>
                      <a:pt x="63" y="80"/>
                      <a:pt x="63" y="80"/>
                      <a:pt x="62" y="80"/>
                    </a:cubicBezTo>
                    <a:cubicBezTo>
                      <a:pt x="62" y="79"/>
                      <a:pt x="62" y="78"/>
                      <a:pt x="62" y="77"/>
                    </a:cubicBezTo>
                    <a:cubicBezTo>
                      <a:pt x="61" y="72"/>
                      <a:pt x="60" y="71"/>
                      <a:pt x="55" y="70"/>
                    </a:cubicBezTo>
                    <a:cubicBezTo>
                      <a:pt x="40" y="67"/>
                      <a:pt x="26" y="64"/>
                      <a:pt x="11" y="62"/>
                    </a:cubicBezTo>
                    <a:cubicBezTo>
                      <a:pt x="6" y="61"/>
                      <a:pt x="5" y="62"/>
                      <a:pt x="3" y="66"/>
                    </a:cubicBezTo>
                    <a:cubicBezTo>
                      <a:pt x="2" y="67"/>
                      <a:pt x="2" y="68"/>
                      <a:pt x="1" y="68"/>
                    </a:cubicBezTo>
                    <a:cubicBezTo>
                      <a:pt x="1" y="68"/>
                      <a:pt x="1" y="68"/>
                      <a:pt x="0" y="68"/>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3" name="Freeform 45"/>
              <p:cNvSpPr/>
              <p:nvPr/>
            </p:nvSpPr>
            <p:spPr bwMode="auto">
              <a:xfrm>
                <a:off x="6989906" y="20865924"/>
                <a:ext cx="574138" cy="613463"/>
              </a:xfrm>
              <a:custGeom>
                <a:avLst/>
                <a:gdLst>
                  <a:gd name="T0" fmla="*/ 61 w 82"/>
                  <a:gd name="T1" fmla="*/ 37 h 87"/>
                  <a:gd name="T2" fmla="*/ 42 w 82"/>
                  <a:gd name="T3" fmla="*/ 65 h 87"/>
                  <a:gd name="T4" fmla="*/ 44 w 82"/>
                  <a:gd name="T5" fmla="*/ 59 h 87"/>
                  <a:gd name="T6" fmla="*/ 37 w 82"/>
                  <a:gd name="T7" fmla="*/ 42 h 87"/>
                  <a:gd name="T8" fmla="*/ 36 w 82"/>
                  <a:gd name="T9" fmla="*/ 44 h 87"/>
                  <a:gd name="T10" fmla="*/ 24 w 82"/>
                  <a:gd name="T11" fmla="*/ 61 h 87"/>
                  <a:gd name="T12" fmla="*/ 25 w 82"/>
                  <a:gd name="T13" fmla="*/ 68 h 87"/>
                  <a:gd name="T14" fmla="*/ 54 w 82"/>
                  <a:gd name="T15" fmla="*/ 74 h 87"/>
                  <a:gd name="T16" fmla="*/ 59 w 82"/>
                  <a:gd name="T17" fmla="*/ 73 h 87"/>
                  <a:gd name="T18" fmla="*/ 45 w 82"/>
                  <a:gd name="T19" fmla="*/ 87 h 87"/>
                  <a:gd name="T20" fmla="*/ 0 w 82"/>
                  <a:gd name="T21" fmla="*/ 52 h 87"/>
                  <a:gd name="T22" fmla="*/ 4 w 82"/>
                  <a:gd name="T23" fmla="*/ 54 h 87"/>
                  <a:gd name="T24" fmla="*/ 12 w 82"/>
                  <a:gd name="T25" fmla="*/ 51 h 87"/>
                  <a:gd name="T26" fmla="*/ 39 w 82"/>
                  <a:gd name="T27" fmla="*/ 12 h 87"/>
                  <a:gd name="T28" fmla="*/ 39 w 82"/>
                  <a:gd name="T29" fmla="*/ 3 h 87"/>
                  <a:gd name="T30" fmla="*/ 37 w 82"/>
                  <a:gd name="T31" fmla="*/ 0 h 87"/>
                  <a:gd name="T32" fmla="*/ 82 w 82"/>
                  <a:gd name="T33" fmla="*/ 33 h 87"/>
                  <a:gd name="T34" fmla="*/ 70 w 82"/>
                  <a:gd name="T35" fmla="*/ 48 h 87"/>
                  <a:gd name="T36" fmla="*/ 70 w 82"/>
                  <a:gd name="T37" fmla="*/ 46 h 87"/>
                  <a:gd name="T38" fmla="*/ 65 w 82"/>
                  <a:gd name="T39" fmla="*/ 24 h 87"/>
                  <a:gd name="T40" fmla="*/ 58 w 82"/>
                  <a:gd name="T41" fmla="*/ 19 h 87"/>
                  <a:gd name="T42" fmla="*/ 53 w 82"/>
                  <a:gd name="T43" fmla="*/ 20 h 87"/>
                  <a:gd name="T44" fmla="*/ 41 w 82"/>
                  <a:gd name="T45" fmla="*/ 36 h 87"/>
                  <a:gd name="T46" fmla="*/ 40 w 82"/>
                  <a:gd name="T47" fmla="*/ 39 h 87"/>
                  <a:gd name="T48" fmla="*/ 51 w 82"/>
                  <a:gd name="T49" fmla="*/ 43 h 87"/>
                  <a:gd name="T50" fmla="*/ 61 w 82"/>
                  <a:gd name="T51" fmla="*/ 3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2" h="87">
                    <a:moveTo>
                      <a:pt x="61" y="37"/>
                    </a:moveTo>
                    <a:cubicBezTo>
                      <a:pt x="60" y="41"/>
                      <a:pt x="46" y="62"/>
                      <a:pt x="42" y="65"/>
                    </a:cubicBezTo>
                    <a:cubicBezTo>
                      <a:pt x="43" y="62"/>
                      <a:pt x="43" y="60"/>
                      <a:pt x="44" y="59"/>
                    </a:cubicBezTo>
                    <a:cubicBezTo>
                      <a:pt x="46" y="52"/>
                      <a:pt x="44" y="46"/>
                      <a:pt x="37" y="42"/>
                    </a:cubicBezTo>
                    <a:cubicBezTo>
                      <a:pt x="37" y="42"/>
                      <a:pt x="36" y="43"/>
                      <a:pt x="36" y="44"/>
                    </a:cubicBezTo>
                    <a:cubicBezTo>
                      <a:pt x="32" y="50"/>
                      <a:pt x="28" y="55"/>
                      <a:pt x="24" y="61"/>
                    </a:cubicBezTo>
                    <a:cubicBezTo>
                      <a:pt x="22" y="64"/>
                      <a:pt x="22" y="66"/>
                      <a:pt x="25" y="68"/>
                    </a:cubicBezTo>
                    <a:cubicBezTo>
                      <a:pt x="33" y="76"/>
                      <a:pt x="42" y="80"/>
                      <a:pt x="54" y="74"/>
                    </a:cubicBezTo>
                    <a:cubicBezTo>
                      <a:pt x="56" y="73"/>
                      <a:pt x="56" y="73"/>
                      <a:pt x="59" y="73"/>
                    </a:cubicBezTo>
                    <a:cubicBezTo>
                      <a:pt x="57" y="76"/>
                      <a:pt x="50" y="84"/>
                      <a:pt x="45" y="87"/>
                    </a:cubicBezTo>
                    <a:cubicBezTo>
                      <a:pt x="36" y="82"/>
                      <a:pt x="2" y="56"/>
                      <a:pt x="0" y="52"/>
                    </a:cubicBezTo>
                    <a:cubicBezTo>
                      <a:pt x="2" y="53"/>
                      <a:pt x="3" y="53"/>
                      <a:pt x="4" y="54"/>
                    </a:cubicBezTo>
                    <a:cubicBezTo>
                      <a:pt x="8" y="55"/>
                      <a:pt x="10" y="54"/>
                      <a:pt x="12" y="51"/>
                    </a:cubicBezTo>
                    <a:cubicBezTo>
                      <a:pt x="21" y="38"/>
                      <a:pt x="30" y="25"/>
                      <a:pt x="39" y="12"/>
                    </a:cubicBezTo>
                    <a:cubicBezTo>
                      <a:pt x="42" y="8"/>
                      <a:pt x="41" y="6"/>
                      <a:pt x="39" y="3"/>
                    </a:cubicBezTo>
                    <a:cubicBezTo>
                      <a:pt x="38" y="2"/>
                      <a:pt x="38" y="1"/>
                      <a:pt x="37" y="0"/>
                    </a:cubicBezTo>
                    <a:cubicBezTo>
                      <a:pt x="40" y="1"/>
                      <a:pt x="76" y="27"/>
                      <a:pt x="82" y="33"/>
                    </a:cubicBezTo>
                    <a:cubicBezTo>
                      <a:pt x="79" y="38"/>
                      <a:pt x="73" y="46"/>
                      <a:pt x="70" y="48"/>
                    </a:cubicBezTo>
                    <a:cubicBezTo>
                      <a:pt x="70" y="47"/>
                      <a:pt x="70" y="46"/>
                      <a:pt x="70" y="46"/>
                    </a:cubicBezTo>
                    <a:cubicBezTo>
                      <a:pt x="74" y="36"/>
                      <a:pt x="72" y="30"/>
                      <a:pt x="65" y="24"/>
                    </a:cubicBezTo>
                    <a:cubicBezTo>
                      <a:pt x="63" y="22"/>
                      <a:pt x="61" y="20"/>
                      <a:pt x="58" y="19"/>
                    </a:cubicBezTo>
                    <a:cubicBezTo>
                      <a:pt x="56" y="17"/>
                      <a:pt x="54" y="18"/>
                      <a:pt x="53" y="20"/>
                    </a:cubicBezTo>
                    <a:cubicBezTo>
                      <a:pt x="49" y="25"/>
                      <a:pt x="45" y="30"/>
                      <a:pt x="41" y="36"/>
                    </a:cubicBezTo>
                    <a:cubicBezTo>
                      <a:pt x="41" y="37"/>
                      <a:pt x="40" y="38"/>
                      <a:pt x="40" y="39"/>
                    </a:cubicBezTo>
                    <a:cubicBezTo>
                      <a:pt x="43" y="42"/>
                      <a:pt x="46" y="44"/>
                      <a:pt x="51" y="43"/>
                    </a:cubicBezTo>
                    <a:cubicBezTo>
                      <a:pt x="54" y="42"/>
                      <a:pt x="58" y="39"/>
                      <a:pt x="61" y="3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4" name="Freeform 46"/>
              <p:cNvSpPr/>
              <p:nvPr/>
            </p:nvSpPr>
            <p:spPr bwMode="auto">
              <a:xfrm>
                <a:off x="2373206" y="23555723"/>
                <a:ext cx="495489" cy="471895"/>
              </a:xfrm>
              <a:custGeom>
                <a:avLst/>
                <a:gdLst>
                  <a:gd name="T0" fmla="*/ 49 w 71"/>
                  <a:gd name="T1" fmla="*/ 20 h 68"/>
                  <a:gd name="T2" fmla="*/ 37 w 71"/>
                  <a:gd name="T3" fmla="*/ 29 h 68"/>
                  <a:gd name="T4" fmla="*/ 38 w 71"/>
                  <a:gd name="T5" fmla="*/ 39 h 68"/>
                  <a:gd name="T6" fmla="*/ 44 w 71"/>
                  <a:gd name="T7" fmla="*/ 38 h 68"/>
                  <a:gd name="T8" fmla="*/ 60 w 71"/>
                  <a:gd name="T9" fmla="*/ 36 h 68"/>
                  <a:gd name="T10" fmla="*/ 65 w 71"/>
                  <a:gd name="T11" fmla="*/ 30 h 68"/>
                  <a:gd name="T12" fmla="*/ 48 w 71"/>
                  <a:gd name="T13" fmla="*/ 4 h 68"/>
                  <a:gd name="T14" fmla="*/ 44 w 71"/>
                  <a:gd name="T15" fmla="*/ 0 h 68"/>
                  <a:gd name="T16" fmla="*/ 63 w 71"/>
                  <a:gd name="T17" fmla="*/ 1 h 68"/>
                  <a:gd name="T18" fmla="*/ 70 w 71"/>
                  <a:gd name="T19" fmla="*/ 59 h 68"/>
                  <a:gd name="T20" fmla="*/ 68 w 71"/>
                  <a:gd name="T21" fmla="*/ 55 h 68"/>
                  <a:gd name="T22" fmla="*/ 62 w 71"/>
                  <a:gd name="T23" fmla="*/ 51 h 68"/>
                  <a:gd name="T24" fmla="*/ 16 w 71"/>
                  <a:gd name="T25" fmla="*/ 58 h 68"/>
                  <a:gd name="T26" fmla="*/ 9 w 71"/>
                  <a:gd name="T27" fmla="*/ 65 h 68"/>
                  <a:gd name="T28" fmla="*/ 9 w 71"/>
                  <a:gd name="T29" fmla="*/ 68 h 68"/>
                  <a:gd name="T30" fmla="*/ 1 w 71"/>
                  <a:gd name="T31" fmla="*/ 11 h 68"/>
                  <a:gd name="T32" fmla="*/ 18 w 71"/>
                  <a:gd name="T33" fmla="*/ 9 h 68"/>
                  <a:gd name="T34" fmla="*/ 19 w 71"/>
                  <a:gd name="T35" fmla="*/ 10 h 68"/>
                  <a:gd name="T36" fmla="*/ 17 w 71"/>
                  <a:gd name="T37" fmla="*/ 11 h 68"/>
                  <a:gd name="T38" fmla="*/ 6 w 71"/>
                  <a:gd name="T39" fmla="*/ 30 h 68"/>
                  <a:gd name="T40" fmla="*/ 7 w 71"/>
                  <a:gd name="T41" fmla="*/ 38 h 68"/>
                  <a:gd name="T42" fmla="*/ 13 w 71"/>
                  <a:gd name="T43" fmla="*/ 42 h 68"/>
                  <a:gd name="T44" fmla="*/ 33 w 71"/>
                  <a:gd name="T45" fmla="*/ 39 h 68"/>
                  <a:gd name="T46" fmla="*/ 29 w 71"/>
                  <a:gd name="T47" fmla="*/ 28 h 68"/>
                  <a:gd name="T48" fmla="*/ 18 w 71"/>
                  <a:gd name="T49" fmla="*/ 24 h 68"/>
                  <a:gd name="T50" fmla="*/ 19 w 71"/>
                  <a:gd name="T51" fmla="*/ 22 h 68"/>
                  <a:gd name="T52" fmla="*/ 49 w 71"/>
                  <a:gd name="T53" fmla="*/ 18 h 68"/>
                  <a:gd name="T54" fmla="*/ 49 w 71"/>
                  <a:gd name="T55" fmla="*/ 2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 h="68">
                    <a:moveTo>
                      <a:pt x="49" y="20"/>
                    </a:moveTo>
                    <a:cubicBezTo>
                      <a:pt x="44" y="22"/>
                      <a:pt x="39" y="24"/>
                      <a:pt x="37" y="29"/>
                    </a:cubicBezTo>
                    <a:cubicBezTo>
                      <a:pt x="36" y="32"/>
                      <a:pt x="36" y="35"/>
                      <a:pt x="38" y="39"/>
                    </a:cubicBezTo>
                    <a:cubicBezTo>
                      <a:pt x="40" y="38"/>
                      <a:pt x="42" y="38"/>
                      <a:pt x="44" y="38"/>
                    </a:cubicBezTo>
                    <a:cubicBezTo>
                      <a:pt x="49" y="37"/>
                      <a:pt x="54" y="36"/>
                      <a:pt x="60" y="36"/>
                    </a:cubicBezTo>
                    <a:cubicBezTo>
                      <a:pt x="63" y="35"/>
                      <a:pt x="64" y="34"/>
                      <a:pt x="65" y="30"/>
                    </a:cubicBezTo>
                    <a:cubicBezTo>
                      <a:pt x="65" y="18"/>
                      <a:pt x="59" y="8"/>
                      <a:pt x="48" y="4"/>
                    </a:cubicBezTo>
                    <a:cubicBezTo>
                      <a:pt x="47" y="3"/>
                      <a:pt x="45" y="3"/>
                      <a:pt x="44" y="0"/>
                    </a:cubicBezTo>
                    <a:cubicBezTo>
                      <a:pt x="51" y="0"/>
                      <a:pt x="57" y="1"/>
                      <a:pt x="63" y="1"/>
                    </a:cubicBezTo>
                    <a:cubicBezTo>
                      <a:pt x="65" y="5"/>
                      <a:pt x="71" y="54"/>
                      <a:pt x="70" y="59"/>
                    </a:cubicBezTo>
                    <a:cubicBezTo>
                      <a:pt x="69" y="57"/>
                      <a:pt x="69" y="56"/>
                      <a:pt x="68" y="55"/>
                    </a:cubicBezTo>
                    <a:cubicBezTo>
                      <a:pt x="67" y="52"/>
                      <a:pt x="65" y="51"/>
                      <a:pt x="62" y="51"/>
                    </a:cubicBezTo>
                    <a:cubicBezTo>
                      <a:pt x="46" y="53"/>
                      <a:pt x="31" y="55"/>
                      <a:pt x="16" y="58"/>
                    </a:cubicBezTo>
                    <a:cubicBezTo>
                      <a:pt x="12" y="58"/>
                      <a:pt x="10" y="60"/>
                      <a:pt x="9" y="65"/>
                    </a:cubicBezTo>
                    <a:cubicBezTo>
                      <a:pt x="9" y="66"/>
                      <a:pt x="9" y="67"/>
                      <a:pt x="9" y="68"/>
                    </a:cubicBezTo>
                    <a:cubicBezTo>
                      <a:pt x="7" y="65"/>
                      <a:pt x="0" y="17"/>
                      <a:pt x="1" y="11"/>
                    </a:cubicBezTo>
                    <a:cubicBezTo>
                      <a:pt x="7" y="10"/>
                      <a:pt x="12" y="9"/>
                      <a:pt x="18" y="9"/>
                    </a:cubicBezTo>
                    <a:cubicBezTo>
                      <a:pt x="18" y="9"/>
                      <a:pt x="19" y="9"/>
                      <a:pt x="19" y="10"/>
                    </a:cubicBezTo>
                    <a:cubicBezTo>
                      <a:pt x="18" y="10"/>
                      <a:pt x="18" y="11"/>
                      <a:pt x="17" y="11"/>
                    </a:cubicBezTo>
                    <a:cubicBezTo>
                      <a:pt x="8" y="14"/>
                      <a:pt x="5" y="21"/>
                      <a:pt x="6" y="30"/>
                    </a:cubicBezTo>
                    <a:cubicBezTo>
                      <a:pt x="6" y="32"/>
                      <a:pt x="6" y="35"/>
                      <a:pt x="7" y="38"/>
                    </a:cubicBezTo>
                    <a:cubicBezTo>
                      <a:pt x="7" y="42"/>
                      <a:pt x="8" y="43"/>
                      <a:pt x="13" y="42"/>
                    </a:cubicBezTo>
                    <a:cubicBezTo>
                      <a:pt x="20" y="41"/>
                      <a:pt x="26" y="40"/>
                      <a:pt x="33" y="39"/>
                    </a:cubicBezTo>
                    <a:cubicBezTo>
                      <a:pt x="34" y="34"/>
                      <a:pt x="33" y="30"/>
                      <a:pt x="29" y="28"/>
                    </a:cubicBezTo>
                    <a:cubicBezTo>
                      <a:pt x="26" y="26"/>
                      <a:pt x="22" y="25"/>
                      <a:pt x="18" y="24"/>
                    </a:cubicBezTo>
                    <a:cubicBezTo>
                      <a:pt x="18" y="23"/>
                      <a:pt x="19" y="23"/>
                      <a:pt x="19" y="22"/>
                    </a:cubicBezTo>
                    <a:cubicBezTo>
                      <a:pt x="29" y="21"/>
                      <a:pt x="39" y="20"/>
                      <a:pt x="49" y="18"/>
                    </a:cubicBezTo>
                    <a:cubicBezTo>
                      <a:pt x="49" y="19"/>
                      <a:pt x="49" y="19"/>
                      <a:pt x="49" y="2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5" name="Freeform 47"/>
              <p:cNvSpPr>
                <a:spLocks noEditPoints="1"/>
              </p:cNvSpPr>
              <p:nvPr/>
            </p:nvSpPr>
            <p:spPr bwMode="auto">
              <a:xfrm>
                <a:off x="4897841" y="26009575"/>
                <a:ext cx="346056" cy="495489"/>
              </a:xfrm>
              <a:custGeom>
                <a:avLst/>
                <a:gdLst>
                  <a:gd name="T0" fmla="*/ 17 w 50"/>
                  <a:gd name="T1" fmla="*/ 35 h 70"/>
                  <a:gd name="T2" fmla="*/ 10 w 50"/>
                  <a:gd name="T3" fmla="*/ 27 h 70"/>
                  <a:gd name="T4" fmla="*/ 8 w 50"/>
                  <a:gd name="T5" fmla="*/ 11 h 70"/>
                  <a:gd name="T6" fmla="*/ 19 w 50"/>
                  <a:gd name="T7" fmla="*/ 1 h 70"/>
                  <a:gd name="T8" fmla="*/ 39 w 50"/>
                  <a:gd name="T9" fmla="*/ 3 h 70"/>
                  <a:gd name="T10" fmla="*/ 48 w 50"/>
                  <a:gd name="T11" fmla="*/ 12 h 70"/>
                  <a:gd name="T12" fmla="*/ 42 w 50"/>
                  <a:gd name="T13" fmla="*/ 27 h 70"/>
                  <a:gd name="T14" fmla="*/ 34 w 50"/>
                  <a:gd name="T15" fmla="*/ 30 h 70"/>
                  <a:gd name="T16" fmla="*/ 37 w 50"/>
                  <a:gd name="T17" fmla="*/ 33 h 70"/>
                  <a:gd name="T18" fmla="*/ 44 w 50"/>
                  <a:gd name="T19" fmla="*/ 44 h 70"/>
                  <a:gd name="T20" fmla="*/ 30 w 50"/>
                  <a:gd name="T21" fmla="*/ 69 h 70"/>
                  <a:gd name="T22" fmla="*/ 9 w 50"/>
                  <a:gd name="T23" fmla="*/ 65 h 70"/>
                  <a:gd name="T24" fmla="*/ 1 w 50"/>
                  <a:gd name="T25" fmla="*/ 51 h 70"/>
                  <a:gd name="T26" fmla="*/ 11 w 50"/>
                  <a:gd name="T27" fmla="*/ 38 h 70"/>
                  <a:gd name="T28" fmla="*/ 17 w 50"/>
                  <a:gd name="T29" fmla="*/ 35 h 70"/>
                  <a:gd name="T30" fmla="*/ 20 w 50"/>
                  <a:gd name="T31" fmla="*/ 38 h 70"/>
                  <a:gd name="T32" fmla="*/ 14 w 50"/>
                  <a:gd name="T33" fmla="*/ 61 h 70"/>
                  <a:gd name="T34" fmla="*/ 22 w 50"/>
                  <a:gd name="T35" fmla="*/ 67 h 70"/>
                  <a:gd name="T36" fmla="*/ 30 w 50"/>
                  <a:gd name="T37" fmla="*/ 61 h 70"/>
                  <a:gd name="T38" fmla="*/ 20 w 50"/>
                  <a:gd name="T39" fmla="*/ 38 h 70"/>
                  <a:gd name="T40" fmla="*/ 31 w 50"/>
                  <a:gd name="T41" fmla="*/ 27 h 70"/>
                  <a:gd name="T42" fmla="*/ 36 w 50"/>
                  <a:gd name="T43" fmla="*/ 8 h 70"/>
                  <a:gd name="T44" fmla="*/ 28 w 50"/>
                  <a:gd name="T45" fmla="*/ 3 h 70"/>
                  <a:gd name="T46" fmla="*/ 21 w 50"/>
                  <a:gd name="T47" fmla="*/ 8 h 70"/>
                  <a:gd name="T48" fmla="*/ 22 w 50"/>
                  <a:gd name="T49" fmla="*/ 18 h 70"/>
                  <a:gd name="T50" fmla="*/ 31 w 50"/>
                  <a:gd name="T51" fmla="*/ 27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0" h="70">
                    <a:moveTo>
                      <a:pt x="17" y="35"/>
                    </a:moveTo>
                    <a:cubicBezTo>
                      <a:pt x="15" y="33"/>
                      <a:pt x="12" y="30"/>
                      <a:pt x="10" y="27"/>
                    </a:cubicBezTo>
                    <a:cubicBezTo>
                      <a:pt x="7" y="22"/>
                      <a:pt x="6" y="17"/>
                      <a:pt x="8" y="11"/>
                    </a:cubicBezTo>
                    <a:cubicBezTo>
                      <a:pt x="10" y="6"/>
                      <a:pt x="14" y="3"/>
                      <a:pt x="19" y="1"/>
                    </a:cubicBezTo>
                    <a:cubicBezTo>
                      <a:pt x="26" y="0"/>
                      <a:pt x="33" y="0"/>
                      <a:pt x="39" y="3"/>
                    </a:cubicBezTo>
                    <a:cubicBezTo>
                      <a:pt x="43" y="5"/>
                      <a:pt x="46" y="8"/>
                      <a:pt x="48" y="12"/>
                    </a:cubicBezTo>
                    <a:cubicBezTo>
                      <a:pt x="50" y="18"/>
                      <a:pt x="48" y="24"/>
                      <a:pt x="42" y="27"/>
                    </a:cubicBezTo>
                    <a:cubicBezTo>
                      <a:pt x="39" y="28"/>
                      <a:pt x="37" y="29"/>
                      <a:pt x="34" y="30"/>
                    </a:cubicBezTo>
                    <a:cubicBezTo>
                      <a:pt x="35" y="31"/>
                      <a:pt x="36" y="32"/>
                      <a:pt x="37" y="33"/>
                    </a:cubicBezTo>
                    <a:cubicBezTo>
                      <a:pt x="40" y="37"/>
                      <a:pt x="43" y="40"/>
                      <a:pt x="44" y="44"/>
                    </a:cubicBezTo>
                    <a:cubicBezTo>
                      <a:pt x="48" y="55"/>
                      <a:pt x="42" y="66"/>
                      <a:pt x="30" y="69"/>
                    </a:cubicBezTo>
                    <a:cubicBezTo>
                      <a:pt x="23" y="70"/>
                      <a:pt x="16" y="69"/>
                      <a:pt x="9" y="65"/>
                    </a:cubicBezTo>
                    <a:cubicBezTo>
                      <a:pt x="3" y="62"/>
                      <a:pt x="0" y="57"/>
                      <a:pt x="1" y="51"/>
                    </a:cubicBezTo>
                    <a:cubicBezTo>
                      <a:pt x="1" y="44"/>
                      <a:pt x="5" y="40"/>
                      <a:pt x="11" y="38"/>
                    </a:cubicBezTo>
                    <a:cubicBezTo>
                      <a:pt x="13" y="37"/>
                      <a:pt x="15" y="36"/>
                      <a:pt x="17" y="35"/>
                    </a:cubicBezTo>
                    <a:close/>
                    <a:moveTo>
                      <a:pt x="20" y="38"/>
                    </a:moveTo>
                    <a:cubicBezTo>
                      <a:pt x="13" y="44"/>
                      <a:pt x="10" y="54"/>
                      <a:pt x="14" y="61"/>
                    </a:cubicBezTo>
                    <a:cubicBezTo>
                      <a:pt x="15" y="65"/>
                      <a:pt x="18" y="67"/>
                      <a:pt x="22" y="67"/>
                    </a:cubicBezTo>
                    <a:cubicBezTo>
                      <a:pt x="26" y="67"/>
                      <a:pt x="28" y="64"/>
                      <a:pt x="30" y="61"/>
                    </a:cubicBezTo>
                    <a:cubicBezTo>
                      <a:pt x="33" y="53"/>
                      <a:pt x="29" y="44"/>
                      <a:pt x="20" y="38"/>
                    </a:cubicBezTo>
                    <a:close/>
                    <a:moveTo>
                      <a:pt x="31" y="27"/>
                    </a:moveTo>
                    <a:cubicBezTo>
                      <a:pt x="37" y="23"/>
                      <a:pt x="39" y="14"/>
                      <a:pt x="36" y="8"/>
                    </a:cubicBezTo>
                    <a:cubicBezTo>
                      <a:pt x="35" y="4"/>
                      <a:pt x="32" y="3"/>
                      <a:pt x="28" y="3"/>
                    </a:cubicBezTo>
                    <a:cubicBezTo>
                      <a:pt x="25" y="3"/>
                      <a:pt x="23" y="5"/>
                      <a:pt x="21" y="8"/>
                    </a:cubicBezTo>
                    <a:cubicBezTo>
                      <a:pt x="20" y="11"/>
                      <a:pt x="20" y="15"/>
                      <a:pt x="22" y="18"/>
                    </a:cubicBezTo>
                    <a:cubicBezTo>
                      <a:pt x="24" y="22"/>
                      <a:pt x="27" y="25"/>
                      <a:pt x="31"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6" name="Freeform 48"/>
              <p:cNvSpPr>
                <a:spLocks noEditPoints="1"/>
              </p:cNvSpPr>
              <p:nvPr/>
            </p:nvSpPr>
            <p:spPr bwMode="auto">
              <a:xfrm>
                <a:off x="2569829" y="24342214"/>
                <a:ext cx="511219" cy="440435"/>
              </a:xfrm>
              <a:custGeom>
                <a:avLst/>
                <a:gdLst>
                  <a:gd name="T0" fmla="*/ 16 w 74"/>
                  <a:gd name="T1" fmla="*/ 63 h 63"/>
                  <a:gd name="T2" fmla="*/ 14 w 74"/>
                  <a:gd name="T3" fmla="*/ 60 h 63"/>
                  <a:gd name="T4" fmla="*/ 3 w 74"/>
                  <a:gd name="T5" fmla="*/ 34 h 63"/>
                  <a:gd name="T6" fmla="*/ 0 w 74"/>
                  <a:gd name="T7" fmla="*/ 18 h 63"/>
                  <a:gd name="T8" fmla="*/ 8 w 74"/>
                  <a:gd name="T9" fmla="*/ 3 h 63"/>
                  <a:gd name="T10" fmla="*/ 25 w 74"/>
                  <a:gd name="T11" fmla="*/ 4 h 63"/>
                  <a:gd name="T12" fmla="*/ 33 w 74"/>
                  <a:gd name="T13" fmla="*/ 13 h 63"/>
                  <a:gd name="T14" fmla="*/ 38 w 74"/>
                  <a:gd name="T15" fmla="*/ 26 h 63"/>
                  <a:gd name="T16" fmla="*/ 42 w 74"/>
                  <a:gd name="T17" fmla="*/ 25 h 63"/>
                  <a:gd name="T18" fmla="*/ 55 w 74"/>
                  <a:gd name="T19" fmla="*/ 19 h 63"/>
                  <a:gd name="T20" fmla="*/ 61 w 74"/>
                  <a:gd name="T21" fmla="*/ 9 h 63"/>
                  <a:gd name="T22" fmla="*/ 61 w 74"/>
                  <a:gd name="T23" fmla="*/ 6 h 63"/>
                  <a:gd name="T24" fmla="*/ 66 w 74"/>
                  <a:gd name="T25" fmla="*/ 16 h 63"/>
                  <a:gd name="T26" fmla="*/ 70 w 74"/>
                  <a:gd name="T27" fmla="*/ 27 h 63"/>
                  <a:gd name="T28" fmla="*/ 73 w 74"/>
                  <a:gd name="T29" fmla="*/ 38 h 63"/>
                  <a:gd name="T30" fmla="*/ 70 w 74"/>
                  <a:gd name="T31" fmla="*/ 34 h 63"/>
                  <a:gd name="T32" fmla="*/ 64 w 74"/>
                  <a:gd name="T33" fmla="*/ 32 h 63"/>
                  <a:gd name="T34" fmla="*/ 58 w 74"/>
                  <a:gd name="T35" fmla="*/ 35 h 63"/>
                  <a:gd name="T36" fmla="*/ 22 w 74"/>
                  <a:gd name="T37" fmla="*/ 50 h 63"/>
                  <a:gd name="T38" fmla="*/ 16 w 74"/>
                  <a:gd name="T39" fmla="*/ 61 h 63"/>
                  <a:gd name="T40" fmla="*/ 16 w 74"/>
                  <a:gd name="T41" fmla="*/ 63 h 63"/>
                  <a:gd name="T42" fmla="*/ 36 w 74"/>
                  <a:gd name="T43" fmla="*/ 27 h 63"/>
                  <a:gd name="T44" fmla="*/ 32 w 74"/>
                  <a:gd name="T45" fmla="*/ 20 h 63"/>
                  <a:gd name="T46" fmla="*/ 21 w 74"/>
                  <a:gd name="T47" fmla="*/ 16 h 63"/>
                  <a:gd name="T48" fmla="*/ 10 w 74"/>
                  <a:gd name="T49" fmla="*/ 21 h 63"/>
                  <a:gd name="T50" fmla="*/ 7 w 74"/>
                  <a:gd name="T51" fmla="*/ 35 h 63"/>
                  <a:gd name="T52" fmla="*/ 13 w 74"/>
                  <a:gd name="T53" fmla="*/ 38 h 63"/>
                  <a:gd name="T54" fmla="*/ 36 w 74"/>
                  <a:gd name="T55" fmla="*/ 2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4" h="63">
                    <a:moveTo>
                      <a:pt x="16" y="63"/>
                    </a:moveTo>
                    <a:cubicBezTo>
                      <a:pt x="15" y="62"/>
                      <a:pt x="14" y="61"/>
                      <a:pt x="14" y="60"/>
                    </a:cubicBezTo>
                    <a:cubicBezTo>
                      <a:pt x="10" y="51"/>
                      <a:pt x="7" y="42"/>
                      <a:pt x="3" y="34"/>
                    </a:cubicBezTo>
                    <a:cubicBezTo>
                      <a:pt x="1" y="29"/>
                      <a:pt x="0" y="23"/>
                      <a:pt x="0" y="18"/>
                    </a:cubicBezTo>
                    <a:cubicBezTo>
                      <a:pt x="0" y="11"/>
                      <a:pt x="2" y="6"/>
                      <a:pt x="8" y="3"/>
                    </a:cubicBezTo>
                    <a:cubicBezTo>
                      <a:pt x="14" y="0"/>
                      <a:pt x="19" y="1"/>
                      <a:pt x="25" y="4"/>
                    </a:cubicBezTo>
                    <a:cubicBezTo>
                      <a:pt x="28" y="6"/>
                      <a:pt x="31" y="10"/>
                      <a:pt x="33" y="13"/>
                    </a:cubicBezTo>
                    <a:cubicBezTo>
                      <a:pt x="35" y="17"/>
                      <a:pt x="36" y="22"/>
                      <a:pt x="38" y="26"/>
                    </a:cubicBezTo>
                    <a:cubicBezTo>
                      <a:pt x="40" y="25"/>
                      <a:pt x="41" y="25"/>
                      <a:pt x="42" y="25"/>
                    </a:cubicBezTo>
                    <a:cubicBezTo>
                      <a:pt x="46" y="23"/>
                      <a:pt x="51" y="21"/>
                      <a:pt x="55" y="19"/>
                    </a:cubicBezTo>
                    <a:cubicBezTo>
                      <a:pt x="61" y="16"/>
                      <a:pt x="62" y="15"/>
                      <a:pt x="61" y="9"/>
                    </a:cubicBezTo>
                    <a:cubicBezTo>
                      <a:pt x="61" y="8"/>
                      <a:pt x="61" y="7"/>
                      <a:pt x="61" y="6"/>
                    </a:cubicBezTo>
                    <a:cubicBezTo>
                      <a:pt x="64" y="9"/>
                      <a:pt x="64" y="13"/>
                      <a:pt x="66" y="16"/>
                    </a:cubicBezTo>
                    <a:cubicBezTo>
                      <a:pt x="67" y="20"/>
                      <a:pt x="69" y="23"/>
                      <a:pt x="70" y="27"/>
                    </a:cubicBezTo>
                    <a:cubicBezTo>
                      <a:pt x="71" y="30"/>
                      <a:pt x="74" y="33"/>
                      <a:pt x="73" y="38"/>
                    </a:cubicBezTo>
                    <a:cubicBezTo>
                      <a:pt x="72" y="36"/>
                      <a:pt x="71" y="35"/>
                      <a:pt x="70" y="34"/>
                    </a:cubicBezTo>
                    <a:cubicBezTo>
                      <a:pt x="68" y="32"/>
                      <a:pt x="66" y="31"/>
                      <a:pt x="64" y="32"/>
                    </a:cubicBezTo>
                    <a:cubicBezTo>
                      <a:pt x="62" y="33"/>
                      <a:pt x="60" y="34"/>
                      <a:pt x="58" y="35"/>
                    </a:cubicBezTo>
                    <a:cubicBezTo>
                      <a:pt x="46" y="40"/>
                      <a:pt x="34" y="45"/>
                      <a:pt x="22" y="50"/>
                    </a:cubicBezTo>
                    <a:cubicBezTo>
                      <a:pt x="16" y="53"/>
                      <a:pt x="16" y="54"/>
                      <a:pt x="16" y="61"/>
                    </a:cubicBezTo>
                    <a:cubicBezTo>
                      <a:pt x="16" y="62"/>
                      <a:pt x="16" y="62"/>
                      <a:pt x="16" y="63"/>
                    </a:cubicBezTo>
                    <a:close/>
                    <a:moveTo>
                      <a:pt x="36" y="27"/>
                    </a:moveTo>
                    <a:cubicBezTo>
                      <a:pt x="34" y="25"/>
                      <a:pt x="34" y="22"/>
                      <a:pt x="32" y="20"/>
                    </a:cubicBezTo>
                    <a:cubicBezTo>
                      <a:pt x="29" y="16"/>
                      <a:pt x="25" y="14"/>
                      <a:pt x="21" y="16"/>
                    </a:cubicBezTo>
                    <a:cubicBezTo>
                      <a:pt x="17" y="17"/>
                      <a:pt x="13" y="19"/>
                      <a:pt x="10" y="21"/>
                    </a:cubicBezTo>
                    <a:cubicBezTo>
                      <a:pt x="5" y="24"/>
                      <a:pt x="4" y="30"/>
                      <a:pt x="7" y="35"/>
                    </a:cubicBezTo>
                    <a:cubicBezTo>
                      <a:pt x="9" y="38"/>
                      <a:pt x="10" y="39"/>
                      <a:pt x="13" y="38"/>
                    </a:cubicBezTo>
                    <a:cubicBezTo>
                      <a:pt x="20" y="34"/>
                      <a:pt x="28" y="31"/>
                      <a:pt x="36" y="2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7" name="Freeform 49"/>
              <p:cNvSpPr/>
              <p:nvPr/>
            </p:nvSpPr>
            <p:spPr bwMode="auto">
              <a:xfrm>
                <a:off x="2868695" y="21353548"/>
                <a:ext cx="605598" cy="660652"/>
              </a:xfrm>
              <a:custGeom>
                <a:avLst/>
                <a:gdLst>
                  <a:gd name="T0" fmla="*/ 0 w 87"/>
                  <a:gd name="T1" fmla="*/ 51 h 95"/>
                  <a:gd name="T2" fmla="*/ 6 w 87"/>
                  <a:gd name="T3" fmla="*/ 43 h 95"/>
                  <a:gd name="T4" fmla="*/ 22 w 87"/>
                  <a:gd name="T5" fmla="*/ 36 h 95"/>
                  <a:gd name="T6" fmla="*/ 59 w 87"/>
                  <a:gd name="T7" fmla="*/ 36 h 95"/>
                  <a:gd name="T8" fmla="*/ 64 w 87"/>
                  <a:gd name="T9" fmla="*/ 36 h 95"/>
                  <a:gd name="T10" fmla="*/ 62 w 87"/>
                  <a:gd name="T11" fmla="*/ 33 h 95"/>
                  <a:gd name="T12" fmla="*/ 44 w 87"/>
                  <a:gd name="T13" fmla="*/ 18 h 95"/>
                  <a:gd name="T14" fmla="*/ 30 w 87"/>
                  <a:gd name="T15" fmla="*/ 16 h 95"/>
                  <a:gd name="T16" fmla="*/ 29 w 87"/>
                  <a:gd name="T17" fmla="*/ 16 h 95"/>
                  <a:gd name="T18" fmla="*/ 42 w 87"/>
                  <a:gd name="T19" fmla="*/ 0 h 95"/>
                  <a:gd name="T20" fmla="*/ 42 w 87"/>
                  <a:gd name="T21" fmla="*/ 3 h 95"/>
                  <a:gd name="T22" fmla="*/ 44 w 87"/>
                  <a:gd name="T23" fmla="*/ 13 h 95"/>
                  <a:gd name="T24" fmla="*/ 74 w 87"/>
                  <a:gd name="T25" fmla="*/ 38 h 95"/>
                  <a:gd name="T26" fmla="*/ 87 w 87"/>
                  <a:gd name="T27" fmla="*/ 50 h 95"/>
                  <a:gd name="T28" fmla="*/ 83 w 87"/>
                  <a:gd name="T29" fmla="*/ 52 h 95"/>
                  <a:gd name="T30" fmla="*/ 77 w 87"/>
                  <a:gd name="T31" fmla="*/ 52 h 95"/>
                  <a:gd name="T32" fmla="*/ 25 w 87"/>
                  <a:gd name="T33" fmla="*/ 51 h 95"/>
                  <a:gd name="T34" fmla="*/ 19 w 87"/>
                  <a:gd name="T35" fmla="*/ 51 h 95"/>
                  <a:gd name="T36" fmla="*/ 22 w 87"/>
                  <a:gd name="T37" fmla="*/ 55 h 95"/>
                  <a:gd name="T38" fmla="*/ 47 w 87"/>
                  <a:gd name="T39" fmla="*/ 77 h 95"/>
                  <a:gd name="T40" fmla="*/ 61 w 87"/>
                  <a:gd name="T41" fmla="*/ 78 h 95"/>
                  <a:gd name="T42" fmla="*/ 61 w 87"/>
                  <a:gd name="T43" fmla="*/ 77 h 95"/>
                  <a:gd name="T44" fmla="*/ 48 w 87"/>
                  <a:gd name="T45" fmla="*/ 95 h 95"/>
                  <a:gd name="T46" fmla="*/ 49 w 87"/>
                  <a:gd name="T47" fmla="*/ 91 h 95"/>
                  <a:gd name="T48" fmla="*/ 47 w 87"/>
                  <a:gd name="T49" fmla="*/ 82 h 95"/>
                  <a:gd name="T50" fmla="*/ 30 w 87"/>
                  <a:gd name="T51" fmla="*/ 67 h 95"/>
                  <a:gd name="T52" fmla="*/ 15 w 87"/>
                  <a:gd name="T53" fmla="*/ 54 h 95"/>
                  <a:gd name="T54" fmla="*/ 7 w 87"/>
                  <a:gd name="T55" fmla="*/ 51 h 95"/>
                  <a:gd name="T56" fmla="*/ 1 w 87"/>
                  <a:gd name="T57" fmla="*/ 52 h 95"/>
                  <a:gd name="T58" fmla="*/ 0 w 87"/>
                  <a:gd name="T59" fmla="*/ 5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7" h="95">
                    <a:moveTo>
                      <a:pt x="0" y="51"/>
                    </a:moveTo>
                    <a:cubicBezTo>
                      <a:pt x="2" y="49"/>
                      <a:pt x="5" y="46"/>
                      <a:pt x="6" y="43"/>
                    </a:cubicBezTo>
                    <a:cubicBezTo>
                      <a:pt x="10" y="37"/>
                      <a:pt x="15" y="35"/>
                      <a:pt x="22" y="36"/>
                    </a:cubicBezTo>
                    <a:cubicBezTo>
                      <a:pt x="34" y="36"/>
                      <a:pt x="47" y="36"/>
                      <a:pt x="59" y="36"/>
                    </a:cubicBezTo>
                    <a:cubicBezTo>
                      <a:pt x="61" y="36"/>
                      <a:pt x="62" y="36"/>
                      <a:pt x="64" y="36"/>
                    </a:cubicBezTo>
                    <a:cubicBezTo>
                      <a:pt x="63" y="35"/>
                      <a:pt x="63" y="34"/>
                      <a:pt x="62" y="33"/>
                    </a:cubicBezTo>
                    <a:cubicBezTo>
                      <a:pt x="56" y="28"/>
                      <a:pt x="50" y="23"/>
                      <a:pt x="44" y="18"/>
                    </a:cubicBezTo>
                    <a:cubicBezTo>
                      <a:pt x="38" y="12"/>
                      <a:pt x="37" y="12"/>
                      <a:pt x="30" y="16"/>
                    </a:cubicBezTo>
                    <a:cubicBezTo>
                      <a:pt x="30" y="17"/>
                      <a:pt x="30" y="16"/>
                      <a:pt x="29" y="16"/>
                    </a:cubicBezTo>
                    <a:cubicBezTo>
                      <a:pt x="30" y="13"/>
                      <a:pt x="38" y="3"/>
                      <a:pt x="42" y="0"/>
                    </a:cubicBezTo>
                    <a:cubicBezTo>
                      <a:pt x="42" y="2"/>
                      <a:pt x="42" y="2"/>
                      <a:pt x="42" y="3"/>
                    </a:cubicBezTo>
                    <a:cubicBezTo>
                      <a:pt x="40" y="7"/>
                      <a:pt x="41" y="10"/>
                      <a:pt x="44" y="13"/>
                    </a:cubicBezTo>
                    <a:cubicBezTo>
                      <a:pt x="54" y="21"/>
                      <a:pt x="64" y="30"/>
                      <a:pt x="74" y="38"/>
                    </a:cubicBezTo>
                    <a:cubicBezTo>
                      <a:pt x="78" y="42"/>
                      <a:pt x="82" y="46"/>
                      <a:pt x="87" y="50"/>
                    </a:cubicBezTo>
                    <a:cubicBezTo>
                      <a:pt x="85" y="51"/>
                      <a:pt x="84" y="52"/>
                      <a:pt x="83" y="52"/>
                    </a:cubicBezTo>
                    <a:cubicBezTo>
                      <a:pt x="81" y="52"/>
                      <a:pt x="79" y="52"/>
                      <a:pt x="77" y="52"/>
                    </a:cubicBezTo>
                    <a:cubicBezTo>
                      <a:pt x="60" y="52"/>
                      <a:pt x="42" y="52"/>
                      <a:pt x="25" y="51"/>
                    </a:cubicBezTo>
                    <a:cubicBezTo>
                      <a:pt x="23" y="51"/>
                      <a:pt x="22" y="51"/>
                      <a:pt x="19" y="51"/>
                    </a:cubicBezTo>
                    <a:cubicBezTo>
                      <a:pt x="20" y="53"/>
                      <a:pt x="21" y="54"/>
                      <a:pt x="22" y="55"/>
                    </a:cubicBezTo>
                    <a:cubicBezTo>
                      <a:pt x="30" y="62"/>
                      <a:pt x="39" y="69"/>
                      <a:pt x="47" y="77"/>
                    </a:cubicBezTo>
                    <a:cubicBezTo>
                      <a:pt x="51" y="81"/>
                      <a:pt x="55" y="83"/>
                      <a:pt x="61" y="78"/>
                    </a:cubicBezTo>
                    <a:cubicBezTo>
                      <a:pt x="61" y="77"/>
                      <a:pt x="61" y="77"/>
                      <a:pt x="61" y="77"/>
                    </a:cubicBezTo>
                    <a:cubicBezTo>
                      <a:pt x="61" y="80"/>
                      <a:pt x="52" y="92"/>
                      <a:pt x="48" y="95"/>
                    </a:cubicBezTo>
                    <a:cubicBezTo>
                      <a:pt x="48" y="93"/>
                      <a:pt x="48" y="92"/>
                      <a:pt x="49" y="91"/>
                    </a:cubicBezTo>
                    <a:cubicBezTo>
                      <a:pt x="51" y="87"/>
                      <a:pt x="50" y="85"/>
                      <a:pt x="47" y="82"/>
                    </a:cubicBezTo>
                    <a:cubicBezTo>
                      <a:pt x="41" y="77"/>
                      <a:pt x="35" y="72"/>
                      <a:pt x="30" y="67"/>
                    </a:cubicBezTo>
                    <a:cubicBezTo>
                      <a:pt x="25" y="62"/>
                      <a:pt x="20" y="58"/>
                      <a:pt x="15" y="54"/>
                    </a:cubicBezTo>
                    <a:cubicBezTo>
                      <a:pt x="12" y="51"/>
                      <a:pt x="10" y="51"/>
                      <a:pt x="7" y="51"/>
                    </a:cubicBezTo>
                    <a:cubicBezTo>
                      <a:pt x="5" y="52"/>
                      <a:pt x="3" y="52"/>
                      <a:pt x="1" y="52"/>
                    </a:cubicBezTo>
                    <a:cubicBezTo>
                      <a:pt x="0" y="52"/>
                      <a:pt x="0" y="52"/>
                      <a:pt x="0"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8" name="Freeform 50"/>
              <p:cNvSpPr>
                <a:spLocks noEditPoints="1"/>
              </p:cNvSpPr>
              <p:nvPr/>
            </p:nvSpPr>
            <p:spPr bwMode="auto">
              <a:xfrm>
                <a:off x="6423633" y="25797222"/>
                <a:ext cx="424705" cy="487624"/>
              </a:xfrm>
              <a:custGeom>
                <a:avLst/>
                <a:gdLst>
                  <a:gd name="T0" fmla="*/ 36 w 61"/>
                  <a:gd name="T1" fmla="*/ 26 h 70"/>
                  <a:gd name="T2" fmla="*/ 46 w 61"/>
                  <a:gd name="T3" fmla="*/ 29 h 70"/>
                  <a:gd name="T4" fmla="*/ 60 w 61"/>
                  <a:gd name="T5" fmla="*/ 45 h 70"/>
                  <a:gd name="T6" fmla="*/ 55 w 61"/>
                  <a:gd name="T7" fmla="*/ 59 h 70"/>
                  <a:gd name="T8" fmla="*/ 34 w 61"/>
                  <a:gd name="T9" fmla="*/ 69 h 70"/>
                  <a:gd name="T10" fmla="*/ 21 w 61"/>
                  <a:gd name="T11" fmla="*/ 62 h 70"/>
                  <a:gd name="T12" fmla="*/ 21 w 61"/>
                  <a:gd name="T13" fmla="*/ 46 h 70"/>
                  <a:gd name="T14" fmla="*/ 26 w 61"/>
                  <a:gd name="T15" fmla="*/ 39 h 70"/>
                  <a:gd name="T16" fmla="*/ 17 w 61"/>
                  <a:gd name="T17" fmla="*/ 37 h 70"/>
                  <a:gd name="T18" fmla="*/ 11 w 61"/>
                  <a:gd name="T19" fmla="*/ 8 h 70"/>
                  <a:gd name="T20" fmla="*/ 28 w 61"/>
                  <a:gd name="T21" fmla="*/ 0 h 70"/>
                  <a:gd name="T22" fmla="*/ 42 w 61"/>
                  <a:gd name="T23" fmla="*/ 7 h 70"/>
                  <a:gd name="T24" fmla="*/ 40 w 61"/>
                  <a:gd name="T25" fmla="*/ 21 h 70"/>
                  <a:gd name="T26" fmla="*/ 36 w 61"/>
                  <a:gd name="T27" fmla="*/ 26 h 70"/>
                  <a:gd name="T28" fmla="*/ 29 w 61"/>
                  <a:gd name="T29" fmla="*/ 40 h 70"/>
                  <a:gd name="T30" fmla="*/ 28 w 61"/>
                  <a:gd name="T31" fmla="*/ 48 h 70"/>
                  <a:gd name="T32" fmla="*/ 37 w 61"/>
                  <a:gd name="T33" fmla="*/ 63 h 70"/>
                  <a:gd name="T34" fmla="*/ 46 w 61"/>
                  <a:gd name="T35" fmla="*/ 64 h 70"/>
                  <a:gd name="T36" fmla="*/ 50 w 61"/>
                  <a:gd name="T37" fmla="*/ 55 h 70"/>
                  <a:gd name="T38" fmla="*/ 41 w 61"/>
                  <a:gd name="T39" fmla="*/ 43 h 70"/>
                  <a:gd name="T40" fmla="*/ 29 w 61"/>
                  <a:gd name="T41" fmla="*/ 40 h 70"/>
                  <a:gd name="T42" fmla="*/ 33 w 61"/>
                  <a:gd name="T43" fmla="*/ 26 h 70"/>
                  <a:gd name="T44" fmla="*/ 28 w 61"/>
                  <a:gd name="T45" fmla="*/ 7 h 70"/>
                  <a:gd name="T46" fmla="*/ 22 w 61"/>
                  <a:gd name="T47" fmla="*/ 5 h 70"/>
                  <a:gd name="T48" fmla="*/ 14 w 61"/>
                  <a:gd name="T49" fmla="*/ 10 h 70"/>
                  <a:gd name="T50" fmla="*/ 16 w 61"/>
                  <a:gd name="T51" fmla="*/ 19 h 70"/>
                  <a:gd name="T52" fmla="*/ 33 w 61"/>
                  <a:gd name="T53" fmla="*/ 2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1" h="70">
                    <a:moveTo>
                      <a:pt x="36" y="26"/>
                    </a:moveTo>
                    <a:cubicBezTo>
                      <a:pt x="40" y="27"/>
                      <a:pt x="43" y="28"/>
                      <a:pt x="46" y="29"/>
                    </a:cubicBezTo>
                    <a:cubicBezTo>
                      <a:pt x="54" y="31"/>
                      <a:pt x="59" y="37"/>
                      <a:pt x="60" y="45"/>
                    </a:cubicBezTo>
                    <a:cubicBezTo>
                      <a:pt x="61" y="51"/>
                      <a:pt x="59" y="55"/>
                      <a:pt x="55" y="59"/>
                    </a:cubicBezTo>
                    <a:cubicBezTo>
                      <a:pt x="50" y="65"/>
                      <a:pt x="42" y="69"/>
                      <a:pt x="34" y="69"/>
                    </a:cubicBezTo>
                    <a:cubicBezTo>
                      <a:pt x="28" y="70"/>
                      <a:pt x="24" y="67"/>
                      <a:pt x="21" y="62"/>
                    </a:cubicBezTo>
                    <a:cubicBezTo>
                      <a:pt x="17" y="57"/>
                      <a:pt x="17" y="51"/>
                      <a:pt x="21" y="46"/>
                    </a:cubicBezTo>
                    <a:cubicBezTo>
                      <a:pt x="22" y="44"/>
                      <a:pt x="24" y="42"/>
                      <a:pt x="26" y="39"/>
                    </a:cubicBezTo>
                    <a:cubicBezTo>
                      <a:pt x="23" y="39"/>
                      <a:pt x="20" y="38"/>
                      <a:pt x="17" y="37"/>
                    </a:cubicBezTo>
                    <a:cubicBezTo>
                      <a:pt x="3" y="32"/>
                      <a:pt x="0" y="17"/>
                      <a:pt x="11" y="8"/>
                    </a:cubicBezTo>
                    <a:cubicBezTo>
                      <a:pt x="16" y="4"/>
                      <a:pt x="22" y="1"/>
                      <a:pt x="28" y="0"/>
                    </a:cubicBezTo>
                    <a:cubicBezTo>
                      <a:pt x="34" y="0"/>
                      <a:pt x="39" y="2"/>
                      <a:pt x="42" y="7"/>
                    </a:cubicBezTo>
                    <a:cubicBezTo>
                      <a:pt x="45" y="12"/>
                      <a:pt x="43" y="17"/>
                      <a:pt x="40" y="21"/>
                    </a:cubicBezTo>
                    <a:cubicBezTo>
                      <a:pt x="39" y="23"/>
                      <a:pt x="38" y="24"/>
                      <a:pt x="36" y="26"/>
                    </a:cubicBezTo>
                    <a:close/>
                    <a:moveTo>
                      <a:pt x="29" y="40"/>
                    </a:moveTo>
                    <a:cubicBezTo>
                      <a:pt x="29" y="43"/>
                      <a:pt x="28" y="46"/>
                      <a:pt x="28" y="48"/>
                    </a:cubicBezTo>
                    <a:cubicBezTo>
                      <a:pt x="29" y="54"/>
                      <a:pt x="32" y="59"/>
                      <a:pt x="37" y="63"/>
                    </a:cubicBezTo>
                    <a:cubicBezTo>
                      <a:pt x="40" y="65"/>
                      <a:pt x="43" y="66"/>
                      <a:pt x="46" y="64"/>
                    </a:cubicBezTo>
                    <a:cubicBezTo>
                      <a:pt x="50" y="62"/>
                      <a:pt x="51" y="58"/>
                      <a:pt x="50" y="55"/>
                    </a:cubicBezTo>
                    <a:cubicBezTo>
                      <a:pt x="49" y="49"/>
                      <a:pt x="46" y="45"/>
                      <a:pt x="41" y="43"/>
                    </a:cubicBezTo>
                    <a:cubicBezTo>
                      <a:pt x="37" y="41"/>
                      <a:pt x="34" y="41"/>
                      <a:pt x="29" y="40"/>
                    </a:cubicBezTo>
                    <a:close/>
                    <a:moveTo>
                      <a:pt x="33" y="26"/>
                    </a:moveTo>
                    <a:cubicBezTo>
                      <a:pt x="35" y="18"/>
                      <a:pt x="33" y="12"/>
                      <a:pt x="28" y="7"/>
                    </a:cubicBezTo>
                    <a:cubicBezTo>
                      <a:pt x="26" y="5"/>
                      <a:pt x="24" y="5"/>
                      <a:pt x="22" y="5"/>
                    </a:cubicBezTo>
                    <a:cubicBezTo>
                      <a:pt x="18" y="5"/>
                      <a:pt x="16" y="7"/>
                      <a:pt x="14" y="10"/>
                    </a:cubicBezTo>
                    <a:cubicBezTo>
                      <a:pt x="13" y="13"/>
                      <a:pt x="14" y="16"/>
                      <a:pt x="16" y="19"/>
                    </a:cubicBezTo>
                    <a:cubicBezTo>
                      <a:pt x="21" y="24"/>
                      <a:pt x="26" y="25"/>
                      <a:pt x="33" y="26"/>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09" name="Freeform 51"/>
              <p:cNvSpPr/>
              <p:nvPr/>
            </p:nvSpPr>
            <p:spPr bwMode="auto">
              <a:xfrm>
                <a:off x="3442833" y="20803004"/>
                <a:ext cx="574138" cy="558409"/>
              </a:xfrm>
              <a:custGeom>
                <a:avLst/>
                <a:gdLst>
                  <a:gd name="T0" fmla="*/ 44 w 82"/>
                  <a:gd name="T1" fmla="*/ 0 h 80"/>
                  <a:gd name="T2" fmla="*/ 57 w 82"/>
                  <a:gd name="T3" fmla="*/ 19 h 80"/>
                  <a:gd name="T4" fmla="*/ 53 w 82"/>
                  <a:gd name="T5" fmla="*/ 18 h 80"/>
                  <a:gd name="T6" fmla="*/ 38 w 82"/>
                  <a:gd name="T7" fmla="*/ 14 h 80"/>
                  <a:gd name="T8" fmla="*/ 21 w 82"/>
                  <a:gd name="T9" fmla="*/ 35 h 80"/>
                  <a:gd name="T10" fmla="*/ 44 w 82"/>
                  <a:gd name="T11" fmla="*/ 68 h 80"/>
                  <a:gd name="T12" fmla="*/ 67 w 82"/>
                  <a:gd name="T13" fmla="*/ 66 h 80"/>
                  <a:gd name="T14" fmla="*/ 68 w 82"/>
                  <a:gd name="T15" fmla="*/ 56 h 80"/>
                  <a:gd name="T16" fmla="*/ 62 w 82"/>
                  <a:gd name="T17" fmla="*/ 48 h 80"/>
                  <a:gd name="T18" fmla="*/ 53 w 82"/>
                  <a:gd name="T19" fmla="*/ 46 h 80"/>
                  <a:gd name="T20" fmla="*/ 50 w 82"/>
                  <a:gd name="T21" fmla="*/ 47 h 80"/>
                  <a:gd name="T22" fmla="*/ 58 w 82"/>
                  <a:gd name="T23" fmla="*/ 40 h 80"/>
                  <a:gd name="T24" fmla="*/ 67 w 82"/>
                  <a:gd name="T25" fmla="*/ 33 h 80"/>
                  <a:gd name="T26" fmla="*/ 75 w 82"/>
                  <a:gd name="T27" fmla="*/ 27 h 80"/>
                  <a:gd name="T28" fmla="*/ 76 w 82"/>
                  <a:gd name="T29" fmla="*/ 28 h 80"/>
                  <a:gd name="T30" fmla="*/ 75 w 82"/>
                  <a:gd name="T31" fmla="*/ 29 h 80"/>
                  <a:gd name="T32" fmla="*/ 75 w 82"/>
                  <a:gd name="T33" fmla="*/ 40 h 80"/>
                  <a:gd name="T34" fmla="*/ 82 w 82"/>
                  <a:gd name="T35" fmla="*/ 50 h 80"/>
                  <a:gd name="T36" fmla="*/ 82 w 82"/>
                  <a:gd name="T37" fmla="*/ 52 h 80"/>
                  <a:gd name="T38" fmla="*/ 49 w 82"/>
                  <a:gd name="T39" fmla="*/ 78 h 80"/>
                  <a:gd name="T40" fmla="*/ 31 w 82"/>
                  <a:gd name="T41" fmla="*/ 76 h 80"/>
                  <a:gd name="T42" fmla="*/ 24 w 82"/>
                  <a:gd name="T43" fmla="*/ 15 h 80"/>
                  <a:gd name="T44" fmla="*/ 36 w 82"/>
                  <a:gd name="T45" fmla="*/ 10 h 80"/>
                  <a:gd name="T46" fmla="*/ 39 w 82"/>
                  <a:gd name="T47" fmla="*/ 9 h 80"/>
                  <a:gd name="T48" fmla="*/ 44 w 82"/>
                  <a:gd name="T49" fmla="*/ 2 h 80"/>
                  <a:gd name="T50" fmla="*/ 44 w 82"/>
                  <a:gd name="T51" fmla="*/ 1 h 80"/>
                  <a:gd name="T52" fmla="*/ 44 w 82"/>
                  <a:gd name="T5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2" h="80">
                    <a:moveTo>
                      <a:pt x="44" y="0"/>
                    </a:moveTo>
                    <a:cubicBezTo>
                      <a:pt x="47" y="2"/>
                      <a:pt x="56" y="14"/>
                      <a:pt x="57" y="19"/>
                    </a:cubicBezTo>
                    <a:cubicBezTo>
                      <a:pt x="56" y="20"/>
                      <a:pt x="55" y="18"/>
                      <a:pt x="53" y="18"/>
                    </a:cubicBezTo>
                    <a:cubicBezTo>
                      <a:pt x="48" y="15"/>
                      <a:pt x="43" y="14"/>
                      <a:pt x="38" y="14"/>
                    </a:cubicBezTo>
                    <a:cubicBezTo>
                      <a:pt x="26" y="14"/>
                      <a:pt x="18" y="23"/>
                      <a:pt x="21" y="35"/>
                    </a:cubicBezTo>
                    <a:cubicBezTo>
                      <a:pt x="25" y="48"/>
                      <a:pt x="33" y="60"/>
                      <a:pt x="44" y="68"/>
                    </a:cubicBezTo>
                    <a:cubicBezTo>
                      <a:pt x="52" y="74"/>
                      <a:pt x="60" y="73"/>
                      <a:pt x="67" y="66"/>
                    </a:cubicBezTo>
                    <a:cubicBezTo>
                      <a:pt x="70" y="63"/>
                      <a:pt x="71" y="60"/>
                      <a:pt x="68" y="56"/>
                    </a:cubicBezTo>
                    <a:cubicBezTo>
                      <a:pt x="66" y="54"/>
                      <a:pt x="64" y="51"/>
                      <a:pt x="62" y="48"/>
                    </a:cubicBezTo>
                    <a:cubicBezTo>
                      <a:pt x="59" y="44"/>
                      <a:pt x="58" y="44"/>
                      <a:pt x="53" y="46"/>
                    </a:cubicBezTo>
                    <a:cubicBezTo>
                      <a:pt x="52" y="47"/>
                      <a:pt x="51" y="47"/>
                      <a:pt x="50" y="47"/>
                    </a:cubicBezTo>
                    <a:cubicBezTo>
                      <a:pt x="52" y="44"/>
                      <a:pt x="55" y="42"/>
                      <a:pt x="58" y="40"/>
                    </a:cubicBezTo>
                    <a:cubicBezTo>
                      <a:pt x="61" y="38"/>
                      <a:pt x="64" y="35"/>
                      <a:pt x="67" y="33"/>
                    </a:cubicBezTo>
                    <a:cubicBezTo>
                      <a:pt x="70" y="31"/>
                      <a:pt x="72" y="29"/>
                      <a:pt x="75" y="27"/>
                    </a:cubicBezTo>
                    <a:cubicBezTo>
                      <a:pt x="76" y="27"/>
                      <a:pt x="76" y="27"/>
                      <a:pt x="76" y="28"/>
                    </a:cubicBezTo>
                    <a:cubicBezTo>
                      <a:pt x="76" y="28"/>
                      <a:pt x="75" y="29"/>
                      <a:pt x="75" y="29"/>
                    </a:cubicBezTo>
                    <a:cubicBezTo>
                      <a:pt x="72" y="34"/>
                      <a:pt x="71" y="36"/>
                      <a:pt x="75" y="40"/>
                    </a:cubicBezTo>
                    <a:cubicBezTo>
                      <a:pt x="77" y="44"/>
                      <a:pt x="80" y="47"/>
                      <a:pt x="82" y="50"/>
                    </a:cubicBezTo>
                    <a:cubicBezTo>
                      <a:pt x="82" y="51"/>
                      <a:pt x="82" y="51"/>
                      <a:pt x="82" y="52"/>
                    </a:cubicBezTo>
                    <a:cubicBezTo>
                      <a:pt x="74" y="64"/>
                      <a:pt x="64" y="74"/>
                      <a:pt x="49" y="78"/>
                    </a:cubicBezTo>
                    <a:cubicBezTo>
                      <a:pt x="43" y="80"/>
                      <a:pt x="37" y="79"/>
                      <a:pt x="31" y="76"/>
                    </a:cubicBezTo>
                    <a:cubicBezTo>
                      <a:pt x="11" y="66"/>
                      <a:pt x="0" y="35"/>
                      <a:pt x="24" y="15"/>
                    </a:cubicBezTo>
                    <a:cubicBezTo>
                      <a:pt x="27" y="13"/>
                      <a:pt x="32" y="12"/>
                      <a:pt x="36" y="10"/>
                    </a:cubicBezTo>
                    <a:cubicBezTo>
                      <a:pt x="37" y="9"/>
                      <a:pt x="38" y="9"/>
                      <a:pt x="39" y="9"/>
                    </a:cubicBezTo>
                    <a:cubicBezTo>
                      <a:pt x="44" y="7"/>
                      <a:pt x="44" y="7"/>
                      <a:pt x="44" y="2"/>
                    </a:cubicBezTo>
                    <a:cubicBezTo>
                      <a:pt x="44" y="2"/>
                      <a:pt x="44" y="2"/>
                      <a:pt x="44" y="1"/>
                    </a:cubicBezTo>
                    <a:cubicBezTo>
                      <a:pt x="44" y="1"/>
                      <a:pt x="44" y="1"/>
                      <a:pt x="44" y="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0" name="Freeform 52"/>
              <p:cNvSpPr/>
              <p:nvPr/>
            </p:nvSpPr>
            <p:spPr bwMode="auto">
              <a:xfrm>
                <a:off x="5141653" y="20291785"/>
                <a:ext cx="456165" cy="495489"/>
              </a:xfrm>
              <a:custGeom>
                <a:avLst/>
                <a:gdLst>
                  <a:gd name="T0" fmla="*/ 58 w 65"/>
                  <a:gd name="T1" fmla="*/ 69 h 70"/>
                  <a:gd name="T2" fmla="*/ 53 w 65"/>
                  <a:gd name="T3" fmla="*/ 66 h 70"/>
                  <a:gd name="T4" fmla="*/ 25 w 65"/>
                  <a:gd name="T5" fmla="*/ 31 h 70"/>
                  <a:gd name="T6" fmla="*/ 13 w 65"/>
                  <a:gd name="T7" fmla="*/ 17 h 70"/>
                  <a:gd name="T8" fmla="*/ 12 w 65"/>
                  <a:gd name="T9" fmla="*/ 21 h 70"/>
                  <a:gd name="T10" fmla="*/ 12 w 65"/>
                  <a:gd name="T11" fmla="*/ 56 h 70"/>
                  <a:gd name="T12" fmla="*/ 20 w 65"/>
                  <a:gd name="T13" fmla="*/ 66 h 70"/>
                  <a:gd name="T14" fmla="*/ 21 w 65"/>
                  <a:gd name="T15" fmla="*/ 68 h 70"/>
                  <a:gd name="T16" fmla="*/ 0 w 65"/>
                  <a:gd name="T17" fmla="*/ 68 h 70"/>
                  <a:gd name="T18" fmla="*/ 3 w 65"/>
                  <a:gd name="T19" fmla="*/ 66 h 70"/>
                  <a:gd name="T20" fmla="*/ 9 w 65"/>
                  <a:gd name="T21" fmla="*/ 58 h 70"/>
                  <a:gd name="T22" fmla="*/ 9 w 65"/>
                  <a:gd name="T23" fmla="*/ 14 h 70"/>
                  <a:gd name="T24" fmla="*/ 6 w 65"/>
                  <a:gd name="T25" fmla="*/ 8 h 70"/>
                  <a:gd name="T26" fmla="*/ 0 w 65"/>
                  <a:gd name="T27" fmla="*/ 2 h 70"/>
                  <a:gd name="T28" fmla="*/ 10 w 65"/>
                  <a:gd name="T29" fmla="*/ 1 h 70"/>
                  <a:gd name="T30" fmla="*/ 27 w 65"/>
                  <a:gd name="T31" fmla="*/ 9 h 70"/>
                  <a:gd name="T32" fmla="*/ 50 w 65"/>
                  <a:gd name="T33" fmla="*/ 39 h 70"/>
                  <a:gd name="T34" fmla="*/ 54 w 65"/>
                  <a:gd name="T35" fmla="*/ 42 h 70"/>
                  <a:gd name="T36" fmla="*/ 54 w 65"/>
                  <a:gd name="T37" fmla="*/ 38 h 70"/>
                  <a:gd name="T38" fmla="*/ 54 w 65"/>
                  <a:gd name="T39" fmla="*/ 15 h 70"/>
                  <a:gd name="T40" fmla="*/ 46 w 65"/>
                  <a:gd name="T41" fmla="*/ 3 h 70"/>
                  <a:gd name="T42" fmla="*/ 45 w 65"/>
                  <a:gd name="T43" fmla="*/ 3 h 70"/>
                  <a:gd name="T44" fmla="*/ 65 w 65"/>
                  <a:gd name="T45" fmla="*/ 2 h 70"/>
                  <a:gd name="T46" fmla="*/ 63 w 65"/>
                  <a:gd name="T47" fmla="*/ 4 h 70"/>
                  <a:gd name="T48" fmla="*/ 58 w 65"/>
                  <a:gd name="T49" fmla="*/ 12 h 70"/>
                  <a:gd name="T50" fmla="*/ 58 w 65"/>
                  <a:gd name="T51" fmla="*/ 26 h 70"/>
                  <a:gd name="T52" fmla="*/ 58 w 65"/>
                  <a:gd name="T53" fmla="*/ 64 h 70"/>
                  <a:gd name="T54" fmla="*/ 58 w 65"/>
                  <a:gd name="T55" fmla="*/ 6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5" h="70">
                    <a:moveTo>
                      <a:pt x="58" y="69"/>
                    </a:moveTo>
                    <a:cubicBezTo>
                      <a:pt x="54" y="70"/>
                      <a:pt x="54" y="68"/>
                      <a:pt x="53" y="66"/>
                    </a:cubicBezTo>
                    <a:cubicBezTo>
                      <a:pt x="43" y="55"/>
                      <a:pt x="34" y="43"/>
                      <a:pt x="25" y="31"/>
                    </a:cubicBezTo>
                    <a:cubicBezTo>
                      <a:pt x="21" y="27"/>
                      <a:pt x="17" y="22"/>
                      <a:pt x="13" y="17"/>
                    </a:cubicBezTo>
                    <a:cubicBezTo>
                      <a:pt x="13" y="19"/>
                      <a:pt x="12" y="20"/>
                      <a:pt x="12" y="21"/>
                    </a:cubicBezTo>
                    <a:cubicBezTo>
                      <a:pt x="12" y="33"/>
                      <a:pt x="12" y="44"/>
                      <a:pt x="12" y="56"/>
                    </a:cubicBezTo>
                    <a:cubicBezTo>
                      <a:pt x="12" y="63"/>
                      <a:pt x="13" y="64"/>
                      <a:pt x="20" y="66"/>
                    </a:cubicBezTo>
                    <a:cubicBezTo>
                      <a:pt x="20" y="67"/>
                      <a:pt x="21" y="67"/>
                      <a:pt x="21" y="68"/>
                    </a:cubicBezTo>
                    <a:cubicBezTo>
                      <a:pt x="18" y="69"/>
                      <a:pt x="5" y="69"/>
                      <a:pt x="0" y="68"/>
                    </a:cubicBezTo>
                    <a:cubicBezTo>
                      <a:pt x="1" y="67"/>
                      <a:pt x="2" y="66"/>
                      <a:pt x="3" y="66"/>
                    </a:cubicBezTo>
                    <a:cubicBezTo>
                      <a:pt x="7" y="65"/>
                      <a:pt x="9" y="63"/>
                      <a:pt x="9" y="58"/>
                    </a:cubicBezTo>
                    <a:cubicBezTo>
                      <a:pt x="9" y="44"/>
                      <a:pt x="9" y="29"/>
                      <a:pt x="9" y="14"/>
                    </a:cubicBezTo>
                    <a:cubicBezTo>
                      <a:pt x="9" y="11"/>
                      <a:pt x="7" y="9"/>
                      <a:pt x="6" y="8"/>
                    </a:cubicBezTo>
                    <a:cubicBezTo>
                      <a:pt x="4" y="6"/>
                      <a:pt x="2" y="4"/>
                      <a:pt x="0" y="2"/>
                    </a:cubicBezTo>
                    <a:cubicBezTo>
                      <a:pt x="4" y="1"/>
                      <a:pt x="7" y="2"/>
                      <a:pt x="10" y="1"/>
                    </a:cubicBezTo>
                    <a:cubicBezTo>
                      <a:pt x="18" y="0"/>
                      <a:pt x="22" y="3"/>
                      <a:pt x="27" y="9"/>
                    </a:cubicBezTo>
                    <a:cubicBezTo>
                      <a:pt x="34" y="19"/>
                      <a:pt x="42" y="29"/>
                      <a:pt x="50" y="39"/>
                    </a:cubicBezTo>
                    <a:cubicBezTo>
                      <a:pt x="51" y="40"/>
                      <a:pt x="52" y="41"/>
                      <a:pt x="54" y="42"/>
                    </a:cubicBezTo>
                    <a:cubicBezTo>
                      <a:pt x="54" y="41"/>
                      <a:pt x="54" y="39"/>
                      <a:pt x="54" y="38"/>
                    </a:cubicBezTo>
                    <a:cubicBezTo>
                      <a:pt x="54" y="30"/>
                      <a:pt x="54" y="23"/>
                      <a:pt x="54" y="15"/>
                    </a:cubicBezTo>
                    <a:cubicBezTo>
                      <a:pt x="54" y="9"/>
                      <a:pt x="53" y="4"/>
                      <a:pt x="46" y="3"/>
                    </a:cubicBezTo>
                    <a:cubicBezTo>
                      <a:pt x="46" y="3"/>
                      <a:pt x="45" y="3"/>
                      <a:pt x="45" y="3"/>
                    </a:cubicBezTo>
                    <a:cubicBezTo>
                      <a:pt x="48" y="1"/>
                      <a:pt x="61" y="1"/>
                      <a:pt x="65" y="2"/>
                    </a:cubicBezTo>
                    <a:cubicBezTo>
                      <a:pt x="64" y="3"/>
                      <a:pt x="64" y="3"/>
                      <a:pt x="63" y="4"/>
                    </a:cubicBezTo>
                    <a:cubicBezTo>
                      <a:pt x="59" y="5"/>
                      <a:pt x="57" y="8"/>
                      <a:pt x="58" y="12"/>
                    </a:cubicBezTo>
                    <a:cubicBezTo>
                      <a:pt x="58" y="17"/>
                      <a:pt x="58" y="22"/>
                      <a:pt x="58" y="26"/>
                    </a:cubicBezTo>
                    <a:cubicBezTo>
                      <a:pt x="58" y="39"/>
                      <a:pt x="58" y="51"/>
                      <a:pt x="58" y="64"/>
                    </a:cubicBezTo>
                    <a:cubicBezTo>
                      <a:pt x="58" y="66"/>
                      <a:pt x="58" y="67"/>
                      <a:pt x="58" y="69"/>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1" name="Freeform 53"/>
              <p:cNvSpPr>
                <a:spLocks noEditPoints="1"/>
              </p:cNvSpPr>
              <p:nvPr/>
            </p:nvSpPr>
            <p:spPr bwMode="auto">
              <a:xfrm>
                <a:off x="5700062" y="26009575"/>
                <a:ext cx="353921" cy="503354"/>
              </a:xfrm>
              <a:custGeom>
                <a:avLst/>
                <a:gdLst>
                  <a:gd name="T0" fmla="*/ 9 w 50"/>
                  <a:gd name="T1" fmla="*/ 71 h 71"/>
                  <a:gd name="T2" fmla="*/ 31 w 50"/>
                  <a:gd name="T3" fmla="*/ 41 h 71"/>
                  <a:gd name="T4" fmla="*/ 23 w 50"/>
                  <a:gd name="T5" fmla="*/ 44 h 71"/>
                  <a:gd name="T6" fmla="*/ 3 w 50"/>
                  <a:gd name="T7" fmla="*/ 33 h 71"/>
                  <a:gd name="T8" fmla="*/ 3 w 50"/>
                  <a:gd name="T9" fmla="*/ 13 h 71"/>
                  <a:gd name="T10" fmla="*/ 21 w 50"/>
                  <a:gd name="T11" fmla="*/ 1 h 71"/>
                  <a:gd name="T12" fmla="*/ 41 w 50"/>
                  <a:gd name="T13" fmla="*/ 11 h 71"/>
                  <a:gd name="T14" fmla="*/ 34 w 50"/>
                  <a:gd name="T15" fmla="*/ 59 h 71"/>
                  <a:gd name="T16" fmla="*/ 9 w 50"/>
                  <a:gd name="T17" fmla="*/ 71 h 71"/>
                  <a:gd name="T18" fmla="*/ 31 w 50"/>
                  <a:gd name="T19" fmla="*/ 32 h 71"/>
                  <a:gd name="T20" fmla="*/ 32 w 50"/>
                  <a:gd name="T21" fmla="*/ 32 h 71"/>
                  <a:gd name="T22" fmla="*/ 28 w 50"/>
                  <a:gd name="T23" fmla="*/ 12 h 71"/>
                  <a:gd name="T24" fmla="*/ 25 w 50"/>
                  <a:gd name="T25" fmla="*/ 6 h 71"/>
                  <a:gd name="T26" fmla="*/ 19 w 50"/>
                  <a:gd name="T27" fmla="*/ 3 h 71"/>
                  <a:gd name="T28" fmla="*/ 15 w 50"/>
                  <a:gd name="T29" fmla="*/ 8 h 71"/>
                  <a:gd name="T30" fmla="*/ 14 w 50"/>
                  <a:gd name="T31" fmla="*/ 10 h 71"/>
                  <a:gd name="T32" fmla="*/ 18 w 50"/>
                  <a:gd name="T33" fmla="*/ 32 h 71"/>
                  <a:gd name="T34" fmla="*/ 21 w 50"/>
                  <a:gd name="T35" fmla="*/ 37 h 71"/>
                  <a:gd name="T36" fmla="*/ 29 w 50"/>
                  <a:gd name="T37" fmla="*/ 39 h 71"/>
                  <a:gd name="T38" fmla="*/ 31 w 50"/>
                  <a:gd name="T39" fmla="*/ 33 h 71"/>
                  <a:gd name="T40" fmla="*/ 31 w 50"/>
                  <a:gd name="T41" fmla="*/ 32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0" h="71">
                    <a:moveTo>
                      <a:pt x="9" y="71"/>
                    </a:moveTo>
                    <a:cubicBezTo>
                      <a:pt x="22" y="66"/>
                      <a:pt x="29" y="55"/>
                      <a:pt x="31" y="41"/>
                    </a:cubicBezTo>
                    <a:cubicBezTo>
                      <a:pt x="28" y="42"/>
                      <a:pt x="26" y="43"/>
                      <a:pt x="23" y="44"/>
                    </a:cubicBezTo>
                    <a:cubicBezTo>
                      <a:pt x="14" y="46"/>
                      <a:pt x="7" y="42"/>
                      <a:pt x="3" y="33"/>
                    </a:cubicBezTo>
                    <a:cubicBezTo>
                      <a:pt x="0" y="26"/>
                      <a:pt x="1" y="19"/>
                      <a:pt x="3" y="13"/>
                    </a:cubicBezTo>
                    <a:cubicBezTo>
                      <a:pt x="7" y="5"/>
                      <a:pt x="13" y="1"/>
                      <a:pt x="21" y="1"/>
                    </a:cubicBezTo>
                    <a:cubicBezTo>
                      <a:pt x="29" y="0"/>
                      <a:pt x="36" y="3"/>
                      <a:pt x="41" y="11"/>
                    </a:cubicBezTo>
                    <a:cubicBezTo>
                      <a:pt x="50" y="26"/>
                      <a:pt x="47" y="47"/>
                      <a:pt x="34" y="59"/>
                    </a:cubicBezTo>
                    <a:cubicBezTo>
                      <a:pt x="28" y="65"/>
                      <a:pt x="17" y="70"/>
                      <a:pt x="9" y="71"/>
                    </a:cubicBezTo>
                    <a:close/>
                    <a:moveTo>
                      <a:pt x="31" y="32"/>
                    </a:moveTo>
                    <a:cubicBezTo>
                      <a:pt x="31" y="32"/>
                      <a:pt x="31" y="32"/>
                      <a:pt x="32" y="32"/>
                    </a:cubicBezTo>
                    <a:cubicBezTo>
                      <a:pt x="30" y="25"/>
                      <a:pt x="29" y="19"/>
                      <a:pt x="28" y="12"/>
                    </a:cubicBezTo>
                    <a:cubicBezTo>
                      <a:pt x="27" y="10"/>
                      <a:pt x="26" y="8"/>
                      <a:pt x="25" y="6"/>
                    </a:cubicBezTo>
                    <a:cubicBezTo>
                      <a:pt x="24" y="4"/>
                      <a:pt x="22" y="3"/>
                      <a:pt x="19" y="3"/>
                    </a:cubicBezTo>
                    <a:cubicBezTo>
                      <a:pt x="17" y="4"/>
                      <a:pt x="15" y="5"/>
                      <a:pt x="15" y="8"/>
                    </a:cubicBezTo>
                    <a:cubicBezTo>
                      <a:pt x="15" y="9"/>
                      <a:pt x="14" y="10"/>
                      <a:pt x="14" y="10"/>
                    </a:cubicBezTo>
                    <a:cubicBezTo>
                      <a:pt x="15" y="18"/>
                      <a:pt x="16" y="25"/>
                      <a:pt x="18" y="32"/>
                    </a:cubicBezTo>
                    <a:cubicBezTo>
                      <a:pt x="19" y="34"/>
                      <a:pt x="20" y="35"/>
                      <a:pt x="21" y="37"/>
                    </a:cubicBezTo>
                    <a:cubicBezTo>
                      <a:pt x="23" y="39"/>
                      <a:pt x="25" y="39"/>
                      <a:pt x="29" y="39"/>
                    </a:cubicBezTo>
                    <a:cubicBezTo>
                      <a:pt x="32" y="38"/>
                      <a:pt x="31" y="35"/>
                      <a:pt x="31" y="33"/>
                    </a:cubicBezTo>
                    <a:cubicBezTo>
                      <a:pt x="31" y="33"/>
                      <a:pt x="31" y="32"/>
                      <a:pt x="31"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2" name="Freeform 54"/>
              <p:cNvSpPr/>
              <p:nvPr/>
            </p:nvSpPr>
            <p:spPr bwMode="auto">
              <a:xfrm>
                <a:off x="4323703" y="20386164"/>
                <a:ext cx="471894" cy="534814"/>
              </a:xfrm>
              <a:custGeom>
                <a:avLst/>
                <a:gdLst>
                  <a:gd name="T0" fmla="*/ 42 w 68"/>
                  <a:gd name="T1" fmla="*/ 7 h 77"/>
                  <a:gd name="T2" fmla="*/ 62 w 68"/>
                  <a:gd name="T3" fmla="*/ 0 h 77"/>
                  <a:gd name="T4" fmla="*/ 60 w 68"/>
                  <a:gd name="T5" fmla="*/ 3 h 77"/>
                  <a:gd name="T6" fmla="*/ 57 w 68"/>
                  <a:gd name="T7" fmla="*/ 12 h 77"/>
                  <a:gd name="T8" fmla="*/ 65 w 68"/>
                  <a:gd name="T9" fmla="*/ 40 h 77"/>
                  <a:gd name="T10" fmla="*/ 67 w 68"/>
                  <a:gd name="T11" fmla="*/ 55 h 77"/>
                  <a:gd name="T12" fmla="*/ 62 w 68"/>
                  <a:gd name="T13" fmla="*/ 68 h 77"/>
                  <a:gd name="T14" fmla="*/ 34 w 68"/>
                  <a:gd name="T15" fmla="*/ 76 h 77"/>
                  <a:gd name="T16" fmla="*/ 21 w 68"/>
                  <a:gd name="T17" fmla="*/ 66 h 77"/>
                  <a:gd name="T18" fmla="*/ 19 w 68"/>
                  <a:gd name="T19" fmla="*/ 60 h 77"/>
                  <a:gd name="T20" fmla="*/ 10 w 68"/>
                  <a:gd name="T21" fmla="*/ 27 h 77"/>
                  <a:gd name="T22" fmla="*/ 9 w 68"/>
                  <a:gd name="T23" fmla="*/ 25 h 77"/>
                  <a:gd name="T24" fmla="*/ 2 w 68"/>
                  <a:gd name="T25" fmla="*/ 20 h 77"/>
                  <a:gd name="T26" fmla="*/ 0 w 68"/>
                  <a:gd name="T27" fmla="*/ 19 h 77"/>
                  <a:gd name="T28" fmla="*/ 27 w 68"/>
                  <a:gd name="T29" fmla="*/ 10 h 77"/>
                  <a:gd name="T30" fmla="*/ 30 w 68"/>
                  <a:gd name="T31" fmla="*/ 10 h 77"/>
                  <a:gd name="T32" fmla="*/ 30 w 68"/>
                  <a:gd name="T33" fmla="*/ 11 h 77"/>
                  <a:gd name="T34" fmla="*/ 27 w 68"/>
                  <a:gd name="T35" fmla="*/ 12 h 77"/>
                  <a:gd name="T36" fmla="*/ 24 w 68"/>
                  <a:gd name="T37" fmla="*/ 20 h 77"/>
                  <a:gd name="T38" fmla="*/ 34 w 68"/>
                  <a:gd name="T39" fmla="*/ 59 h 77"/>
                  <a:gd name="T40" fmla="*/ 35 w 68"/>
                  <a:gd name="T41" fmla="*/ 61 h 77"/>
                  <a:gd name="T42" fmla="*/ 50 w 68"/>
                  <a:gd name="T43" fmla="*/ 70 h 77"/>
                  <a:gd name="T44" fmla="*/ 64 w 68"/>
                  <a:gd name="T45" fmla="*/ 55 h 77"/>
                  <a:gd name="T46" fmla="*/ 63 w 68"/>
                  <a:gd name="T47" fmla="*/ 45 h 77"/>
                  <a:gd name="T48" fmla="*/ 54 w 68"/>
                  <a:gd name="T49" fmla="*/ 15 h 77"/>
                  <a:gd name="T50" fmla="*/ 44 w 68"/>
                  <a:gd name="T51" fmla="*/ 7 h 77"/>
                  <a:gd name="T52" fmla="*/ 42 w 68"/>
                  <a:gd name="T53" fmla="*/ 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8" h="77">
                    <a:moveTo>
                      <a:pt x="42" y="7"/>
                    </a:moveTo>
                    <a:cubicBezTo>
                      <a:pt x="45" y="4"/>
                      <a:pt x="57" y="1"/>
                      <a:pt x="62" y="0"/>
                    </a:cubicBezTo>
                    <a:cubicBezTo>
                      <a:pt x="61" y="1"/>
                      <a:pt x="61" y="2"/>
                      <a:pt x="60" y="3"/>
                    </a:cubicBezTo>
                    <a:cubicBezTo>
                      <a:pt x="57" y="5"/>
                      <a:pt x="56" y="8"/>
                      <a:pt x="57" y="12"/>
                    </a:cubicBezTo>
                    <a:cubicBezTo>
                      <a:pt x="60" y="21"/>
                      <a:pt x="63" y="31"/>
                      <a:pt x="65" y="40"/>
                    </a:cubicBezTo>
                    <a:cubicBezTo>
                      <a:pt x="66" y="45"/>
                      <a:pt x="67" y="50"/>
                      <a:pt x="67" y="55"/>
                    </a:cubicBezTo>
                    <a:cubicBezTo>
                      <a:pt x="68" y="61"/>
                      <a:pt x="66" y="65"/>
                      <a:pt x="62" y="68"/>
                    </a:cubicBezTo>
                    <a:cubicBezTo>
                      <a:pt x="54" y="74"/>
                      <a:pt x="44" y="77"/>
                      <a:pt x="34" y="76"/>
                    </a:cubicBezTo>
                    <a:cubicBezTo>
                      <a:pt x="28" y="75"/>
                      <a:pt x="24" y="72"/>
                      <a:pt x="21" y="66"/>
                    </a:cubicBezTo>
                    <a:cubicBezTo>
                      <a:pt x="20" y="64"/>
                      <a:pt x="19" y="62"/>
                      <a:pt x="19" y="60"/>
                    </a:cubicBezTo>
                    <a:cubicBezTo>
                      <a:pt x="16" y="49"/>
                      <a:pt x="13" y="38"/>
                      <a:pt x="10" y="27"/>
                    </a:cubicBezTo>
                    <a:cubicBezTo>
                      <a:pt x="10" y="27"/>
                      <a:pt x="9" y="26"/>
                      <a:pt x="9" y="25"/>
                    </a:cubicBezTo>
                    <a:cubicBezTo>
                      <a:pt x="8" y="22"/>
                      <a:pt x="6" y="20"/>
                      <a:pt x="2" y="20"/>
                    </a:cubicBezTo>
                    <a:cubicBezTo>
                      <a:pt x="1" y="20"/>
                      <a:pt x="1" y="20"/>
                      <a:pt x="0" y="19"/>
                    </a:cubicBezTo>
                    <a:cubicBezTo>
                      <a:pt x="8" y="15"/>
                      <a:pt x="18" y="13"/>
                      <a:pt x="27" y="10"/>
                    </a:cubicBezTo>
                    <a:cubicBezTo>
                      <a:pt x="28" y="10"/>
                      <a:pt x="29" y="10"/>
                      <a:pt x="30" y="10"/>
                    </a:cubicBezTo>
                    <a:cubicBezTo>
                      <a:pt x="30" y="10"/>
                      <a:pt x="30" y="10"/>
                      <a:pt x="30" y="11"/>
                    </a:cubicBezTo>
                    <a:cubicBezTo>
                      <a:pt x="29" y="11"/>
                      <a:pt x="28" y="12"/>
                      <a:pt x="27" y="12"/>
                    </a:cubicBezTo>
                    <a:cubicBezTo>
                      <a:pt x="24" y="14"/>
                      <a:pt x="23" y="16"/>
                      <a:pt x="24" y="20"/>
                    </a:cubicBezTo>
                    <a:cubicBezTo>
                      <a:pt x="27" y="33"/>
                      <a:pt x="31" y="46"/>
                      <a:pt x="34" y="59"/>
                    </a:cubicBezTo>
                    <a:cubicBezTo>
                      <a:pt x="35" y="60"/>
                      <a:pt x="35" y="60"/>
                      <a:pt x="35" y="61"/>
                    </a:cubicBezTo>
                    <a:cubicBezTo>
                      <a:pt x="38" y="68"/>
                      <a:pt x="43" y="71"/>
                      <a:pt x="50" y="70"/>
                    </a:cubicBezTo>
                    <a:cubicBezTo>
                      <a:pt x="59" y="68"/>
                      <a:pt x="64" y="63"/>
                      <a:pt x="64" y="55"/>
                    </a:cubicBezTo>
                    <a:cubicBezTo>
                      <a:pt x="64" y="51"/>
                      <a:pt x="63" y="48"/>
                      <a:pt x="63" y="45"/>
                    </a:cubicBezTo>
                    <a:cubicBezTo>
                      <a:pt x="60" y="35"/>
                      <a:pt x="57" y="25"/>
                      <a:pt x="54" y="15"/>
                    </a:cubicBezTo>
                    <a:cubicBezTo>
                      <a:pt x="52" y="8"/>
                      <a:pt x="51" y="7"/>
                      <a:pt x="44" y="7"/>
                    </a:cubicBezTo>
                    <a:cubicBezTo>
                      <a:pt x="43" y="7"/>
                      <a:pt x="43" y="7"/>
                      <a:pt x="42" y="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3" name="Freeform 55"/>
              <p:cNvSpPr/>
              <p:nvPr/>
            </p:nvSpPr>
            <p:spPr bwMode="auto">
              <a:xfrm>
                <a:off x="7894371" y="22195094"/>
                <a:ext cx="550543" cy="440435"/>
              </a:xfrm>
              <a:custGeom>
                <a:avLst/>
                <a:gdLst>
                  <a:gd name="T0" fmla="*/ 0 w 79"/>
                  <a:gd name="T1" fmla="*/ 22 h 63"/>
                  <a:gd name="T2" fmla="*/ 20 w 79"/>
                  <a:gd name="T3" fmla="*/ 13 h 63"/>
                  <a:gd name="T4" fmla="*/ 20 w 79"/>
                  <a:gd name="T5" fmla="*/ 17 h 63"/>
                  <a:gd name="T6" fmla="*/ 12 w 79"/>
                  <a:gd name="T7" fmla="*/ 26 h 63"/>
                  <a:gd name="T8" fmla="*/ 13 w 79"/>
                  <a:gd name="T9" fmla="*/ 46 h 63"/>
                  <a:gd name="T10" fmla="*/ 24 w 79"/>
                  <a:gd name="T11" fmla="*/ 50 h 63"/>
                  <a:gd name="T12" fmla="*/ 32 w 79"/>
                  <a:gd name="T13" fmla="*/ 42 h 63"/>
                  <a:gd name="T14" fmla="*/ 32 w 79"/>
                  <a:gd name="T15" fmla="*/ 35 h 63"/>
                  <a:gd name="T16" fmla="*/ 35 w 79"/>
                  <a:gd name="T17" fmla="*/ 14 h 63"/>
                  <a:gd name="T18" fmla="*/ 51 w 79"/>
                  <a:gd name="T19" fmla="*/ 1 h 63"/>
                  <a:gd name="T20" fmla="*/ 66 w 79"/>
                  <a:gd name="T21" fmla="*/ 7 h 63"/>
                  <a:gd name="T22" fmla="*/ 73 w 79"/>
                  <a:gd name="T23" fmla="*/ 24 h 63"/>
                  <a:gd name="T24" fmla="*/ 73 w 79"/>
                  <a:gd name="T25" fmla="*/ 28 h 63"/>
                  <a:gd name="T26" fmla="*/ 76 w 79"/>
                  <a:gd name="T27" fmla="*/ 32 h 63"/>
                  <a:gd name="T28" fmla="*/ 79 w 79"/>
                  <a:gd name="T29" fmla="*/ 34 h 63"/>
                  <a:gd name="T30" fmla="*/ 59 w 79"/>
                  <a:gd name="T31" fmla="*/ 42 h 63"/>
                  <a:gd name="T32" fmla="*/ 62 w 79"/>
                  <a:gd name="T33" fmla="*/ 38 h 63"/>
                  <a:gd name="T34" fmla="*/ 69 w 79"/>
                  <a:gd name="T35" fmla="*/ 26 h 63"/>
                  <a:gd name="T36" fmla="*/ 65 w 79"/>
                  <a:gd name="T37" fmla="*/ 12 h 63"/>
                  <a:gd name="T38" fmla="*/ 50 w 79"/>
                  <a:gd name="T39" fmla="*/ 14 h 63"/>
                  <a:gd name="T40" fmla="*/ 49 w 79"/>
                  <a:gd name="T41" fmla="*/ 21 h 63"/>
                  <a:gd name="T42" fmla="*/ 48 w 79"/>
                  <a:gd name="T43" fmla="*/ 39 h 63"/>
                  <a:gd name="T44" fmla="*/ 45 w 79"/>
                  <a:gd name="T45" fmla="*/ 50 h 63"/>
                  <a:gd name="T46" fmla="*/ 15 w 79"/>
                  <a:gd name="T47" fmla="*/ 53 h 63"/>
                  <a:gd name="T48" fmla="*/ 7 w 79"/>
                  <a:gd name="T49" fmla="*/ 34 h 63"/>
                  <a:gd name="T50" fmla="*/ 0 w 79"/>
                  <a:gd name="T51" fmla="*/ 2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9" h="63">
                    <a:moveTo>
                      <a:pt x="0" y="22"/>
                    </a:moveTo>
                    <a:cubicBezTo>
                      <a:pt x="7" y="19"/>
                      <a:pt x="14" y="16"/>
                      <a:pt x="20" y="13"/>
                    </a:cubicBezTo>
                    <a:cubicBezTo>
                      <a:pt x="22" y="15"/>
                      <a:pt x="21" y="16"/>
                      <a:pt x="20" y="17"/>
                    </a:cubicBezTo>
                    <a:cubicBezTo>
                      <a:pt x="17" y="20"/>
                      <a:pt x="14" y="23"/>
                      <a:pt x="12" y="26"/>
                    </a:cubicBezTo>
                    <a:cubicBezTo>
                      <a:pt x="8" y="33"/>
                      <a:pt x="9" y="39"/>
                      <a:pt x="13" y="46"/>
                    </a:cubicBezTo>
                    <a:cubicBezTo>
                      <a:pt x="16" y="50"/>
                      <a:pt x="19" y="51"/>
                      <a:pt x="24" y="50"/>
                    </a:cubicBezTo>
                    <a:cubicBezTo>
                      <a:pt x="28" y="49"/>
                      <a:pt x="31" y="46"/>
                      <a:pt x="32" y="42"/>
                    </a:cubicBezTo>
                    <a:cubicBezTo>
                      <a:pt x="32" y="40"/>
                      <a:pt x="32" y="37"/>
                      <a:pt x="32" y="35"/>
                    </a:cubicBezTo>
                    <a:cubicBezTo>
                      <a:pt x="33" y="28"/>
                      <a:pt x="33" y="21"/>
                      <a:pt x="35" y="14"/>
                    </a:cubicBezTo>
                    <a:cubicBezTo>
                      <a:pt x="37" y="6"/>
                      <a:pt x="43" y="2"/>
                      <a:pt x="51" y="1"/>
                    </a:cubicBezTo>
                    <a:cubicBezTo>
                      <a:pt x="57" y="0"/>
                      <a:pt x="62" y="3"/>
                      <a:pt x="66" y="7"/>
                    </a:cubicBezTo>
                    <a:cubicBezTo>
                      <a:pt x="70" y="12"/>
                      <a:pt x="72" y="18"/>
                      <a:pt x="73" y="24"/>
                    </a:cubicBezTo>
                    <a:cubicBezTo>
                      <a:pt x="73" y="26"/>
                      <a:pt x="73" y="27"/>
                      <a:pt x="73" y="28"/>
                    </a:cubicBezTo>
                    <a:cubicBezTo>
                      <a:pt x="73" y="30"/>
                      <a:pt x="74" y="32"/>
                      <a:pt x="76" y="32"/>
                    </a:cubicBezTo>
                    <a:cubicBezTo>
                      <a:pt x="77" y="32"/>
                      <a:pt x="78" y="33"/>
                      <a:pt x="79" y="34"/>
                    </a:cubicBezTo>
                    <a:cubicBezTo>
                      <a:pt x="75" y="37"/>
                      <a:pt x="63" y="42"/>
                      <a:pt x="59" y="42"/>
                    </a:cubicBezTo>
                    <a:cubicBezTo>
                      <a:pt x="60" y="40"/>
                      <a:pt x="61" y="39"/>
                      <a:pt x="62" y="38"/>
                    </a:cubicBezTo>
                    <a:cubicBezTo>
                      <a:pt x="65" y="34"/>
                      <a:pt x="68" y="31"/>
                      <a:pt x="69" y="26"/>
                    </a:cubicBezTo>
                    <a:cubicBezTo>
                      <a:pt x="70" y="21"/>
                      <a:pt x="69" y="16"/>
                      <a:pt x="65" y="12"/>
                    </a:cubicBezTo>
                    <a:cubicBezTo>
                      <a:pt x="61" y="7"/>
                      <a:pt x="53" y="8"/>
                      <a:pt x="50" y="14"/>
                    </a:cubicBezTo>
                    <a:cubicBezTo>
                      <a:pt x="49" y="16"/>
                      <a:pt x="49" y="19"/>
                      <a:pt x="49" y="21"/>
                    </a:cubicBezTo>
                    <a:cubicBezTo>
                      <a:pt x="48" y="27"/>
                      <a:pt x="49" y="33"/>
                      <a:pt x="48" y="39"/>
                    </a:cubicBezTo>
                    <a:cubicBezTo>
                      <a:pt x="47" y="42"/>
                      <a:pt x="47" y="46"/>
                      <a:pt x="45" y="50"/>
                    </a:cubicBezTo>
                    <a:cubicBezTo>
                      <a:pt x="39" y="60"/>
                      <a:pt x="24" y="63"/>
                      <a:pt x="15" y="53"/>
                    </a:cubicBezTo>
                    <a:cubicBezTo>
                      <a:pt x="11" y="47"/>
                      <a:pt x="8" y="41"/>
                      <a:pt x="7" y="34"/>
                    </a:cubicBezTo>
                    <a:cubicBezTo>
                      <a:pt x="5" y="27"/>
                      <a:pt x="5" y="27"/>
                      <a:pt x="0" y="2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4" name="Freeform 56"/>
              <p:cNvSpPr/>
              <p:nvPr/>
            </p:nvSpPr>
            <p:spPr bwMode="auto">
              <a:xfrm>
                <a:off x="7902235" y="24263565"/>
                <a:ext cx="542679" cy="503354"/>
              </a:xfrm>
              <a:custGeom>
                <a:avLst/>
                <a:gdLst>
                  <a:gd name="T0" fmla="*/ 64 w 77"/>
                  <a:gd name="T1" fmla="*/ 40 h 72"/>
                  <a:gd name="T2" fmla="*/ 65 w 77"/>
                  <a:gd name="T3" fmla="*/ 37 h 72"/>
                  <a:gd name="T4" fmla="*/ 59 w 77"/>
                  <a:gd name="T5" fmla="*/ 30 h 72"/>
                  <a:gd name="T6" fmla="*/ 45 w 77"/>
                  <a:gd name="T7" fmla="*/ 32 h 72"/>
                  <a:gd name="T8" fmla="*/ 37 w 77"/>
                  <a:gd name="T9" fmla="*/ 32 h 72"/>
                  <a:gd name="T10" fmla="*/ 33 w 77"/>
                  <a:gd name="T11" fmla="*/ 33 h 72"/>
                  <a:gd name="T12" fmla="*/ 39 w 77"/>
                  <a:gd name="T13" fmla="*/ 41 h 72"/>
                  <a:gd name="T14" fmla="*/ 47 w 77"/>
                  <a:gd name="T15" fmla="*/ 52 h 72"/>
                  <a:gd name="T16" fmla="*/ 50 w 77"/>
                  <a:gd name="T17" fmla="*/ 56 h 72"/>
                  <a:gd name="T18" fmla="*/ 57 w 77"/>
                  <a:gd name="T19" fmla="*/ 55 h 72"/>
                  <a:gd name="T20" fmla="*/ 60 w 77"/>
                  <a:gd name="T21" fmla="*/ 51 h 72"/>
                  <a:gd name="T22" fmla="*/ 53 w 77"/>
                  <a:gd name="T23" fmla="*/ 72 h 72"/>
                  <a:gd name="T24" fmla="*/ 52 w 77"/>
                  <a:gd name="T25" fmla="*/ 71 h 72"/>
                  <a:gd name="T26" fmla="*/ 48 w 77"/>
                  <a:gd name="T27" fmla="*/ 60 h 72"/>
                  <a:gd name="T28" fmla="*/ 31 w 77"/>
                  <a:gd name="T29" fmla="*/ 37 h 72"/>
                  <a:gd name="T30" fmla="*/ 26 w 77"/>
                  <a:gd name="T31" fmla="*/ 33 h 72"/>
                  <a:gd name="T32" fmla="*/ 13 w 77"/>
                  <a:gd name="T33" fmla="*/ 27 h 72"/>
                  <a:gd name="T34" fmla="*/ 2 w 77"/>
                  <a:gd name="T35" fmla="*/ 31 h 72"/>
                  <a:gd name="T36" fmla="*/ 1 w 77"/>
                  <a:gd name="T37" fmla="*/ 32 h 72"/>
                  <a:gd name="T38" fmla="*/ 0 w 77"/>
                  <a:gd name="T39" fmla="*/ 30 h 72"/>
                  <a:gd name="T40" fmla="*/ 12 w 77"/>
                  <a:gd name="T41" fmla="*/ 1 h 72"/>
                  <a:gd name="T42" fmla="*/ 13 w 77"/>
                  <a:gd name="T43" fmla="*/ 0 h 72"/>
                  <a:gd name="T44" fmla="*/ 13 w 77"/>
                  <a:gd name="T45" fmla="*/ 3 h 72"/>
                  <a:gd name="T46" fmla="*/ 18 w 77"/>
                  <a:gd name="T47" fmla="*/ 12 h 72"/>
                  <a:gd name="T48" fmla="*/ 30 w 77"/>
                  <a:gd name="T49" fmla="*/ 17 h 72"/>
                  <a:gd name="T50" fmla="*/ 34 w 77"/>
                  <a:gd name="T51" fmla="*/ 18 h 72"/>
                  <a:gd name="T52" fmla="*/ 67 w 77"/>
                  <a:gd name="T53" fmla="*/ 14 h 72"/>
                  <a:gd name="T54" fmla="*/ 76 w 77"/>
                  <a:gd name="T55" fmla="*/ 8 h 72"/>
                  <a:gd name="T56" fmla="*/ 77 w 77"/>
                  <a:gd name="T57" fmla="*/ 10 h 72"/>
                  <a:gd name="T58" fmla="*/ 66 w 77"/>
                  <a:gd name="T59" fmla="*/ 39 h 72"/>
                  <a:gd name="T60" fmla="*/ 64 w 77"/>
                  <a:gd name="T61" fmla="*/ 4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7" h="72">
                    <a:moveTo>
                      <a:pt x="64" y="40"/>
                    </a:moveTo>
                    <a:cubicBezTo>
                      <a:pt x="65" y="39"/>
                      <a:pt x="65" y="38"/>
                      <a:pt x="65" y="37"/>
                    </a:cubicBezTo>
                    <a:cubicBezTo>
                      <a:pt x="67" y="31"/>
                      <a:pt x="66" y="30"/>
                      <a:pt x="59" y="30"/>
                    </a:cubicBezTo>
                    <a:cubicBezTo>
                      <a:pt x="54" y="31"/>
                      <a:pt x="50" y="31"/>
                      <a:pt x="45" y="32"/>
                    </a:cubicBezTo>
                    <a:cubicBezTo>
                      <a:pt x="42" y="32"/>
                      <a:pt x="40" y="32"/>
                      <a:pt x="37" y="32"/>
                    </a:cubicBezTo>
                    <a:cubicBezTo>
                      <a:pt x="36" y="33"/>
                      <a:pt x="35" y="33"/>
                      <a:pt x="33" y="33"/>
                    </a:cubicBezTo>
                    <a:cubicBezTo>
                      <a:pt x="35" y="36"/>
                      <a:pt x="37" y="39"/>
                      <a:pt x="39" y="41"/>
                    </a:cubicBezTo>
                    <a:cubicBezTo>
                      <a:pt x="41" y="45"/>
                      <a:pt x="44" y="48"/>
                      <a:pt x="47" y="52"/>
                    </a:cubicBezTo>
                    <a:cubicBezTo>
                      <a:pt x="48" y="53"/>
                      <a:pt x="49" y="55"/>
                      <a:pt x="50" y="56"/>
                    </a:cubicBezTo>
                    <a:cubicBezTo>
                      <a:pt x="53" y="58"/>
                      <a:pt x="55" y="58"/>
                      <a:pt x="57" y="55"/>
                    </a:cubicBezTo>
                    <a:cubicBezTo>
                      <a:pt x="58" y="54"/>
                      <a:pt x="59" y="53"/>
                      <a:pt x="60" y="51"/>
                    </a:cubicBezTo>
                    <a:cubicBezTo>
                      <a:pt x="60" y="55"/>
                      <a:pt x="56" y="68"/>
                      <a:pt x="53" y="72"/>
                    </a:cubicBezTo>
                    <a:cubicBezTo>
                      <a:pt x="53" y="71"/>
                      <a:pt x="52" y="71"/>
                      <a:pt x="52" y="71"/>
                    </a:cubicBezTo>
                    <a:cubicBezTo>
                      <a:pt x="52" y="67"/>
                      <a:pt x="50" y="64"/>
                      <a:pt x="48" y="60"/>
                    </a:cubicBezTo>
                    <a:cubicBezTo>
                      <a:pt x="42" y="53"/>
                      <a:pt x="37" y="45"/>
                      <a:pt x="31" y="37"/>
                    </a:cubicBezTo>
                    <a:cubicBezTo>
                      <a:pt x="30" y="35"/>
                      <a:pt x="29" y="34"/>
                      <a:pt x="26" y="33"/>
                    </a:cubicBezTo>
                    <a:cubicBezTo>
                      <a:pt x="22" y="31"/>
                      <a:pt x="17" y="29"/>
                      <a:pt x="13" y="27"/>
                    </a:cubicBezTo>
                    <a:cubicBezTo>
                      <a:pt x="7" y="25"/>
                      <a:pt x="6" y="25"/>
                      <a:pt x="2" y="31"/>
                    </a:cubicBezTo>
                    <a:cubicBezTo>
                      <a:pt x="2" y="31"/>
                      <a:pt x="1" y="31"/>
                      <a:pt x="1" y="32"/>
                    </a:cubicBezTo>
                    <a:cubicBezTo>
                      <a:pt x="1" y="31"/>
                      <a:pt x="0" y="31"/>
                      <a:pt x="0" y="30"/>
                    </a:cubicBezTo>
                    <a:cubicBezTo>
                      <a:pt x="4" y="20"/>
                      <a:pt x="8" y="11"/>
                      <a:pt x="12" y="1"/>
                    </a:cubicBezTo>
                    <a:cubicBezTo>
                      <a:pt x="12" y="1"/>
                      <a:pt x="12" y="0"/>
                      <a:pt x="13" y="0"/>
                    </a:cubicBezTo>
                    <a:cubicBezTo>
                      <a:pt x="13" y="1"/>
                      <a:pt x="13" y="2"/>
                      <a:pt x="13" y="3"/>
                    </a:cubicBezTo>
                    <a:cubicBezTo>
                      <a:pt x="12" y="8"/>
                      <a:pt x="13" y="10"/>
                      <a:pt x="18" y="12"/>
                    </a:cubicBezTo>
                    <a:cubicBezTo>
                      <a:pt x="22" y="14"/>
                      <a:pt x="26" y="16"/>
                      <a:pt x="30" y="17"/>
                    </a:cubicBezTo>
                    <a:cubicBezTo>
                      <a:pt x="31" y="18"/>
                      <a:pt x="33" y="18"/>
                      <a:pt x="34" y="18"/>
                    </a:cubicBezTo>
                    <a:cubicBezTo>
                      <a:pt x="45" y="17"/>
                      <a:pt x="56" y="15"/>
                      <a:pt x="67" y="14"/>
                    </a:cubicBezTo>
                    <a:cubicBezTo>
                      <a:pt x="70" y="13"/>
                      <a:pt x="74" y="12"/>
                      <a:pt x="76" y="8"/>
                    </a:cubicBezTo>
                    <a:cubicBezTo>
                      <a:pt x="77" y="9"/>
                      <a:pt x="77" y="10"/>
                      <a:pt x="77" y="10"/>
                    </a:cubicBezTo>
                    <a:cubicBezTo>
                      <a:pt x="74" y="20"/>
                      <a:pt x="70" y="29"/>
                      <a:pt x="66" y="39"/>
                    </a:cubicBezTo>
                    <a:cubicBezTo>
                      <a:pt x="66" y="39"/>
                      <a:pt x="66" y="39"/>
                      <a:pt x="64" y="4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5" name="Freeform 57"/>
              <p:cNvSpPr/>
              <p:nvPr/>
            </p:nvSpPr>
            <p:spPr bwMode="auto">
              <a:xfrm>
                <a:off x="8098858" y="23484939"/>
                <a:ext cx="479759" cy="424705"/>
              </a:xfrm>
              <a:custGeom>
                <a:avLst/>
                <a:gdLst>
                  <a:gd name="T0" fmla="*/ 5 w 68"/>
                  <a:gd name="T1" fmla="*/ 10 h 61"/>
                  <a:gd name="T2" fmla="*/ 5 w 68"/>
                  <a:gd name="T3" fmla="*/ 13 h 61"/>
                  <a:gd name="T4" fmla="*/ 12 w 68"/>
                  <a:gd name="T5" fmla="*/ 20 h 61"/>
                  <a:gd name="T6" fmla="*/ 37 w 68"/>
                  <a:gd name="T7" fmla="*/ 22 h 61"/>
                  <a:gd name="T8" fmla="*/ 61 w 68"/>
                  <a:gd name="T9" fmla="*/ 23 h 61"/>
                  <a:gd name="T10" fmla="*/ 64 w 68"/>
                  <a:gd name="T11" fmla="*/ 23 h 61"/>
                  <a:gd name="T12" fmla="*/ 63 w 68"/>
                  <a:gd name="T13" fmla="*/ 14 h 61"/>
                  <a:gd name="T14" fmla="*/ 58 w 68"/>
                  <a:gd name="T15" fmla="*/ 6 h 61"/>
                  <a:gd name="T16" fmla="*/ 50 w 68"/>
                  <a:gd name="T17" fmla="*/ 1 h 61"/>
                  <a:gd name="T18" fmla="*/ 68 w 68"/>
                  <a:gd name="T19" fmla="*/ 2 h 61"/>
                  <a:gd name="T20" fmla="*/ 64 w 68"/>
                  <a:gd name="T21" fmla="*/ 61 h 61"/>
                  <a:gd name="T22" fmla="*/ 46 w 68"/>
                  <a:gd name="T23" fmla="*/ 60 h 61"/>
                  <a:gd name="T24" fmla="*/ 47 w 68"/>
                  <a:gd name="T25" fmla="*/ 57 h 61"/>
                  <a:gd name="T26" fmla="*/ 49 w 68"/>
                  <a:gd name="T27" fmla="*/ 57 h 61"/>
                  <a:gd name="T28" fmla="*/ 63 w 68"/>
                  <a:gd name="T29" fmla="*/ 40 h 61"/>
                  <a:gd name="T30" fmla="*/ 60 w 68"/>
                  <a:gd name="T31" fmla="*/ 39 h 61"/>
                  <a:gd name="T32" fmla="*/ 17 w 68"/>
                  <a:gd name="T33" fmla="*/ 36 h 61"/>
                  <a:gd name="T34" fmla="*/ 12 w 68"/>
                  <a:gd name="T35" fmla="*/ 35 h 61"/>
                  <a:gd name="T36" fmla="*/ 3 w 68"/>
                  <a:gd name="T37" fmla="*/ 41 h 61"/>
                  <a:gd name="T38" fmla="*/ 2 w 68"/>
                  <a:gd name="T39" fmla="*/ 45 h 61"/>
                  <a:gd name="T40" fmla="*/ 2 w 68"/>
                  <a:gd name="T41" fmla="*/ 36 h 61"/>
                  <a:gd name="T42" fmla="*/ 2 w 68"/>
                  <a:gd name="T43" fmla="*/ 27 h 61"/>
                  <a:gd name="T44" fmla="*/ 3 w 68"/>
                  <a:gd name="T45" fmla="*/ 18 h 61"/>
                  <a:gd name="T46" fmla="*/ 4 w 68"/>
                  <a:gd name="T47" fmla="*/ 9 h 61"/>
                  <a:gd name="T48" fmla="*/ 5 w 68"/>
                  <a:gd name="T49" fmla="*/ 1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 h="61">
                    <a:moveTo>
                      <a:pt x="5" y="10"/>
                    </a:moveTo>
                    <a:cubicBezTo>
                      <a:pt x="5" y="11"/>
                      <a:pt x="5" y="12"/>
                      <a:pt x="5" y="13"/>
                    </a:cubicBezTo>
                    <a:cubicBezTo>
                      <a:pt x="6" y="17"/>
                      <a:pt x="8" y="19"/>
                      <a:pt x="12" y="20"/>
                    </a:cubicBezTo>
                    <a:cubicBezTo>
                      <a:pt x="20" y="20"/>
                      <a:pt x="29" y="21"/>
                      <a:pt x="37" y="22"/>
                    </a:cubicBezTo>
                    <a:cubicBezTo>
                      <a:pt x="45" y="22"/>
                      <a:pt x="53" y="23"/>
                      <a:pt x="61" y="23"/>
                    </a:cubicBezTo>
                    <a:cubicBezTo>
                      <a:pt x="62" y="23"/>
                      <a:pt x="63" y="23"/>
                      <a:pt x="64" y="23"/>
                    </a:cubicBezTo>
                    <a:cubicBezTo>
                      <a:pt x="65" y="20"/>
                      <a:pt x="64" y="17"/>
                      <a:pt x="63" y="14"/>
                    </a:cubicBezTo>
                    <a:cubicBezTo>
                      <a:pt x="62" y="10"/>
                      <a:pt x="61" y="8"/>
                      <a:pt x="58" y="6"/>
                    </a:cubicBezTo>
                    <a:cubicBezTo>
                      <a:pt x="55" y="4"/>
                      <a:pt x="52" y="3"/>
                      <a:pt x="50" y="1"/>
                    </a:cubicBezTo>
                    <a:cubicBezTo>
                      <a:pt x="56" y="0"/>
                      <a:pt x="62" y="1"/>
                      <a:pt x="68" y="2"/>
                    </a:cubicBezTo>
                    <a:cubicBezTo>
                      <a:pt x="67" y="21"/>
                      <a:pt x="65" y="41"/>
                      <a:pt x="64" y="61"/>
                    </a:cubicBezTo>
                    <a:cubicBezTo>
                      <a:pt x="58" y="61"/>
                      <a:pt x="52" y="61"/>
                      <a:pt x="46" y="60"/>
                    </a:cubicBezTo>
                    <a:cubicBezTo>
                      <a:pt x="46" y="59"/>
                      <a:pt x="46" y="58"/>
                      <a:pt x="47" y="57"/>
                    </a:cubicBezTo>
                    <a:cubicBezTo>
                      <a:pt x="47" y="57"/>
                      <a:pt x="48" y="57"/>
                      <a:pt x="49" y="57"/>
                    </a:cubicBezTo>
                    <a:cubicBezTo>
                      <a:pt x="58" y="55"/>
                      <a:pt x="63" y="50"/>
                      <a:pt x="63" y="40"/>
                    </a:cubicBezTo>
                    <a:cubicBezTo>
                      <a:pt x="62" y="39"/>
                      <a:pt x="61" y="39"/>
                      <a:pt x="60" y="39"/>
                    </a:cubicBezTo>
                    <a:cubicBezTo>
                      <a:pt x="46" y="38"/>
                      <a:pt x="31" y="37"/>
                      <a:pt x="17" y="36"/>
                    </a:cubicBezTo>
                    <a:cubicBezTo>
                      <a:pt x="15" y="36"/>
                      <a:pt x="13" y="35"/>
                      <a:pt x="12" y="35"/>
                    </a:cubicBezTo>
                    <a:cubicBezTo>
                      <a:pt x="7" y="35"/>
                      <a:pt x="4" y="36"/>
                      <a:pt x="3" y="41"/>
                    </a:cubicBezTo>
                    <a:cubicBezTo>
                      <a:pt x="3" y="42"/>
                      <a:pt x="3" y="43"/>
                      <a:pt x="2" y="45"/>
                    </a:cubicBezTo>
                    <a:cubicBezTo>
                      <a:pt x="0" y="41"/>
                      <a:pt x="2" y="38"/>
                      <a:pt x="2" y="36"/>
                    </a:cubicBezTo>
                    <a:cubicBezTo>
                      <a:pt x="2" y="33"/>
                      <a:pt x="2" y="30"/>
                      <a:pt x="2" y="27"/>
                    </a:cubicBezTo>
                    <a:cubicBezTo>
                      <a:pt x="2" y="24"/>
                      <a:pt x="2" y="21"/>
                      <a:pt x="3" y="18"/>
                    </a:cubicBezTo>
                    <a:cubicBezTo>
                      <a:pt x="3" y="15"/>
                      <a:pt x="2" y="12"/>
                      <a:pt x="4" y="9"/>
                    </a:cubicBezTo>
                    <a:cubicBezTo>
                      <a:pt x="4" y="9"/>
                      <a:pt x="4" y="10"/>
                      <a:pt x="5" y="10"/>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6" name="Freeform 58"/>
              <p:cNvSpPr/>
              <p:nvPr/>
            </p:nvSpPr>
            <p:spPr bwMode="auto">
              <a:xfrm>
                <a:off x="6510147" y="20480543"/>
                <a:ext cx="432570" cy="542679"/>
              </a:xfrm>
              <a:custGeom>
                <a:avLst/>
                <a:gdLst>
                  <a:gd name="T0" fmla="*/ 6 w 61"/>
                  <a:gd name="T1" fmla="*/ 77 h 77"/>
                  <a:gd name="T2" fmla="*/ 5 w 61"/>
                  <a:gd name="T3" fmla="*/ 71 h 77"/>
                  <a:gd name="T4" fmla="*/ 5 w 61"/>
                  <a:gd name="T5" fmla="*/ 14 h 77"/>
                  <a:gd name="T6" fmla="*/ 0 w 61"/>
                  <a:gd name="T7" fmla="*/ 1 h 77"/>
                  <a:gd name="T8" fmla="*/ 29 w 61"/>
                  <a:gd name="T9" fmla="*/ 14 h 77"/>
                  <a:gd name="T10" fmla="*/ 25 w 61"/>
                  <a:gd name="T11" fmla="*/ 13 h 77"/>
                  <a:gd name="T12" fmla="*/ 20 w 61"/>
                  <a:gd name="T13" fmla="*/ 16 h 77"/>
                  <a:gd name="T14" fmla="*/ 20 w 61"/>
                  <a:gd name="T15" fmla="*/ 19 h 77"/>
                  <a:gd name="T16" fmla="*/ 19 w 61"/>
                  <a:gd name="T17" fmla="*/ 55 h 77"/>
                  <a:gd name="T18" fmla="*/ 20 w 61"/>
                  <a:gd name="T19" fmla="*/ 57 h 77"/>
                  <a:gd name="T20" fmla="*/ 21 w 61"/>
                  <a:gd name="T21" fmla="*/ 57 h 77"/>
                  <a:gd name="T22" fmla="*/ 45 w 61"/>
                  <a:gd name="T23" fmla="*/ 31 h 77"/>
                  <a:gd name="T24" fmla="*/ 45 w 61"/>
                  <a:gd name="T25" fmla="*/ 31 h 77"/>
                  <a:gd name="T26" fmla="*/ 44 w 61"/>
                  <a:gd name="T27" fmla="*/ 21 h 77"/>
                  <a:gd name="T28" fmla="*/ 43 w 61"/>
                  <a:gd name="T29" fmla="*/ 19 h 77"/>
                  <a:gd name="T30" fmla="*/ 61 w 61"/>
                  <a:gd name="T31" fmla="*/ 26 h 77"/>
                  <a:gd name="T32" fmla="*/ 59 w 61"/>
                  <a:gd name="T33" fmla="*/ 27 h 77"/>
                  <a:gd name="T34" fmla="*/ 49 w 61"/>
                  <a:gd name="T35" fmla="*/ 32 h 77"/>
                  <a:gd name="T36" fmla="*/ 10 w 61"/>
                  <a:gd name="T37" fmla="*/ 73 h 77"/>
                  <a:gd name="T38" fmla="*/ 6 w 61"/>
                  <a:gd name="T39"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1" h="77">
                    <a:moveTo>
                      <a:pt x="6" y="77"/>
                    </a:moveTo>
                    <a:cubicBezTo>
                      <a:pt x="5" y="74"/>
                      <a:pt x="5" y="73"/>
                      <a:pt x="5" y="71"/>
                    </a:cubicBezTo>
                    <a:cubicBezTo>
                      <a:pt x="5" y="52"/>
                      <a:pt x="5" y="33"/>
                      <a:pt x="5" y="14"/>
                    </a:cubicBezTo>
                    <a:cubicBezTo>
                      <a:pt x="5" y="9"/>
                      <a:pt x="5" y="4"/>
                      <a:pt x="0" y="1"/>
                    </a:cubicBezTo>
                    <a:cubicBezTo>
                      <a:pt x="4" y="0"/>
                      <a:pt x="26" y="10"/>
                      <a:pt x="29" y="14"/>
                    </a:cubicBezTo>
                    <a:cubicBezTo>
                      <a:pt x="28" y="13"/>
                      <a:pt x="27" y="13"/>
                      <a:pt x="25" y="13"/>
                    </a:cubicBezTo>
                    <a:cubicBezTo>
                      <a:pt x="22" y="12"/>
                      <a:pt x="21" y="13"/>
                      <a:pt x="20" y="16"/>
                    </a:cubicBezTo>
                    <a:cubicBezTo>
                      <a:pt x="20" y="17"/>
                      <a:pt x="20" y="18"/>
                      <a:pt x="20" y="19"/>
                    </a:cubicBezTo>
                    <a:cubicBezTo>
                      <a:pt x="19" y="31"/>
                      <a:pt x="19" y="43"/>
                      <a:pt x="19" y="55"/>
                    </a:cubicBezTo>
                    <a:cubicBezTo>
                      <a:pt x="19" y="55"/>
                      <a:pt x="19" y="56"/>
                      <a:pt x="20" y="57"/>
                    </a:cubicBezTo>
                    <a:cubicBezTo>
                      <a:pt x="20" y="57"/>
                      <a:pt x="21" y="57"/>
                      <a:pt x="21" y="57"/>
                    </a:cubicBezTo>
                    <a:cubicBezTo>
                      <a:pt x="29" y="48"/>
                      <a:pt x="37" y="40"/>
                      <a:pt x="45" y="31"/>
                    </a:cubicBezTo>
                    <a:cubicBezTo>
                      <a:pt x="45" y="31"/>
                      <a:pt x="45" y="31"/>
                      <a:pt x="45" y="31"/>
                    </a:cubicBezTo>
                    <a:cubicBezTo>
                      <a:pt x="49" y="26"/>
                      <a:pt x="49" y="24"/>
                      <a:pt x="44" y="21"/>
                    </a:cubicBezTo>
                    <a:cubicBezTo>
                      <a:pt x="43" y="20"/>
                      <a:pt x="43" y="20"/>
                      <a:pt x="43" y="19"/>
                    </a:cubicBezTo>
                    <a:cubicBezTo>
                      <a:pt x="49" y="20"/>
                      <a:pt x="55" y="23"/>
                      <a:pt x="61" y="26"/>
                    </a:cubicBezTo>
                    <a:cubicBezTo>
                      <a:pt x="60" y="27"/>
                      <a:pt x="60" y="27"/>
                      <a:pt x="59" y="27"/>
                    </a:cubicBezTo>
                    <a:cubicBezTo>
                      <a:pt x="55" y="27"/>
                      <a:pt x="52" y="29"/>
                      <a:pt x="49" y="32"/>
                    </a:cubicBezTo>
                    <a:cubicBezTo>
                      <a:pt x="36" y="46"/>
                      <a:pt x="23" y="60"/>
                      <a:pt x="10" y="73"/>
                    </a:cubicBezTo>
                    <a:cubicBezTo>
                      <a:pt x="9" y="74"/>
                      <a:pt x="8" y="75"/>
                      <a:pt x="6" y="77"/>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7" name="Freeform 59"/>
              <p:cNvSpPr/>
              <p:nvPr/>
            </p:nvSpPr>
            <p:spPr bwMode="auto">
              <a:xfrm>
                <a:off x="2585558" y="22053525"/>
                <a:ext cx="495489" cy="432570"/>
              </a:xfrm>
              <a:custGeom>
                <a:avLst/>
                <a:gdLst>
                  <a:gd name="T0" fmla="*/ 0 w 71"/>
                  <a:gd name="T1" fmla="*/ 32 h 61"/>
                  <a:gd name="T2" fmla="*/ 15 w 71"/>
                  <a:gd name="T3" fmla="*/ 0 h 61"/>
                  <a:gd name="T4" fmla="*/ 14 w 71"/>
                  <a:gd name="T5" fmla="*/ 3 h 61"/>
                  <a:gd name="T6" fmla="*/ 19 w 71"/>
                  <a:gd name="T7" fmla="*/ 13 h 61"/>
                  <a:gd name="T8" fmla="*/ 58 w 71"/>
                  <a:gd name="T9" fmla="*/ 33 h 61"/>
                  <a:gd name="T10" fmla="*/ 68 w 71"/>
                  <a:gd name="T11" fmla="*/ 31 h 61"/>
                  <a:gd name="T12" fmla="*/ 71 w 71"/>
                  <a:gd name="T13" fmla="*/ 28 h 61"/>
                  <a:gd name="T14" fmla="*/ 56 w 71"/>
                  <a:gd name="T15" fmla="*/ 61 h 61"/>
                  <a:gd name="T16" fmla="*/ 56 w 71"/>
                  <a:gd name="T17" fmla="*/ 57 h 61"/>
                  <a:gd name="T18" fmla="*/ 52 w 71"/>
                  <a:gd name="T19" fmla="*/ 47 h 61"/>
                  <a:gd name="T20" fmla="*/ 13 w 71"/>
                  <a:gd name="T21" fmla="*/ 28 h 61"/>
                  <a:gd name="T22" fmla="*/ 1 w 71"/>
                  <a:gd name="T23" fmla="*/ 30 h 61"/>
                  <a:gd name="T24" fmla="*/ 0 w 71"/>
                  <a:gd name="T25" fmla="*/ 3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61">
                    <a:moveTo>
                      <a:pt x="0" y="32"/>
                    </a:moveTo>
                    <a:cubicBezTo>
                      <a:pt x="0" y="27"/>
                      <a:pt x="11" y="4"/>
                      <a:pt x="15" y="0"/>
                    </a:cubicBezTo>
                    <a:cubicBezTo>
                      <a:pt x="14" y="1"/>
                      <a:pt x="14" y="2"/>
                      <a:pt x="14" y="3"/>
                    </a:cubicBezTo>
                    <a:cubicBezTo>
                      <a:pt x="13" y="9"/>
                      <a:pt x="14" y="11"/>
                      <a:pt x="19" y="13"/>
                    </a:cubicBezTo>
                    <a:cubicBezTo>
                      <a:pt x="32" y="20"/>
                      <a:pt x="45" y="27"/>
                      <a:pt x="58" y="33"/>
                    </a:cubicBezTo>
                    <a:cubicBezTo>
                      <a:pt x="63" y="36"/>
                      <a:pt x="65" y="35"/>
                      <a:pt x="68" y="31"/>
                    </a:cubicBezTo>
                    <a:cubicBezTo>
                      <a:pt x="69" y="30"/>
                      <a:pt x="70" y="29"/>
                      <a:pt x="71" y="28"/>
                    </a:cubicBezTo>
                    <a:cubicBezTo>
                      <a:pt x="70" y="32"/>
                      <a:pt x="60" y="56"/>
                      <a:pt x="56" y="61"/>
                    </a:cubicBezTo>
                    <a:cubicBezTo>
                      <a:pt x="56" y="59"/>
                      <a:pt x="56" y="58"/>
                      <a:pt x="56" y="57"/>
                    </a:cubicBezTo>
                    <a:cubicBezTo>
                      <a:pt x="57" y="52"/>
                      <a:pt x="56" y="50"/>
                      <a:pt x="52" y="47"/>
                    </a:cubicBezTo>
                    <a:cubicBezTo>
                      <a:pt x="39" y="41"/>
                      <a:pt x="26" y="34"/>
                      <a:pt x="13" y="28"/>
                    </a:cubicBezTo>
                    <a:cubicBezTo>
                      <a:pt x="7" y="25"/>
                      <a:pt x="6" y="25"/>
                      <a:pt x="1" y="30"/>
                    </a:cubicBezTo>
                    <a:cubicBezTo>
                      <a:pt x="1" y="31"/>
                      <a:pt x="1" y="31"/>
                      <a:pt x="0" y="3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8" name="Freeform 60"/>
              <p:cNvSpPr/>
              <p:nvPr/>
            </p:nvSpPr>
            <p:spPr bwMode="auto">
              <a:xfrm>
                <a:off x="8090993" y="22863611"/>
                <a:ext cx="479759" cy="314596"/>
              </a:xfrm>
              <a:custGeom>
                <a:avLst/>
                <a:gdLst>
                  <a:gd name="T0" fmla="*/ 5 w 69"/>
                  <a:gd name="T1" fmla="*/ 45 h 45"/>
                  <a:gd name="T2" fmla="*/ 0 w 69"/>
                  <a:gd name="T3" fmla="*/ 13 h 45"/>
                  <a:gd name="T4" fmla="*/ 1 w 69"/>
                  <a:gd name="T5" fmla="*/ 11 h 45"/>
                  <a:gd name="T6" fmla="*/ 3 w 69"/>
                  <a:gd name="T7" fmla="*/ 15 h 45"/>
                  <a:gd name="T8" fmla="*/ 11 w 69"/>
                  <a:gd name="T9" fmla="*/ 19 h 45"/>
                  <a:gd name="T10" fmla="*/ 47 w 69"/>
                  <a:gd name="T11" fmla="*/ 13 h 45"/>
                  <a:gd name="T12" fmla="*/ 55 w 69"/>
                  <a:gd name="T13" fmla="*/ 12 h 45"/>
                  <a:gd name="T14" fmla="*/ 62 w 69"/>
                  <a:gd name="T15" fmla="*/ 5 h 45"/>
                  <a:gd name="T16" fmla="*/ 62 w 69"/>
                  <a:gd name="T17" fmla="*/ 0 h 45"/>
                  <a:gd name="T18" fmla="*/ 64 w 69"/>
                  <a:gd name="T19" fmla="*/ 3 h 45"/>
                  <a:gd name="T20" fmla="*/ 69 w 69"/>
                  <a:gd name="T21" fmla="*/ 35 h 45"/>
                  <a:gd name="T22" fmla="*/ 67 w 69"/>
                  <a:gd name="T23" fmla="*/ 35 h 45"/>
                  <a:gd name="T24" fmla="*/ 66 w 69"/>
                  <a:gd name="T25" fmla="*/ 33 h 45"/>
                  <a:gd name="T26" fmla="*/ 57 w 69"/>
                  <a:gd name="T27" fmla="*/ 27 h 45"/>
                  <a:gd name="T28" fmla="*/ 14 w 69"/>
                  <a:gd name="T29" fmla="*/ 35 h 45"/>
                  <a:gd name="T30" fmla="*/ 7 w 69"/>
                  <a:gd name="T31" fmla="*/ 42 h 45"/>
                  <a:gd name="T32" fmla="*/ 6 w 69"/>
                  <a:gd name="T33" fmla="*/ 45 h 45"/>
                  <a:gd name="T34" fmla="*/ 5 w 69"/>
                  <a:gd name="T3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45">
                    <a:moveTo>
                      <a:pt x="5" y="45"/>
                    </a:moveTo>
                    <a:cubicBezTo>
                      <a:pt x="3" y="35"/>
                      <a:pt x="2" y="24"/>
                      <a:pt x="0" y="13"/>
                    </a:cubicBezTo>
                    <a:cubicBezTo>
                      <a:pt x="0" y="13"/>
                      <a:pt x="0" y="12"/>
                      <a:pt x="1" y="11"/>
                    </a:cubicBezTo>
                    <a:cubicBezTo>
                      <a:pt x="2" y="13"/>
                      <a:pt x="2" y="14"/>
                      <a:pt x="3" y="15"/>
                    </a:cubicBezTo>
                    <a:cubicBezTo>
                      <a:pt x="5" y="19"/>
                      <a:pt x="6" y="20"/>
                      <a:pt x="11" y="19"/>
                    </a:cubicBezTo>
                    <a:cubicBezTo>
                      <a:pt x="23" y="17"/>
                      <a:pt x="35" y="15"/>
                      <a:pt x="47" y="13"/>
                    </a:cubicBezTo>
                    <a:cubicBezTo>
                      <a:pt x="50" y="13"/>
                      <a:pt x="52" y="12"/>
                      <a:pt x="55" y="12"/>
                    </a:cubicBezTo>
                    <a:cubicBezTo>
                      <a:pt x="60" y="11"/>
                      <a:pt x="61" y="9"/>
                      <a:pt x="62" y="5"/>
                    </a:cubicBezTo>
                    <a:cubicBezTo>
                      <a:pt x="62" y="4"/>
                      <a:pt x="62" y="3"/>
                      <a:pt x="62" y="0"/>
                    </a:cubicBezTo>
                    <a:cubicBezTo>
                      <a:pt x="63" y="2"/>
                      <a:pt x="64" y="3"/>
                      <a:pt x="64" y="3"/>
                    </a:cubicBezTo>
                    <a:cubicBezTo>
                      <a:pt x="65" y="14"/>
                      <a:pt x="67" y="24"/>
                      <a:pt x="69" y="35"/>
                    </a:cubicBezTo>
                    <a:cubicBezTo>
                      <a:pt x="68" y="35"/>
                      <a:pt x="68" y="35"/>
                      <a:pt x="67" y="35"/>
                    </a:cubicBezTo>
                    <a:cubicBezTo>
                      <a:pt x="67" y="35"/>
                      <a:pt x="66" y="34"/>
                      <a:pt x="66" y="33"/>
                    </a:cubicBezTo>
                    <a:cubicBezTo>
                      <a:pt x="64" y="28"/>
                      <a:pt x="62" y="27"/>
                      <a:pt x="57" y="27"/>
                    </a:cubicBezTo>
                    <a:cubicBezTo>
                      <a:pt x="43" y="30"/>
                      <a:pt x="28" y="32"/>
                      <a:pt x="14" y="35"/>
                    </a:cubicBezTo>
                    <a:cubicBezTo>
                      <a:pt x="9" y="35"/>
                      <a:pt x="7" y="37"/>
                      <a:pt x="7" y="42"/>
                    </a:cubicBezTo>
                    <a:cubicBezTo>
                      <a:pt x="7" y="43"/>
                      <a:pt x="6" y="44"/>
                      <a:pt x="6" y="45"/>
                    </a:cubicBezTo>
                    <a:cubicBezTo>
                      <a:pt x="6" y="45"/>
                      <a:pt x="5" y="45"/>
                      <a:pt x="5" y="45"/>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19" name="Freeform 61"/>
              <p:cNvSpPr/>
              <p:nvPr/>
            </p:nvSpPr>
            <p:spPr bwMode="auto">
              <a:xfrm>
                <a:off x="5865225" y="20346840"/>
                <a:ext cx="291002" cy="487624"/>
              </a:xfrm>
              <a:custGeom>
                <a:avLst/>
                <a:gdLst>
                  <a:gd name="T0" fmla="*/ 1 w 42"/>
                  <a:gd name="T1" fmla="*/ 64 h 70"/>
                  <a:gd name="T2" fmla="*/ 4 w 42"/>
                  <a:gd name="T3" fmla="*/ 64 h 70"/>
                  <a:gd name="T4" fmla="*/ 10 w 42"/>
                  <a:gd name="T5" fmla="*/ 57 h 70"/>
                  <a:gd name="T6" fmla="*/ 13 w 42"/>
                  <a:gd name="T7" fmla="*/ 41 h 70"/>
                  <a:gd name="T8" fmla="*/ 16 w 42"/>
                  <a:gd name="T9" fmla="*/ 14 h 70"/>
                  <a:gd name="T10" fmla="*/ 17 w 42"/>
                  <a:gd name="T11" fmla="*/ 10 h 70"/>
                  <a:gd name="T12" fmla="*/ 11 w 42"/>
                  <a:gd name="T13" fmla="*/ 2 h 70"/>
                  <a:gd name="T14" fmla="*/ 9 w 42"/>
                  <a:gd name="T15" fmla="*/ 0 h 70"/>
                  <a:gd name="T16" fmla="*/ 42 w 42"/>
                  <a:gd name="T17" fmla="*/ 4 h 70"/>
                  <a:gd name="T18" fmla="*/ 42 w 42"/>
                  <a:gd name="T19" fmla="*/ 5 h 70"/>
                  <a:gd name="T20" fmla="*/ 39 w 42"/>
                  <a:gd name="T21" fmla="*/ 6 h 70"/>
                  <a:gd name="T22" fmla="*/ 32 w 42"/>
                  <a:gd name="T23" fmla="*/ 13 h 70"/>
                  <a:gd name="T24" fmla="*/ 27 w 42"/>
                  <a:gd name="T25" fmla="*/ 47 h 70"/>
                  <a:gd name="T26" fmla="*/ 25 w 42"/>
                  <a:gd name="T27" fmla="*/ 58 h 70"/>
                  <a:gd name="T28" fmla="*/ 31 w 42"/>
                  <a:gd name="T29" fmla="*/ 68 h 70"/>
                  <a:gd name="T30" fmla="*/ 33 w 42"/>
                  <a:gd name="T31" fmla="*/ 69 h 70"/>
                  <a:gd name="T32" fmla="*/ 33 w 42"/>
                  <a:gd name="T33" fmla="*/ 70 h 70"/>
                  <a:gd name="T34" fmla="*/ 0 w 42"/>
                  <a:gd name="T35" fmla="*/ 66 h 70"/>
                  <a:gd name="T36" fmla="*/ 1 w 42"/>
                  <a:gd name="T37" fmla="*/ 64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2" h="70">
                    <a:moveTo>
                      <a:pt x="1" y="64"/>
                    </a:moveTo>
                    <a:cubicBezTo>
                      <a:pt x="2" y="64"/>
                      <a:pt x="3" y="64"/>
                      <a:pt x="4" y="64"/>
                    </a:cubicBezTo>
                    <a:cubicBezTo>
                      <a:pt x="8" y="63"/>
                      <a:pt x="10" y="62"/>
                      <a:pt x="10" y="57"/>
                    </a:cubicBezTo>
                    <a:cubicBezTo>
                      <a:pt x="11" y="52"/>
                      <a:pt x="12" y="47"/>
                      <a:pt x="13" y="41"/>
                    </a:cubicBezTo>
                    <a:cubicBezTo>
                      <a:pt x="14" y="32"/>
                      <a:pt x="15" y="23"/>
                      <a:pt x="16" y="14"/>
                    </a:cubicBezTo>
                    <a:cubicBezTo>
                      <a:pt x="16" y="13"/>
                      <a:pt x="17" y="12"/>
                      <a:pt x="17" y="10"/>
                    </a:cubicBezTo>
                    <a:cubicBezTo>
                      <a:pt x="17" y="5"/>
                      <a:pt x="16" y="4"/>
                      <a:pt x="11" y="2"/>
                    </a:cubicBezTo>
                    <a:cubicBezTo>
                      <a:pt x="10" y="1"/>
                      <a:pt x="10" y="1"/>
                      <a:pt x="9" y="0"/>
                    </a:cubicBezTo>
                    <a:cubicBezTo>
                      <a:pt x="20" y="1"/>
                      <a:pt x="31" y="2"/>
                      <a:pt x="42" y="4"/>
                    </a:cubicBezTo>
                    <a:cubicBezTo>
                      <a:pt x="42" y="5"/>
                      <a:pt x="42" y="5"/>
                      <a:pt x="42" y="5"/>
                    </a:cubicBezTo>
                    <a:cubicBezTo>
                      <a:pt x="41" y="5"/>
                      <a:pt x="40" y="6"/>
                      <a:pt x="39" y="6"/>
                    </a:cubicBezTo>
                    <a:cubicBezTo>
                      <a:pt x="34" y="6"/>
                      <a:pt x="32" y="7"/>
                      <a:pt x="32" y="13"/>
                    </a:cubicBezTo>
                    <a:cubicBezTo>
                      <a:pt x="30" y="24"/>
                      <a:pt x="28" y="36"/>
                      <a:pt x="27" y="47"/>
                    </a:cubicBezTo>
                    <a:cubicBezTo>
                      <a:pt x="26" y="51"/>
                      <a:pt x="26" y="55"/>
                      <a:pt x="25" y="58"/>
                    </a:cubicBezTo>
                    <a:cubicBezTo>
                      <a:pt x="25" y="64"/>
                      <a:pt x="26" y="66"/>
                      <a:pt x="31" y="68"/>
                    </a:cubicBezTo>
                    <a:cubicBezTo>
                      <a:pt x="32" y="68"/>
                      <a:pt x="32" y="69"/>
                      <a:pt x="33" y="69"/>
                    </a:cubicBezTo>
                    <a:cubicBezTo>
                      <a:pt x="33" y="69"/>
                      <a:pt x="33" y="69"/>
                      <a:pt x="33" y="70"/>
                    </a:cubicBezTo>
                    <a:cubicBezTo>
                      <a:pt x="22" y="69"/>
                      <a:pt x="11" y="68"/>
                      <a:pt x="0" y="66"/>
                    </a:cubicBezTo>
                    <a:cubicBezTo>
                      <a:pt x="1" y="65"/>
                      <a:pt x="1" y="65"/>
                      <a:pt x="1" y="64"/>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0" name="Freeform 62"/>
              <p:cNvSpPr/>
              <p:nvPr/>
            </p:nvSpPr>
            <p:spPr bwMode="auto">
              <a:xfrm>
                <a:off x="4087756" y="25828682"/>
                <a:ext cx="361786" cy="471895"/>
              </a:xfrm>
              <a:custGeom>
                <a:avLst/>
                <a:gdLst>
                  <a:gd name="T0" fmla="*/ 1 w 52"/>
                  <a:gd name="T1" fmla="*/ 51 h 67"/>
                  <a:gd name="T2" fmla="*/ 5 w 52"/>
                  <a:gd name="T3" fmla="*/ 52 h 67"/>
                  <a:gd name="T4" fmla="*/ 16 w 52"/>
                  <a:gd name="T5" fmla="*/ 47 h 67"/>
                  <a:gd name="T6" fmla="*/ 32 w 52"/>
                  <a:gd name="T7" fmla="*/ 12 h 67"/>
                  <a:gd name="T8" fmla="*/ 33 w 52"/>
                  <a:gd name="T9" fmla="*/ 9 h 67"/>
                  <a:gd name="T10" fmla="*/ 29 w 52"/>
                  <a:gd name="T11" fmla="*/ 2 h 67"/>
                  <a:gd name="T12" fmla="*/ 23 w 52"/>
                  <a:gd name="T13" fmla="*/ 1 h 67"/>
                  <a:gd name="T14" fmla="*/ 52 w 52"/>
                  <a:gd name="T15" fmla="*/ 1 h 67"/>
                  <a:gd name="T16" fmla="*/ 51 w 52"/>
                  <a:gd name="T17" fmla="*/ 4 h 67"/>
                  <a:gd name="T18" fmla="*/ 29 w 52"/>
                  <a:gd name="T19" fmla="*/ 52 h 67"/>
                  <a:gd name="T20" fmla="*/ 33 w 52"/>
                  <a:gd name="T21" fmla="*/ 65 h 67"/>
                  <a:gd name="T22" fmla="*/ 34 w 52"/>
                  <a:gd name="T23" fmla="*/ 66 h 67"/>
                  <a:gd name="T24" fmla="*/ 34 w 52"/>
                  <a:gd name="T25" fmla="*/ 67 h 67"/>
                  <a:gd name="T26" fmla="*/ 33 w 52"/>
                  <a:gd name="T27" fmla="*/ 67 h 67"/>
                  <a:gd name="T28" fmla="*/ 2 w 52"/>
                  <a:gd name="T29" fmla="*/ 53 h 67"/>
                  <a:gd name="T30" fmla="*/ 0 w 52"/>
                  <a:gd name="T31" fmla="*/ 52 h 67"/>
                  <a:gd name="T32" fmla="*/ 1 w 52"/>
                  <a:gd name="T33"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 h="67">
                    <a:moveTo>
                      <a:pt x="1" y="51"/>
                    </a:moveTo>
                    <a:cubicBezTo>
                      <a:pt x="2" y="51"/>
                      <a:pt x="4" y="51"/>
                      <a:pt x="5" y="52"/>
                    </a:cubicBezTo>
                    <a:cubicBezTo>
                      <a:pt x="10" y="53"/>
                      <a:pt x="13" y="52"/>
                      <a:pt x="16" y="47"/>
                    </a:cubicBezTo>
                    <a:cubicBezTo>
                      <a:pt x="21" y="35"/>
                      <a:pt x="27" y="23"/>
                      <a:pt x="32" y="12"/>
                    </a:cubicBezTo>
                    <a:cubicBezTo>
                      <a:pt x="33" y="11"/>
                      <a:pt x="33" y="10"/>
                      <a:pt x="33" y="9"/>
                    </a:cubicBezTo>
                    <a:cubicBezTo>
                      <a:pt x="34" y="5"/>
                      <a:pt x="33" y="3"/>
                      <a:pt x="29" y="2"/>
                    </a:cubicBezTo>
                    <a:cubicBezTo>
                      <a:pt x="28" y="2"/>
                      <a:pt x="26" y="2"/>
                      <a:pt x="23" y="1"/>
                    </a:cubicBezTo>
                    <a:cubicBezTo>
                      <a:pt x="27" y="0"/>
                      <a:pt x="44" y="0"/>
                      <a:pt x="52" y="1"/>
                    </a:cubicBezTo>
                    <a:cubicBezTo>
                      <a:pt x="52" y="2"/>
                      <a:pt x="52" y="3"/>
                      <a:pt x="51" y="4"/>
                    </a:cubicBezTo>
                    <a:cubicBezTo>
                      <a:pt x="44" y="20"/>
                      <a:pt x="37" y="36"/>
                      <a:pt x="29" y="52"/>
                    </a:cubicBezTo>
                    <a:cubicBezTo>
                      <a:pt x="26" y="59"/>
                      <a:pt x="26" y="61"/>
                      <a:pt x="33" y="65"/>
                    </a:cubicBezTo>
                    <a:cubicBezTo>
                      <a:pt x="33" y="65"/>
                      <a:pt x="34" y="66"/>
                      <a:pt x="34" y="66"/>
                    </a:cubicBezTo>
                    <a:cubicBezTo>
                      <a:pt x="34" y="66"/>
                      <a:pt x="34" y="67"/>
                      <a:pt x="34" y="67"/>
                    </a:cubicBezTo>
                    <a:cubicBezTo>
                      <a:pt x="34" y="67"/>
                      <a:pt x="33" y="67"/>
                      <a:pt x="33" y="67"/>
                    </a:cubicBezTo>
                    <a:cubicBezTo>
                      <a:pt x="23" y="62"/>
                      <a:pt x="13" y="58"/>
                      <a:pt x="2" y="53"/>
                    </a:cubicBezTo>
                    <a:cubicBezTo>
                      <a:pt x="1" y="53"/>
                      <a:pt x="1" y="52"/>
                      <a:pt x="0" y="52"/>
                    </a:cubicBezTo>
                    <a:cubicBezTo>
                      <a:pt x="1" y="51"/>
                      <a:pt x="1" y="51"/>
                      <a:pt x="1" y="51"/>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sp>
            <p:nvSpPr>
              <p:cNvPr id="121" name="Freeform 71"/>
              <p:cNvSpPr>
                <a:spLocks noEditPoints="1"/>
              </p:cNvSpPr>
              <p:nvPr/>
            </p:nvSpPr>
            <p:spPr bwMode="auto">
              <a:xfrm>
                <a:off x="3199023" y="21141194"/>
                <a:ext cx="4561646" cy="4553784"/>
              </a:xfrm>
              <a:custGeom>
                <a:avLst/>
                <a:gdLst>
                  <a:gd name="T0" fmla="*/ 326 w 652"/>
                  <a:gd name="T1" fmla="*/ 652 h 652"/>
                  <a:gd name="T2" fmla="*/ 326 w 652"/>
                  <a:gd name="T3" fmla="*/ 0 h 652"/>
                  <a:gd name="T4" fmla="*/ 300 w 652"/>
                  <a:gd name="T5" fmla="*/ 368 h 652"/>
                  <a:gd name="T6" fmla="*/ 300 w 652"/>
                  <a:gd name="T7" fmla="*/ 408 h 652"/>
                  <a:gd name="T8" fmla="*/ 292 w 652"/>
                  <a:gd name="T9" fmla="*/ 425 h 652"/>
                  <a:gd name="T10" fmla="*/ 239 w 652"/>
                  <a:gd name="T11" fmla="*/ 475 h 652"/>
                  <a:gd name="T12" fmla="*/ 208 w 652"/>
                  <a:gd name="T13" fmla="*/ 558 h 652"/>
                  <a:gd name="T14" fmla="*/ 256 w 652"/>
                  <a:gd name="T15" fmla="*/ 566 h 652"/>
                  <a:gd name="T16" fmla="*/ 264 w 652"/>
                  <a:gd name="T17" fmla="*/ 540 h 652"/>
                  <a:gd name="T18" fmla="*/ 312 w 652"/>
                  <a:gd name="T19" fmla="*/ 473 h 652"/>
                  <a:gd name="T20" fmla="*/ 346 w 652"/>
                  <a:gd name="T21" fmla="*/ 477 h 652"/>
                  <a:gd name="T22" fmla="*/ 390 w 652"/>
                  <a:gd name="T23" fmla="*/ 550 h 652"/>
                  <a:gd name="T24" fmla="*/ 410 w 652"/>
                  <a:gd name="T25" fmla="*/ 582 h 652"/>
                  <a:gd name="T26" fmla="*/ 439 w 652"/>
                  <a:gd name="T27" fmla="*/ 536 h 652"/>
                  <a:gd name="T28" fmla="*/ 360 w 652"/>
                  <a:gd name="T29" fmla="*/ 425 h 652"/>
                  <a:gd name="T30" fmla="*/ 351 w 652"/>
                  <a:gd name="T31" fmla="*/ 372 h 652"/>
                  <a:gd name="T32" fmla="*/ 357 w 652"/>
                  <a:gd name="T33" fmla="*/ 369 h 652"/>
                  <a:gd name="T34" fmla="*/ 453 w 652"/>
                  <a:gd name="T35" fmla="*/ 459 h 652"/>
                  <a:gd name="T36" fmla="*/ 489 w 652"/>
                  <a:gd name="T37" fmla="*/ 522 h 652"/>
                  <a:gd name="T38" fmla="*/ 526 w 652"/>
                  <a:gd name="T39" fmla="*/ 508 h 652"/>
                  <a:gd name="T40" fmla="*/ 512 w 652"/>
                  <a:gd name="T41" fmla="*/ 460 h 652"/>
                  <a:gd name="T42" fmla="*/ 373 w 652"/>
                  <a:gd name="T43" fmla="*/ 322 h 652"/>
                  <a:gd name="T44" fmla="*/ 351 w 652"/>
                  <a:gd name="T45" fmla="*/ 304 h 652"/>
                  <a:gd name="T46" fmla="*/ 306 w 652"/>
                  <a:gd name="T47" fmla="*/ 286 h 652"/>
                  <a:gd name="T48" fmla="*/ 300 w 652"/>
                  <a:gd name="T49" fmla="*/ 316 h 652"/>
                  <a:gd name="T50" fmla="*/ 210 w 652"/>
                  <a:gd name="T51" fmla="*/ 361 h 652"/>
                  <a:gd name="T52" fmla="*/ 128 w 652"/>
                  <a:gd name="T53" fmla="*/ 483 h 652"/>
                  <a:gd name="T54" fmla="*/ 140 w 652"/>
                  <a:gd name="T55" fmla="*/ 526 h 652"/>
                  <a:gd name="T56" fmla="*/ 172 w 652"/>
                  <a:gd name="T57" fmla="*/ 509 h 652"/>
                  <a:gd name="T58" fmla="*/ 246 w 652"/>
                  <a:gd name="T59" fmla="*/ 399 h 652"/>
                  <a:gd name="T60" fmla="*/ 300 w 652"/>
                  <a:gd name="T61" fmla="*/ 368 h 652"/>
                  <a:gd name="T62" fmla="*/ 249 w 652"/>
                  <a:gd name="T63" fmla="*/ 114 h 652"/>
                  <a:gd name="T64" fmla="*/ 123 w 652"/>
                  <a:gd name="T65" fmla="*/ 169 h 652"/>
                  <a:gd name="T66" fmla="*/ 75 w 652"/>
                  <a:gd name="T67" fmla="*/ 214 h 652"/>
                  <a:gd name="T68" fmla="*/ 108 w 652"/>
                  <a:gd name="T69" fmla="*/ 242 h 652"/>
                  <a:gd name="T70" fmla="*/ 158 w 652"/>
                  <a:gd name="T71" fmla="*/ 210 h 652"/>
                  <a:gd name="T72" fmla="*/ 253 w 652"/>
                  <a:gd name="T73" fmla="*/ 164 h 652"/>
                  <a:gd name="T74" fmla="*/ 250 w 652"/>
                  <a:gd name="T75" fmla="*/ 222 h 652"/>
                  <a:gd name="T76" fmla="*/ 65 w 652"/>
                  <a:gd name="T77" fmla="*/ 383 h 652"/>
                  <a:gd name="T78" fmla="*/ 80 w 652"/>
                  <a:gd name="T79" fmla="*/ 422 h 652"/>
                  <a:gd name="T80" fmla="*/ 113 w 652"/>
                  <a:gd name="T81" fmla="*/ 400 h 652"/>
                  <a:gd name="T82" fmla="*/ 215 w 652"/>
                  <a:gd name="T83" fmla="*/ 296 h 652"/>
                  <a:gd name="T84" fmla="*/ 304 w 652"/>
                  <a:gd name="T85" fmla="*/ 240 h 652"/>
                  <a:gd name="T86" fmla="*/ 303 w 652"/>
                  <a:gd name="T87" fmla="*/ 78 h 652"/>
                  <a:gd name="T88" fmla="*/ 269 w 652"/>
                  <a:gd name="T89" fmla="*/ 56 h 652"/>
                  <a:gd name="T90" fmla="*/ 253 w 652"/>
                  <a:gd name="T91" fmla="*/ 90 h 652"/>
                  <a:gd name="T92" fmla="*/ 398 w 652"/>
                  <a:gd name="T93" fmla="*/ 112 h 652"/>
                  <a:gd name="T94" fmla="*/ 398 w 652"/>
                  <a:gd name="T95" fmla="*/ 82 h 652"/>
                  <a:gd name="T96" fmla="*/ 368 w 652"/>
                  <a:gd name="T97" fmla="*/ 54 h 652"/>
                  <a:gd name="T98" fmla="*/ 347 w 652"/>
                  <a:gd name="T99" fmla="*/ 85 h 652"/>
                  <a:gd name="T100" fmla="*/ 347 w 652"/>
                  <a:gd name="T101" fmla="*/ 243 h 652"/>
                  <a:gd name="T102" fmla="*/ 369 w 652"/>
                  <a:gd name="T103" fmla="*/ 264 h 652"/>
                  <a:gd name="T104" fmla="*/ 493 w 652"/>
                  <a:gd name="T105" fmla="*/ 344 h 652"/>
                  <a:gd name="T106" fmla="*/ 549 w 652"/>
                  <a:gd name="T107" fmla="*/ 416 h 652"/>
                  <a:gd name="T108" fmla="*/ 587 w 652"/>
                  <a:gd name="T109" fmla="*/ 384 h 652"/>
                  <a:gd name="T110" fmla="*/ 407 w 652"/>
                  <a:gd name="T111" fmla="*/ 224 h 652"/>
                  <a:gd name="T112" fmla="*/ 398 w 652"/>
                  <a:gd name="T113" fmla="*/ 164 h 652"/>
                  <a:gd name="T114" fmla="*/ 403 w 652"/>
                  <a:gd name="T115" fmla="*/ 165 h 652"/>
                  <a:gd name="T116" fmla="*/ 532 w 652"/>
                  <a:gd name="T117" fmla="*/ 236 h 652"/>
                  <a:gd name="T118" fmla="*/ 575 w 652"/>
                  <a:gd name="T119" fmla="*/ 211 h 652"/>
                  <a:gd name="T120" fmla="*/ 509 w 652"/>
                  <a:gd name="T121" fmla="*/ 157 h 652"/>
                  <a:gd name="T122" fmla="*/ 398 w 652"/>
                  <a:gd name="T123" fmla="*/ 11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52" h="652">
                    <a:moveTo>
                      <a:pt x="652" y="326"/>
                    </a:moveTo>
                    <a:cubicBezTo>
                      <a:pt x="652" y="505"/>
                      <a:pt x="506" y="652"/>
                      <a:pt x="326" y="652"/>
                    </a:cubicBezTo>
                    <a:cubicBezTo>
                      <a:pt x="147" y="652"/>
                      <a:pt x="0" y="507"/>
                      <a:pt x="0" y="326"/>
                    </a:cubicBezTo>
                    <a:cubicBezTo>
                      <a:pt x="0" y="146"/>
                      <a:pt x="146" y="0"/>
                      <a:pt x="326" y="0"/>
                    </a:cubicBezTo>
                    <a:cubicBezTo>
                      <a:pt x="506" y="0"/>
                      <a:pt x="652" y="147"/>
                      <a:pt x="652" y="326"/>
                    </a:cubicBezTo>
                    <a:close/>
                    <a:moveTo>
                      <a:pt x="300" y="368"/>
                    </a:moveTo>
                    <a:cubicBezTo>
                      <a:pt x="300" y="370"/>
                      <a:pt x="300" y="371"/>
                      <a:pt x="300" y="373"/>
                    </a:cubicBezTo>
                    <a:cubicBezTo>
                      <a:pt x="300" y="385"/>
                      <a:pt x="300" y="396"/>
                      <a:pt x="300" y="408"/>
                    </a:cubicBezTo>
                    <a:cubicBezTo>
                      <a:pt x="300" y="409"/>
                      <a:pt x="300" y="410"/>
                      <a:pt x="300" y="411"/>
                    </a:cubicBezTo>
                    <a:cubicBezTo>
                      <a:pt x="300" y="417"/>
                      <a:pt x="297" y="422"/>
                      <a:pt x="292" y="425"/>
                    </a:cubicBezTo>
                    <a:cubicBezTo>
                      <a:pt x="290" y="426"/>
                      <a:pt x="288" y="428"/>
                      <a:pt x="285" y="429"/>
                    </a:cubicBezTo>
                    <a:cubicBezTo>
                      <a:pt x="267" y="441"/>
                      <a:pt x="252" y="457"/>
                      <a:pt x="239" y="475"/>
                    </a:cubicBezTo>
                    <a:cubicBezTo>
                      <a:pt x="225" y="496"/>
                      <a:pt x="216" y="520"/>
                      <a:pt x="210" y="544"/>
                    </a:cubicBezTo>
                    <a:cubicBezTo>
                      <a:pt x="209" y="549"/>
                      <a:pt x="208" y="553"/>
                      <a:pt x="208" y="558"/>
                    </a:cubicBezTo>
                    <a:cubicBezTo>
                      <a:pt x="207" y="571"/>
                      <a:pt x="215" y="581"/>
                      <a:pt x="228" y="583"/>
                    </a:cubicBezTo>
                    <a:cubicBezTo>
                      <a:pt x="239" y="585"/>
                      <a:pt x="252" y="581"/>
                      <a:pt x="256" y="566"/>
                    </a:cubicBezTo>
                    <a:cubicBezTo>
                      <a:pt x="256" y="565"/>
                      <a:pt x="257" y="563"/>
                      <a:pt x="257" y="562"/>
                    </a:cubicBezTo>
                    <a:cubicBezTo>
                      <a:pt x="260" y="555"/>
                      <a:pt x="262" y="547"/>
                      <a:pt x="264" y="540"/>
                    </a:cubicBezTo>
                    <a:cubicBezTo>
                      <a:pt x="270" y="523"/>
                      <a:pt x="278" y="508"/>
                      <a:pt x="289" y="493"/>
                    </a:cubicBezTo>
                    <a:cubicBezTo>
                      <a:pt x="295" y="485"/>
                      <a:pt x="303" y="478"/>
                      <a:pt x="312" y="473"/>
                    </a:cubicBezTo>
                    <a:cubicBezTo>
                      <a:pt x="321" y="468"/>
                      <a:pt x="330" y="468"/>
                      <a:pt x="339" y="473"/>
                    </a:cubicBezTo>
                    <a:cubicBezTo>
                      <a:pt x="341" y="474"/>
                      <a:pt x="344" y="475"/>
                      <a:pt x="346" y="477"/>
                    </a:cubicBezTo>
                    <a:cubicBezTo>
                      <a:pt x="355" y="483"/>
                      <a:pt x="362" y="491"/>
                      <a:pt x="368" y="500"/>
                    </a:cubicBezTo>
                    <a:cubicBezTo>
                      <a:pt x="378" y="516"/>
                      <a:pt x="385" y="533"/>
                      <a:pt x="390" y="550"/>
                    </a:cubicBezTo>
                    <a:cubicBezTo>
                      <a:pt x="392" y="556"/>
                      <a:pt x="394" y="563"/>
                      <a:pt x="396" y="569"/>
                    </a:cubicBezTo>
                    <a:cubicBezTo>
                      <a:pt x="399" y="576"/>
                      <a:pt x="403" y="580"/>
                      <a:pt x="410" y="582"/>
                    </a:cubicBezTo>
                    <a:cubicBezTo>
                      <a:pt x="425" y="588"/>
                      <a:pt x="446" y="577"/>
                      <a:pt x="443" y="555"/>
                    </a:cubicBezTo>
                    <a:cubicBezTo>
                      <a:pt x="442" y="548"/>
                      <a:pt x="440" y="542"/>
                      <a:pt x="439" y="536"/>
                    </a:cubicBezTo>
                    <a:cubicBezTo>
                      <a:pt x="433" y="515"/>
                      <a:pt x="426" y="496"/>
                      <a:pt x="414" y="478"/>
                    </a:cubicBezTo>
                    <a:cubicBezTo>
                      <a:pt x="400" y="456"/>
                      <a:pt x="382" y="439"/>
                      <a:pt x="360" y="425"/>
                    </a:cubicBezTo>
                    <a:cubicBezTo>
                      <a:pt x="354" y="422"/>
                      <a:pt x="351" y="417"/>
                      <a:pt x="351" y="410"/>
                    </a:cubicBezTo>
                    <a:cubicBezTo>
                      <a:pt x="351" y="397"/>
                      <a:pt x="351" y="385"/>
                      <a:pt x="351" y="372"/>
                    </a:cubicBezTo>
                    <a:cubicBezTo>
                      <a:pt x="351" y="371"/>
                      <a:pt x="351" y="370"/>
                      <a:pt x="352" y="368"/>
                    </a:cubicBezTo>
                    <a:cubicBezTo>
                      <a:pt x="354" y="368"/>
                      <a:pt x="355" y="369"/>
                      <a:pt x="357" y="369"/>
                    </a:cubicBezTo>
                    <a:cubicBezTo>
                      <a:pt x="376" y="376"/>
                      <a:pt x="392" y="386"/>
                      <a:pt x="406" y="400"/>
                    </a:cubicBezTo>
                    <a:cubicBezTo>
                      <a:pt x="425" y="417"/>
                      <a:pt x="439" y="437"/>
                      <a:pt x="453" y="459"/>
                    </a:cubicBezTo>
                    <a:cubicBezTo>
                      <a:pt x="462" y="475"/>
                      <a:pt x="471" y="492"/>
                      <a:pt x="479" y="509"/>
                    </a:cubicBezTo>
                    <a:cubicBezTo>
                      <a:pt x="481" y="514"/>
                      <a:pt x="484" y="518"/>
                      <a:pt x="489" y="522"/>
                    </a:cubicBezTo>
                    <a:cubicBezTo>
                      <a:pt x="494" y="526"/>
                      <a:pt x="501" y="529"/>
                      <a:pt x="508" y="527"/>
                    </a:cubicBezTo>
                    <a:cubicBezTo>
                      <a:pt x="518" y="524"/>
                      <a:pt x="524" y="518"/>
                      <a:pt x="526" y="508"/>
                    </a:cubicBezTo>
                    <a:cubicBezTo>
                      <a:pt x="528" y="500"/>
                      <a:pt x="527" y="493"/>
                      <a:pt x="524" y="486"/>
                    </a:cubicBezTo>
                    <a:cubicBezTo>
                      <a:pt x="520" y="477"/>
                      <a:pt x="516" y="469"/>
                      <a:pt x="512" y="460"/>
                    </a:cubicBezTo>
                    <a:cubicBezTo>
                      <a:pt x="498" y="429"/>
                      <a:pt x="480" y="400"/>
                      <a:pt x="456" y="375"/>
                    </a:cubicBezTo>
                    <a:cubicBezTo>
                      <a:pt x="432" y="351"/>
                      <a:pt x="405" y="333"/>
                      <a:pt x="373" y="322"/>
                    </a:cubicBezTo>
                    <a:cubicBezTo>
                      <a:pt x="366" y="320"/>
                      <a:pt x="359" y="318"/>
                      <a:pt x="351" y="316"/>
                    </a:cubicBezTo>
                    <a:cubicBezTo>
                      <a:pt x="351" y="312"/>
                      <a:pt x="351" y="308"/>
                      <a:pt x="351" y="304"/>
                    </a:cubicBezTo>
                    <a:cubicBezTo>
                      <a:pt x="350" y="298"/>
                      <a:pt x="349" y="291"/>
                      <a:pt x="345" y="286"/>
                    </a:cubicBezTo>
                    <a:cubicBezTo>
                      <a:pt x="335" y="271"/>
                      <a:pt x="316" y="271"/>
                      <a:pt x="306" y="286"/>
                    </a:cubicBezTo>
                    <a:cubicBezTo>
                      <a:pt x="302" y="292"/>
                      <a:pt x="301" y="299"/>
                      <a:pt x="301" y="305"/>
                    </a:cubicBezTo>
                    <a:cubicBezTo>
                      <a:pt x="300" y="309"/>
                      <a:pt x="300" y="312"/>
                      <a:pt x="300" y="316"/>
                    </a:cubicBezTo>
                    <a:cubicBezTo>
                      <a:pt x="299" y="317"/>
                      <a:pt x="298" y="317"/>
                      <a:pt x="296" y="317"/>
                    </a:cubicBezTo>
                    <a:cubicBezTo>
                      <a:pt x="264" y="325"/>
                      <a:pt x="235" y="339"/>
                      <a:pt x="210" y="361"/>
                    </a:cubicBezTo>
                    <a:cubicBezTo>
                      <a:pt x="191" y="378"/>
                      <a:pt x="175" y="398"/>
                      <a:pt x="161" y="420"/>
                    </a:cubicBezTo>
                    <a:cubicBezTo>
                      <a:pt x="148" y="440"/>
                      <a:pt x="138" y="462"/>
                      <a:pt x="128" y="483"/>
                    </a:cubicBezTo>
                    <a:cubicBezTo>
                      <a:pt x="126" y="490"/>
                      <a:pt x="124" y="497"/>
                      <a:pt x="125" y="504"/>
                    </a:cubicBezTo>
                    <a:cubicBezTo>
                      <a:pt x="126" y="515"/>
                      <a:pt x="130" y="522"/>
                      <a:pt x="140" y="526"/>
                    </a:cubicBezTo>
                    <a:cubicBezTo>
                      <a:pt x="150" y="530"/>
                      <a:pt x="159" y="526"/>
                      <a:pt x="165" y="519"/>
                    </a:cubicBezTo>
                    <a:cubicBezTo>
                      <a:pt x="168" y="516"/>
                      <a:pt x="170" y="512"/>
                      <a:pt x="172" y="509"/>
                    </a:cubicBezTo>
                    <a:cubicBezTo>
                      <a:pt x="181" y="493"/>
                      <a:pt x="189" y="476"/>
                      <a:pt x="198" y="461"/>
                    </a:cubicBezTo>
                    <a:cubicBezTo>
                      <a:pt x="211" y="438"/>
                      <a:pt x="227" y="417"/>
                      <a:pt x="246" y="399"/>
                    </a:cubicBezTo>
                    <a:cubicBezTo>
                      <a:pt x="260" y="386"/>
                      <a:pt x="276" y="376"/>
                      <a:pt x="294" y="370"/>
                    </a:cubicBezTo>
                    <a:cubicBezTo>
                      <a:pt x="296" y="369"/>
                      <a:pt x="298" y="368"/>
                      <a:pt x="300" y="368"/>
                    </a:cubicBezTo>
                    <a:close/>
                    <a:moveTo>
                      <a:pt x="253" y="112"/>
                    </a:moveTo>
                    <a:cubicBezTo>
                      <a:pt x="252" y="113"/>
                      <a:pt x="250" y="113"/>
                      <a:pt x="249" y="114"/>
                    </a:cubicBezTo>
                    <a:cubicBezTo>
                      <a:pt x="240" y="117"/>
                      <a:pt x="231" y="119"/>
                      <a:pt x="222" y="122"/>
                    </a:cubicBezTo>
                    <a:cubicBezTo>
                      <a:pt x="187" y="134"/>
                      <a:pt x="154" y="149"/>
                      <a:pt x="123" y="169"/>
                    </a:cubicBezTo>
                    <a:cubicBezTo>
                      <a:pt x="110" y="178"/>
                      <a:pt x="97" y="188"/>
                      <a:pt x="85" y="200"/>
                    </a:cubicBezTo>
                    <a:cubicBezTo>
                      <a:pt x="81" y="204"/>
                      <a:pt x="77" y="208"/>
                      <a:pt x="75" y="214"/>
                    </a:cubicBezTo>
                    <a:cubicBezTo>
                      <a:pt x="71" y="225"/>
                      <a:pt x="76" y="237"/>
                      <a:pt x="87" y="241"/>
                    </a:cubicBezTo>
                    <a:cubicBezTo>
                      <a:pt x="94" y="244"/>
                      <a:pt x="101" y="244"/>
                      <a:pt x="108" y="242"/>
                    </a:cubicBezTo>
                    <a:cubicBezTo>
                      <a:pt x="114" y="240"/>
                      <a:pt x="118" y="237"/>
                      <a:pt x="123" y="234"/>
                    </a:cubicBezTo>
                    <a:cubicBezTo>
                      <a:pt x="134" y="226"/>
                      <a:pt x="146" y="217"/>
                      <a:pt x="158" y="210"/>
                    </a:cubicBezTo>
                    <a:cubicBezTo>
                      <a:pt x="186" y="191"/>
                      <a:pt x="216" y="176"/>
                      <a:pt x="249" y="165"/>
                    </a:cubicBezTo>
                    <a:cubicBezTo>
                      <a:pt x="250" y="165"/>
                      <a:pt x="252" y="164"/>
                      <a:pt x="253" y="164"/>
                    </a:cubicBezTo>
                    <a:cubicBezTo>
                      <a:pt x="253" y="183"/>
                      <a:pt x="253" y="202"/>
                      <a:pt x="253" y="220"/>
                    </a:cubicBezTo>
                    <a:cubicBezTo>
                      <a:pt x="252" y="221"/>
                      <a:pt x="251" y="221"/>
                      <a:pt x="250" y="222"/>
                    </a:cubicBezTo>
                    <a:cubicBezTo>
                      <a:pt x="185" y="247"/>
                      <a:pt x="131" y="288"/>
                      <a:pt x="90" y="345"/>
                    </a:cubicBezTo>
                    <a:cubicBezTo>
                      <a:pt x="81" y="357"/>
                      <a:pt x="73" y="370"/>
                      <a:pt x="65" y="383"/>
                    </a:cubicBezTo>
                    <a:cubicBezTo>
                      <a:pt x="62" y="387"/>
                      <a:pt x="60" y="391"/>
                      <a:pt x="60" y="395"/>
                    </a:cubicBezTo>
                    <a:cubicBezTo>
                      <a:pt x="60" y="408"/>
                      <a:pt x="68" y="419"/>
                      <a:pt x="80" y="422"/>
                    </a:cubicBezTo>
                    <a:cubicBezTo>
                      <a:pt x="90" y="425"/>
                      <a:pt x="98" y="422"/>
                      <a:pt x="104" y="413"/>
                    </a:cubicBezTo>
                    <a:cubicBezTo>
                      <a:pt x="107" y="409"/>
                      <a:pt x="110" y="404"/>
                      <a:pt x="113" y="400"/>
                    </a:cubicBezTo>
                    <a:cubicBezTo>
                      <a:pt x="127" y="380"/>
                      <a:pt x="143" y="361"/>
                      <a:pt x="160" y="343"/>
                    </a:cubicBezTo>
                    <a:cubicBezTo>
                      <a:pt x="177" y="325"/>
                      <a:pt x="195" y="309"/>
                      <a:pt x="215" y="296"/>
                    </a:cubicBezTo>
                    <a:cubicBezTo>
                      <a:pt x="237" y="282"/>
                      <a:pt x="261" y="271"/>
                      <a:pt x="286" y="264"/>
                    </a:cubicBezTo>
                    <a:cubicBezTo>
                      <a:pt x="300" y="260"/>
                      <a:pt x="304" y="253"/>
                      <a:pt x="304" y="240"/>
                    </a:cubicBezTo>
                    <a:cubicBezTo>
                      <a:pt x="304" y="189"/>
                      <a:pt x="304" y="138"/>
                      <a:pt x="304" y="88"/>
                    </a:cubicBezTo>
                    <a:cubicBezTo>
                      <a:pt x="304" y="84"/>
                      <a:pt x="304" y="81"/>
                      <a:pt x="303" y="78"/>
                    </a:cubicBezTo>
                    <a:cubicBezTo>
                      <a:pt x="303" y="74"/>
                      <a:pt x="302" y="69"/>
                      <a:pt x="299" y="65"/>
                    </a:cubicBezTo>
                    <a:cubicBezTo>
                      <a:pt x="293" y="55"/>
                      <a:pt x="280" y="51"/>
                      <a:pt x="269" y="56"/>
                    </a:cubicBezTo>
                    <a:cubicBezTo>
                      <a:pt x="261" y="61"/>
                      <a:pt x="256" y="68"/>
                      <a:pt x="254" y="77"/>
                    </a:cubicBezTo>
                    <a:cubicBezTo>
                      <a:pt x="254" y="81"/>
                      <a:pt x="254" y="85"/>
                      <a:pt x="253" y="90"/>
                    </a:cubicBezTo>
                    <a:cubicBezTo>
                      <a:pt x="253" y="97"/>
                      <a:pt x="253" y="105"/>
                      <a:pt x="253" y="112"/>
                    </a:cubicBezTo>
                    <a:close/>
                    <a:moveTo>
                      <a:pt x="398" y="112"/>
                    </a:moveTo>
                    <a:cubicBezTo>
                      <a:pt x="398" y="110"/>
                      <a:pt x="398" y="108"/>
                      <a:pt x="398" y="106"/>
                    </a:cubicBezTo>
                    <a:cubicBezTo>
                      <a:pt x="398" y="98"/>
                      <a:pt x="398" y="90"/>
                      <a:pt x="398" y="82"/>
                    </a:cubicBezTo>
                    <a:cubicBezTo>
                      <a:pt x="397" y="76"/>
                      <a:pt x="396" y="70"/>
                      <a:pt x="392" y="65"/>
                    </a:cubicBezTo>
                    <a:cubicBezTo>
                      <a:pt x="386" y="57"/>
                      <a:pt x="378" y="53"/>
                      <a:pt x="368" y="54"/>
                    </a:cubicBezTo>
                    <a:cubicBezTo>
                      <a:pt x="358" y="56"/>
                      <a:pt x="352" y="62"/>
                      <a:pt x="349" y="71"/>
                    </a:cubicBezTo>
                    <a:cubicBezTo>
                      <a:pt x="348" y="75"/>
                      <a:pt x="347" y="80"/>
                      <a:pt x="347" y="85"/>
                    </a:cubicBezTo>
                    <a:cubicBezTo>
                      <a:pt x="347" y="137"/>
                      <a:pt x="347" y="189"/>
                      <a:pt x="347" y="242"/>
                    </a:cubicBezTo>
                    <a:cubicBezTo>
                      <a:pt x="347" y="242"/>
                      <a:pt x="347" y="243"/>
                      <a:pt x="347" y="243"/>
                    </a:cubicBezTo>
                    <a:cubicBezTo>
                      <a:pt x="347" y="251"/>
                      <a:pt x="351" y="257"/>
                      <a:pt x="358" y="260"/>
                    </a:cubicBezTo>
                    <a:cubicBezTo>
                      <a:pt x="361" y="262"/>
                      <a:pt x="365" y="263"/>
                      <a:pt x="369" y="264"/>
                    </a:cubicBezTo>
                    <a:cubicBezTo>
                      <a:pt x="387" y="270"/>
                      <a:pt x="405" y="277"/>
                      <a:pt x="421" y="286"/>
                    </a:cubicBezTo>
                    <a:cubicBezTo>
                      <a:pt x="449" y="301"/>
                      <a:pt x="473" y="321"/>
                      <a:pt x="493" y="344"/>
                    </a:cubicBezTo>
                    <a:cubicBezTo>
                      <a:pt x="513" y="365"/>
                      <a:pt x="530" y="388"/>
                      <a:pt x="546" y="412"/>
                    </a:cubicBezTo>
                    <a:cubicBezTo>
                      <a:pt x="547" y="413"/>
                      <a:pt x="548" y="415"/>
                      <a:pt x="549" y="416"/>
                    </a:cubicBezTo>
                    <a:cubicBezTo>
                      <a:pt x="553" y="421"/>
                      <a:pt x="558" y="423"/>
                      <a:pt x="564" y="423"/>
                    </a:cubicBezTo>
                    <a:cubicBezTo>
                      <a:pt x="584" y="423"/>
                      <a:pt x="598" y="402"/>
                      <a:pt x="587" y="384"/>
                    </a:cubicBezTo>
                    <a:cubicBezTo>
                      <a:pt x="581" y="374"/>
                      <a:pt x="576" y="365"/>
                      <a:pt x="569" y="355"/>
                    </a:cubicBezTo>
                    <a:cubicBezTo>
                      <a:pt x="528" y="296"/>
                      <a:pt x="474" y="251"/>
                      <a:pt x="407" y="224"/>
                    </a:cubicBezTo>
                    <a:cubicBezTo>
                      <a:pt x="404" y="223"/>
                      <a:pt x="401" y="222"/>
                      <a:pt x="398" y="220"/>
                    </a:cubicBezTo>
                    <a:cubicBezTo>
                      <a:pt x="398" y="201"/>
                      <a:pt x="398" y="183"/>
                      <a:pt x="398" y="164"/>
                    </a:cubicBezTo>
                    <a:cubicBezTo>
                      <a:pt x="399" y="164"/>
                      <a:pt x="399" y="164"/>
                      <a:pt x="399" y="164"/>
                    </a:cubicBezTo>
                    <a:cubicBezTo>
                      <a:pt x="401" y="165"/>
                      <a:pt x="402" y="165"/>
                      <a:pt x="403" y="165"/>
                    </a:cubicBezTo>
                    <a:cubicBezTo>
                      <a:pt x="439" y="177"/>
                      <a:pt x="473" y="195"/>
                      <a:pt x="504" y="217"/>
                    </a:cubicBezTo>
                    <a:cubicBezTo>
                      <a:pt x="513" y="223"/>
                      <a:pt x="522" y="230"/>
                      <a:pt x="532" y="236"/>
                    </a:cubicBezTo>
                    <a:cubicBezTo>
                      <a:pt x="539" y="242"/>
                      <a:pt x="547" y="244"/>
                      <a:pt x="556" y="243"/>
                    </a:cubicBezTo>
                    <a:cubicBezTo>
                      <a:pt x="573" y="242"/>
                      <a:pt x="582" y="226"/>
                      <a:pt x="575" y="211"/>
                    </a:cubicBezTo>
                    <a:cubicBezTo>
                      <a:pt x="572" y="206"/>
                      <a:pt x="569" y="202"/>
                      <a:pt x="566" y="199"/>
                    </a:cubicBezTo>
                    <a:cubicBezTo>
                      <a:pt x="549" y="182"/>
                      <a:pt x="529" y="169"/>
                      <a:pt x="509" y="157"/>
                    </a:cubicBezTo>
                    <a:cubicBezTo>
                      <a:pt x="480" y="141"/>
                      <a:pt x="450" y="129"/>
                      <a:pt x="418" y="119"/>
                    </a:cubicBezTo>
                    <a:cubicBezTo>
                      <a:pt x="412" y="116"/>
                      <a:pt x="405" y="114"/>
                      <a:pt x="398" y="112"/>
                    </a:cubicBezTo>
                    <a:close/>
                  </a:path>
                </a:pathLst>
              </a:custGeom>
              <a:grp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0000"/>
                  </a:solidFill>
                  <a:effectLst/>
                  <a:uLnTx/>
                  <a:uFillTx/>
                  <a:latin typeface="Arial" panose="020B0604020202090204"/>
                  <a:ea typeface="微软雅黑" panose="020B0503020204020204" pitchFamily="34" charset="-122"/>
                  <a:cs typeface="+mn-cs"/>
                </a:endParaRPr>
              </a:p>
            </p:txBody>
          </p:sp>
        </p:grpSp>
      </p:grpSp>
      <p:cxnSp>
        <p:nvCxnSpPr>
          <p:cNvPr id="122" name="直接连接符 121"/>
          <p:cNvCxnSpPr/>
          <p:nvPr userDrawn="1"/>
        </p:nvCxnSpPr>
        <p:spPr>
          <a:xfrm>
            <a:off x="438150" y="6381750"/>
            <a:ext cx="113157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23" name="灯片编号占位符 8"/>
          <p:cNvSpPr>
            <a:spLocks noGrp="1"/>
          </p:cNvSpPr>
          <p:nvPr>
            <p:ph type="sldNum" sz="quarter" idx="4"/>
          </p:nvPr>
        </p:nvSpPr>
        <p:spPr>
          <a:xfrm>
            <a:off x="9005791" y="6394353"/>
            <a:ext cx="2743200" cy="292196"/>
          </a:xfrm>
          <a:prstGeom prst="rect">
            <a:avLst/>
          </a:prstGeom>
        </p:spPr>
        <p:txBody>
          <a:bodyPr vert="horz" lIns="91440" tIns="45720" rIns="91440" bIns="45720" rtlCol="0" anchor="ctr"/>
          <a:lstStyle>
            <a:lvl1pPr algn="r">
              <a:defRPr sz="1200">
                <a:solidFill>
                  <a:schemeClr val="tx1">
                    <a:lumMod val="50000"/>
                    <a:lumOff val="50000"/>
                  </a:schemeClr>
                </a:solidFill>
              </a:defRPr>
            </a:lvl1pPr>
          </a:lstStyle>
          <a:p>
            <a:r>
              <a:rPr lang="en-US" altLang="zh-CN" dirty="0"/>
              <a:t>&lt; </a:t>
            </a:r>
            <a:fld id="{A548B57D-AE10-4CF7-A9DF-59FEFA91B28E}" type="slidenum">
              <a:rPr lang="zh-CN" altLang="en-US" dirty="0" smtClean="0"/>
            </a:fld>
            <a:r>
              <a:rPr lang="zh-CN" altLang="en-US" dirty="0"/>
              <a:t> </a:t>
            </a:r>
            <a:r>
              <a:rPr lang="en-US" altLang="zh-CN" dirty="0"/>
              <a:t>&gt;</a:t>
            </a:r>
            <a:endParaRPr lang="zh-CN" altLang="en-US" dirty="0"/>
          </a:p>
        </p:txBody>
      </p:sp>
      <p:cxnSp>
        <p:nvCxnSpPr>
          <p:cNvPr id="71" name="直接连接符 70"/>
          <p:cNvCxnSpPr/>
          <p:nvPr userDrawn="1"/>
        </p:nvCxnSpPr>
        <p:spPr>
          <a:xfrm>
            <a:off x="745067" y="868363"/>
            <a:ext cx="11008783"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a:off x="528706" y="867990"/>
            <a:ext cx="589713"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4" name="标题 1"/>
          <p:cNvSpPr>
            <a:spLocks noGrp="1"/>
          </p:cNvSpPr>
          <p:nvPr>
            <p:ph type="title" hasCustomPrompt="1"/>
          </p:nvPr>
        </p:nvSpPr>
        <p:spPr>
          <a:xfrm>
            <a:off x="442913" y="243569"/>
            <a:ext cx="9056851" cy="617518"/>
          </a:xfrm>
        </p:spPr>
        <p:txBody>
          <a:bodyPr>
            <a:normAutofit/>
          </a:bodyPr>
          <a:lstStyle>
            <a:lvl1pPr algn="l" defTabSz="914400" rtl="0" eaLnBrk="1" latinLnBrk="0" hangingPunct="1">
              <a:lnSpc>
                <a:spcPct val="90000"/>
              </a:lnSpc>
              <a:spcBef>
                <a:spcPct val="0"/>
              </a:spcBef>
              <a:buNone/>
              <a:defRPr lang="zh-CN" altLang="en-US" sz="2400" b="1" kern="1200" baseline="0" dirty="0">
                <a:solidFill>
                  <a:schemeClr val="accent1"/>
                </a:solidFill>
                <a:latin typeface="Arial" panose="020B0604020202090204" pitchFamily="34" charset="0"/>
                <a:ea typeface="微软雅黑" panose="020B0503020204020204" pitchFamily="34" charset="-122"/>
                <a:cs typeface="+mn-ea"/>
              </a:defRPr>
            </a:lvl1pPr>
          </a:lstStyle>
          <a:p>
            <a:r>
              <a:rPr lang="en-US" altLang="zh-CN" dirty="0"/>
              <a:t>X.X  </a:t>
            </a:r>
            <a:r>
              <a:rPr lang="zh-CN" altLang="en-US" dirty="0"/>
              <a:t>单击此处输入标题</a:t>
            </a:r>
            <a:endParaRPr lang="zh-CN" altLang="en-US" dirty="0"/>
          </a:p>
        </p:txBody>
      </p:sp>
      <p:sp>
        <p:nvSpPr>
          <p:cNvPr id="63" name="文本框 62"/>
          <p:cNvSpPr txBox="1"/>
          <p:nvPr userDrawn="1"/>
        </p:nvSpPr>
        <p:spPr>
          <a:xfrm>
            <a:off x="442913" y="6394353"/>
            <a:ext cx="1545907" cy="276999"/>
          </a:xfrm>
          <a:prstGeom prst="rect">
            <a:avLst/>
          </a:prstGeom>
          <a:noFill/>
        </p:spPr>
        <p:txBody>
          <a:bodyPr wrap="square" rtlCol="0">
            <a:spAutoFit/>
          </a:bodyPr>
          <a:lstStyle/>
          <a:p>
            <a:r>
              <a:rPr lang="zh-CN" altLang="en-US" sz="1200" dirty="0">
                <a:solidFill>
                  <a:schemeClr val="tx1">
                    <a:lumMod val="50000"/>
                    <a:lumOff val="50000"/>
                  </a:schemeClr>
                </a:solidFill>
                <a:cs typeface="+mn-ea"/>
                <a:sym typeface="+mn-lt"/>
              </a:rPr>
              <a:t>思想自由 兼容并包</a:t>
            </a:r>
            <a:endParaRPr lang="zh-CN" altLang="en-US" sz="1200" dirty="0">
              <a:solidFill>
                <a:schemeClr val="tx1">
                  <a:lumMod val="50000"/>
                  <a:lumOff val="50000"/>
                </a:schemeClr>
              </a:solidFill>
              <a:cs typeface="+mn-ea"/>
              <a:sym typeface="+mn-lt"/>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9.xml"/><Relationship Id="rId8" Type="http://schemas.openxmlformats.org/officeDocument/2006/relationships/slideLayout" Target="../slideLayouts/slideLayout28.xml"/><Relationship Id="rId7" Type="http://schemas.openxmlformats.org/officeDocument/2006/relationships/slideLayout" Target="../slideLayouts/slideLayout27.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 Id="rId3" Type="http://schemas.openxmlformats.org/officeDocument/2006/relationships/slideLayout" Target="../slideLayouts/slideLayout23.xml"/><Relationship Id="rId21" Type="http://schemas.openxmlformats.org/officeDocument/2006/relationships/theme" Target="../theme/theme2.xml"/><Relationship Id="rId20" Type="http://schemas.openxmlformats.org/officeDocument/2006/relationships/slideLayout" Target="../slideLayouts/slideLayout40.xml"/><Relationship Id="rId2" Type="http://schemas.openxmlformats.org/officeDocument/2006/relationships/slideLayout" Target="../slideLayouts/slideLayout22.xml"/><Relationship Id="rId19" Type="http://schemas.openxmlformats.org/officeDocument/2006/relationships/slideLayout" Target="../slideLayouts/slideLayout39.xml"/><Relationship Id="rId18" Type="http://schemas.openxmlformats.org/officeDocument/2006/relationships/slideLayout" Target="../slideLayouts/slideLayout38.xml"/><Relationship Id="rId17" Type="http://schemas.openxmlformats.org/officeDocument/2006/relationships/slideLayout" Target="../slideLayouts/slideLayout37.xml"/><Relationship Id="rId16" Type="http://schemas.openxmlformats.org/officeDocument/2006/relationships/slideLayout" Target="../slideLayouts/slideLayout36.xml"/><Relationship Id="rId15" Type="http://schemas.openxmlformats.org/officeDocument/2006/relationships/slideLayout" Target="../slideLayouts/slideLayout35.xml"/><Relationship Id="rId14" Type="http://schemas.openxmlformats.org/officeDocument/2006/relationships/slideLayout" Target="../slideLayouts/slideLayout34.xml"/><Relationship Id="rId13" Type="http://schemas.openxmlformats.org/officeDocument/2006/relationships/slideLayout" Target="../slideLayouts/slideLayout33.xml"/><Relationship Id="rId12" Type="http://schemas.openxmlformats.org/officeDocument/2006/relationships/slideLayout" Target="../slideLayouts/slideLayout32.xml"/><Relationship Id="rId11" Type="http://schemas.openxmlformats.org/officeDocument/2006/relationships/slideLayout" Target="../slideLayouts/slideLayout31.xml"/><Relationship Id="rId10" Type="http://schemas.openxmlformats.org/officeDocument/2006/relationships/slideLayout" Target="../slideLayouts/slideLayout30.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hf hdr="0" ftr="0" dt="0"/>
  <p:txStyles>
    <p:titleStyle>
      <a:lvl1pPr algn="l" defTabSz="914400" rtl="0" eaLnBrk="1" latinLnBrk="0" hangingPunct="1">
        <a:lnSpc>
          <a:spcPct val="90000"/>
        </a:lnSpc>
        <a:spcBef>
          <a:spcPct val="0"/>
        </a:spcBef>
        <a:buNone/>
        <a:defRPr sz="4400" kern="1200">
          <a:solidFill>
            <a:schemeClr val="tx1"/>
          </a:solidFill>
          <a:latin typeface="+mn-ea"/>
          <a:ea typeface="+mn-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ea"/>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ea"/>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ea"/>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ea"/>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image" Target="../media/image7.svg"/><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12.xml"/><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2.xml"/><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2.xml"/><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7" Type="http://schemas.openxmlformats.org/officeDocument/2006/relationships/vmlDrawing" Target="../drawings/vmlDrawing2.vml"/><Relationship Id="rId6" Type="http://schemas.openxmlformats.org/officeDocument/2006/relationships/slideLayout" Target="../slideLayouts/slideLayout12.xml"/><Relationship Id="rId5" Type="http://schemas.openxmlformats.org/officeDocument/2006/relationships/image" Target="../media/image12.svg"/><Relationship Id="rId4" Type="http://schemas.openxmlformats.org/officeDocument/2006/relationships/image" Target="../media/image11.png"/><Relationship Id="rId3" Type="http://schemas.openxmlformats.org/officeDocument/2006/relationships/image" Target="../media/image20.wmf"/><Relationship Id="rId2" Type="http://schemas.openxmlformats.org/officeDocument/2006/relationships/oleObject" Target="../embeddings/oleObject6.bin"/><Relationship Id="rId1" Type="http://schemas.openxmlformats.org/officeDocument/2006/relationships/image" Target="../media/image8.png"/></Relationships>
</file>

<file path=ppt/slides/_rels/slide14.xml.rels><?xml version="1.0" encoding="UTF-8" standalone="yes"?>
<Relationships xmlns="http://schemas.openxmlformats.org/package/2006/relationships"><Relationship Id="rId9" Type="http://schemas.openxmlformats.org/officeDocument/2006/relationships/notesSlide" Target="../notesSlides/notesSlide14.xml"/><Relationship Id="rId8" Type="http://schemas.openxmlformats.org/officeDocument/2006/relationships/slideLayout" Target="../slideLayouts/slideLayout12.xml"/><Relationship Id="rId7" Type="http://schemas.openxmlformats.org/officeDocument/2006/relationships/image" Target="../media/image12.svg"/><Relationship Id="rId6" Type="http://schemas.openxmlformats.org/officeDocument/2006/relationships/image" Target="../media/image11.png"/><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image" Target="../media/image8.png"/></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12.xml"/><Relationship Id="rId4" Type="http://schemas.openxmlformats.org/officeDocument/2006/relationships/image" Target="../media/image12.svg"/><Relationship Id="rId3" Type="http://schemas.openxmlformats.org/officeDocument/2006/relationships/image" Target="../media/image11.png"/><Relationship Id="rId2" Type="http://schemas.openxmlformats.org/officeDocument/2006/relationships/image" Target="../media/image26.jpeg"/><Relationship Id="rId1" Type="http://schemas.openxmlformats.org/officeDocument/2006/relationships/image" Target="../media/image25.jpe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6.xml"/><Relationship Id="rId4" Type="http://schemas.openxmlformats.org/officeDocument/2006/relationships/slideLayout" Target="../slideLayouts/slideLayout12.xml"/><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image" Target="../media/image25.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12.xml"/><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image" Target="../media/image25.jpe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12.xml"/><Relationship Id="rId5" Type="http://schemas.openxmlformats.org/officeDocument/2006/relationships/image" Target="../media/image12.svg"/><Relationship Id="rId4" Type="http://schemas.openxmlformats.org/officeDocument/2006/relationships/image" Target="../media/image11.png"/><Relationship Id="rId3" Type="http://schemas.openxmlformats.org/officeDocument/2006/relationships/image" Target="../media/image8.png"/><Relationship Id="rId2" Type="http://schemas.openxmlformats.org/officeDocument/2006/relationships/chart" Target="../charts/chart2.xml"/><Relationship Id="rId1" Type="http://schemas.openxmlformats.org/officeDocument/2006/relationships/chart" Target="../charts/chart1.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2.xml"/><Relationship Id="rId2" Type="http://schemas.openxmlformats.org/officeDocument/2006/relationships/image" Target="../media/image14.svg"/><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image" Target="../media/image8.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2.xml"/><Relationship Id="rId2" Type="http://schemas.openxmlformats.org/officeDocument/2006/relationships/image" Target="../media/image7.sv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image" Target="../media/image10.svg"/><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5" Type="http://schemas.openxmlformats.org/officeDocument/2006/relationships/notesSlide" Target="../notesSlides/notesSlide4.xml"/><Relationship Id="rId4" Type="http://schemas.openxmlformats.org/officeDocument/2006/relationships/slideLayout" Target="../slideLayouts/slideLayout12.xml"/><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13.png"/><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2.xml"/><Relationship Id="rId2" Type="http://schemas.openxmlformats.org/officeDocument/2006/relationships/image" Target="../media/image14.sv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2.xml"/><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9" Type="http://schemas.openxmlformats.org/officeDocument/2006/relationships/image" Target="../media/image18.wmf"/><Relationship Id="rId8" Type="http://schemas.openxmlformats.org/officeDocument/2006/relationships/oleObject" Target="../embeddings/oleObject4.bin"/><Relationship Id="rId7" Type="http://schemas.openxmlformats.org/officeDocument/2006/relationships/image" Target="../media/image17.wmf"/><Relationship Id="rId6" Type="http://schemas.openxmlformats.org/officeDocument/2006/relationships/oleObject" Target="../embeddings/oleObject3.bin"/><Relationship Id="rId5" Type="http://schemas.openxmlformats.org/officeDocument/2006/relationships/image" Target="../media/image16.wmf"/><Relationship Id="rId4" Type="http://schemas.openxmlformats.org/officeDocument/2006/relationships/oleObject" Target="../embeddings/oleObject2.bin"/><Relationship Id="rId3" Type="http://schemas.openxmlformats.org/officeDocument/2006/relationships/image" Target="../media/image15.wmf"/><Relationship Id="rId2" Type="http://schemas.openxmlformats.org/officeDocument/2006/relationships/oleObject" Target="../embeddings/oleObject1.bin"/><Relationship Id="rId16" Type="http://schemas.openxmlformats.org/officeDocument/2006/relationships/notesSlide" Target="../notesSlides/notesSlide8.xml"/><Relationship Id="rId15" Type="http://schemas.openxmlformats.org/officeDocument/2006/relationships/vmlDrawing" Target="../drawings/vmlDrawing1.vml"/><Relationship Id="rId14" Type="http://schemas.openxmlformats.org/officeDocument/2006/relationships/slideLayout" Target="../slideLayouts/slideLayout12.xml"/><Relationship Id="rId13" Type="http://schemas.openxmlformats.org/officeDocument/2006/relationships/image" Target="../media/image12.svg"/><Relationship Id="rId12" Type="http://schemas.openxmlformats.org/officeDocument/2006/relationships/image" Target="../media/image11.png"/><Relationship Id="rId11" Type="http://schemas.openxmlformats.org/officeDocument/2006/relationships/image" Target="../media/image19.wmf"/><Relationship Id="rId10" Type="http://schemas.openxmlformats.org/officeDocument/2006/relationships/oleObject" Target="../embeddings/oleObject5.bin"/><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image" Target="../media/image14.sv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CUFE"/>
          <p:cNvPicPr>
            <a:picLocks noChangeAspect="1"/>
          </p:cNvPicPr>
          <p:nvPr/>
        </p:nvPicPr>
        <p:blipFill>
          <a:blip r:embed="rId1">
            <a:extLst>
              <a:ext uri="{96DAC541-7B7A-43D3-8B79-37D633B846F1}">
                <asvg:svgBlip xmlns:asvg="http://schemas.microsoft.com/office/drawing/2016/SVG/main" r:embed="rId2"/>
              </a:ext>
            </a:extLst>
          </a:blip>
          <a:srcRect l="13891" t="14962" r="14493" b="14665"/>
          <a:stretch>
            <a:fillRect/>
          </a:stretch>
        </p:blipFill>
        <p:spPr>
          <a:xfrm>
            <a:off x="2731135" y="0"/>
            <a:ext cx="6875145" cy="6755765"/>
          </a:xfrm>
          <a:prstGeom prst="rect">
            <a:avLst/>
          </a:prstGeom>
        </p:spPr>
      </p:pic>
      <p:sp>
        <p:nvSpPr>
          <p:cNvPr id="4" name="矩形 3"/>
          <p:cNvSpPr/>
          <p:nvPr/>
        </p:nvSpPr>
        <p:spPr>
          <a:xfrm>
            <a:off x="-28297" y="4739447"/>
            <a:ext cx="12220575" cy="814070"/>
          </a:xfrm>
          <a:prstGeom prst="rect">
            <a:avLst/>
          </a:prstGeom>
          <a:solidFill>
            <a:srgbClr val="063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3" name="矩形 142"/>
          <p:cNvSpPr/>
          <p:nvPr/>
        </p:nvSpPr>
        <p:spPr>
          <a:xfrm>
            <a:off x="1033971" y="2464051"/>
            <a:ext cx="9963463" cy="1445260"/>
          </a:xfrm>
          <a:prstGeom prst="rect">
            <a:avLst/>
          </a:prstGeom>
          <a:effectLst>
            <a:outerShdw blurRad="50800" dist="38100" algn="l" rotWithShape="0">
              <a:prstClr val="black">
                <a:alpha val="40000"/>
              </a:prstClr>
            </a:outerShdw>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4400" b="1" i="0" u="none" strike="noStrike" kern="1200" cap="none" spc="200" normalizeH="0" baseline="0" noProof="0" dirty="0">
                <a:ln>
                  <a:noFill/>
                </a:ln>
                <a:solidFill>
                  <a:schemeClr val="accent3"/>
                </a:solidFill>
                <a:effectLst/>
                <a:uLnTx/>
                <a:uFillTx/>
                <a:latin typeface="+mj-ea"/>
                <a:ea typeface="+mj-ea"/>
                <a:cs typeface="Times New Roman" panose="02020503050405090304" charset="0"/>
                <a:sym typeface="Arial" panose="020B0604020202090204" pitchFamily="34" charset="0"/>
              </a:rPr>
              <a:t>The salary taboo privacy norms and the diffusion of information</a:t>
            </a:r>
            <a:endParaRPr kumimoji="0" lang="zh-CN" altLang="en-US" sz="3600" b="1" i="0" u="none" strike="noStrike" kern="1200" cap="none" spc="200" normalizeH="0" baseline="0" noProof="0" dirty="0">
              <a:ln>
                <a:noFill/>
              </a:ln>
              <a:solidFill>
                <a:schemeClr val="accent3"/>
              </a:solidFill>
              <a:effectLst/>
              <a:uLnTx/>
              <a:uFillTx/>
              <a:latin typeface="+mj-ea"/>
              <a:ea typeface="+mj-ea"/>
              <a:cs typeface="Times New Roman" panose="02020503050405090304" charset="0"/>
              <a:sym typeface="Arial" panose="020B0604020202090204" pitchFamily="34" charset="0"/>
            </a:endParaRPr>
          </a:p>
        </p:txBody>
      </p:sp>
      <p:grpSp>
        <p:nvGrpSpPr>
          <p:cNvPr id="144" name="组合 143"/>
          <p:cNvGrpSpPr/>
          <p:nvPr/>
        </p:nvGrpSpPr>
        <p:grpSpPr>
          <a:xfrm>
            <a:off x="1397611" y="5004092"/>
            <a:ext cx="9285605" cy="479425"/>
            <a:chOff x="632643" y="6696976"/>
            <a:chExt cx="10688890" cy="479425"/>
          </a:xfrm>
        </p:grpSpPr>
        <p:sp>
          <p:nvSpPr>
            <p:cNvPr id="145" name="文本框 144"/>
            <p:cNvSpPr txBox="1"/>
            <p:nvPr/>
          </p:nvSpPr>
          <p:spPr>
            <a:xfrm>
              <a:off x="632643" y="6716026"/>
              <a:ext cx="7082312"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仿宋" panose="02010600040101010101" pitchFamily="2" charset="-122"/>
                  <a:ea typeface="华文仿宋" panose="02010600040101010101" pitchFamily="2" charset="-122"/>
                  <a:cs typeface="+mn-ea"/>
                  <a:sym typeface="Arial" panose="020B0604020202090204" pitchFamily="34" charset="0"/>
                </a:rPr>
                <a:t>汇报人：中央财经大学 </a:t>
              </a:r>
              <a:r>
                <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仿宋" panose="02010600040101010101" pitchFamily="2" charset="-122"/>
                  <a:ea typeface="华文仿宋" panose="02010600040101010101" pitchFamily="2" charset="-122"/>
                  <a:cs typeface="+mn-ea"/>
                  <a:sym typeface="Arial" panose="020B0604020202090204" pitchFamily="34" charset="0"/>
                </a:rPr>
                <a:t>你的名字</a:t>
              </a:r>
              <a:endPar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仿宋" panose="02010600040101010101" pitchFamily="2" charset="-122"/>
                <a:ea typeface="华文仿宋" panose="02010600040101010101" pitchFamily="2" charset="-122"/>
                <a:cs typeface="+mn-ea"/>
                <a:sym typeface="Arial" panose="020B0604020202090204" pitchFamily="34" charset="0"/>
              </a:endParaRPr>
            </a:p>
          </p:txBody>
        </p:sp>
        <p:sp>
          <p:nvSpPr>
            <p:cNvPr id="147" name="文本框 146"/>
            <p:cNvSpPr txBox="1"/>
            <p:nvPr/>
          </p:nvSpPr>
          <p:spPr>
            <a:xfrm>
              <a:off x="6418225" y="6696976"/>
              <a:ext cx="4903308" cy="46037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lang="zh-CN" altLang="en-US" sz="2400" b="1" dirty="0">
                  <a:solidFill>
                    <a:schemeClr val="bg1"/>
                  </a:solidFill>
                  <a:effectLst>
                    <a:outerShdw blurRad="38100" dist="38100" dir="2700000" algn="tl">
                      <a:srgbClr val="000000">
                        <a:alpha val="43137"/>
                      </a:srgbClr>
                    </a:outerShdw>
                  </a:effectLst>
                  <a:latin typeface="华文仿宋" panose="02010600040101010101" pitchFamily="2" charset="-122"/>
                  <a:ea typeface="华文仿宋" panose="02010600040101010101" pitchFamily="2" charset="-122"/>
                  <a:cs typeface="+mn-ea"/>
                  <a:sym typeface="Arial" panose="020B0604020202090204" pitchFamily="34" charset="0"/>
                </a:rPr>
                <a:t>汇报时间：</a:t>
              </a:r>
              <a:r>
                <a:rPr lang="en-US" altLang="zh-CN" sz="2400" b="1" dirty="0">
                  <a:solidFill>
                    <a:schemeClr val="bg1"/>
                  </a:solidFill>
                  <a:effectLst>
                    <a:outerShdw blurRad="38100" dist="38100" dir="2700000" algn="tl">
                      <a:srgbClr val="000000">
                        <a:alpha val="43137"/>
                      </a:srgbClr>
                    </a:outerShdw>
                  </a:effectLst>
                  <a:latin typeface="华文仿宋" panose="02010600040101010101" pitchFamily="2" charset="-122"/>
                  <a:ea typeface="华文仿宋" panose="02010600040101010101" pitchFamily="2" charset="-122"/>
                  <a:cs typeface="+mn-ea"/>
                  <a:sym typeface="Arial" panose="020B0604020202090204" pitchFamily="34" charset="0"/>
                </a:rPr>
                <a:t>2025 </a:t>
              </a:r>
              <a:r>
                <a:rPr lang="zh-CN" altLang="en-US" sz="2400" b="1" dirty="0">
                  <a:solidFill>
                    <a:schemeClr val="bg1"/>
                  </a:solidFill>
                  <a:effectLst>
                    <a:outerShdw blurRad="38100" dist="38100" dir="2700000" algn="tl">
                      <a:srgbClr val="000000">
                        <a:alpha val="43137"/>
                      </a:srgbClr>
                    </a:outerShdw>
                  </a:effectLst>
                  <a:latin typeface="华文仿宋" panose="02010600040101010101" pitchFamily="2" charset="-122"/>
                  <a:ea typeface="华文仿宋" panose="02010600040101010101" pitchFamily="2" charset="-122"/>
                  <a:cs typeface="+mn-ea"/>
                  <a:sym typeface="Arial" panose="020B0604020202090204" pitchFamily="34" charset="0"/>
                </a:rPr>
                <a:t>年 </a:t>
              </a:r>
              <a:r>
                <a:rPr lang="en-US" altLang="zh-CN" sz="2400" b="1" dirty="0">
                  <a:solidFill>
                    <a:schemeClr val="bg1"/>
                  </a:solidFill>
                  <a:effectLst>
                    <a:outerShdw blurRad="38100" dist="38100" dir="2700000" algn="tl">
                      <a:srgbClr val="000000">
                        <a:alpha val="43137"/>
                      </a:srgbClr>
                    </a:outerShdw>
                  </a:effectLst>
                  <a:latin typeface="华文仿宋" panose="02010600040101010101" pitchFamily="2" charset="-122"/>
                  <a:ea typeface="华文仿宋" panose="02010600040101010101" pitchFamily="2" charset="-122"/>
                  <a:cs typeface="+mn-ea"/>
                  <a:sym typeface="Arial" panose="020B0604020202090204" pitchFamily="34" charset="0"/>
                </a:rPr>
                <a:t>5 </a:t>
              </a:r>
              <a:r>
                <a:rPr lang="zh-CN" altLang="en-US" sz="2400" b="1" dirty="0">
                  <a:solidFill>
                    <a:schemeClr val="bg1"/>
                  </a:solidFill>
                  <a:effectLst>
                    <a:outerShdw blurRad="38100" dist="38100" dir="2700000" algn="tl">
                      <a:srgbClr val="000000">
                        <a:alpha val="43137"/>
                      </a:srgbClr>
                    </a:outerShdw>
                  </a:effectLst>
                  <a:latin typeface="华文仿宋" panose="02010600040101010101" pitchFamily="2" charset="-122"/>
                  <a:ea typeface="华文仿宋" panose="02010600040101010101" pitchFamily="2" charset="-122"/>
                  <a:cs typeface="+mn-ea"/>
                  <a:sym typeface="Arial" panose="020B0604020202090204" pitchFamily="34" charset="0"/>
                </a:rPr>
                <a:t>月</a:t>
              </a:r>
              <a:r>
                <a:rPr lang="en-US" altLang="zh-CN" sz="2400" b="1" dirty="0">
                  <a:solidFill>
                    <a:schemeClr val="bg1"/>
                  </a:solidFill>
                  <a:effectLst>
                    <a:outerShdw blurRad="38100" dist="38100" dir="2700000" algn="tl">
                      <a:srgbClr val="000000">
                        <a:alpha val="43137"/>
                      </a:srgbClr>
                    </a:outerShdw>
                  </a:effectLst>
                  <a:latin typeface="华文仿宋" panose="02010600040101010101" pitchFamily="2" charset="-122"/>
                  <a:ea typeface="华文仿宋" panose="02010600040101010101" pitchFamily="2" charset="-122"/>
                  <a:cs typeface="+mn-ea"/>
                  <a:sym typeface="Arial" panose="020B0604020202090204" pitchFamily="34" charset="0"/>
                </a:rPr>
                <a:t> 20 </a:t>
              </a:r>
              <a:r>
                <a:rPr lang="zh-CN" altLang="en-US" sz="2400" b="1" dirty="0">
                  <a:solidFill>
                    <a:schemeClr val="bg1"/>
                  </a:solidFill>
                  <a:effectLst>
                    <a:outerShdw blurRad="38100" dist="38100" dir="2700000" algn="tl">
                      <a:srgbClr val="000000">
                        <a:alpha val="43137"/>
                      </a:srgbClr>
                    </a:outerShdw>
                  </a:effectLst>
                  <a:latin typeface="华文仿宋" panose="02010600040101010101" pitchFamily="2" charset="-122"/>
                  <a:ea typeface="华文仿宋" panose="02010600040101010101" pitchFamily="2" charset="-122"/>
                  <a:cs typeface="+mn-ea"/>
                  <a:sym typeface="Arial" panose="020B0604020202090204" pitchFamily="34" charset="0"/>
                </a:rPr>
                <a:t>日</a:t>
              </a:r>
              <a:endParaRPr kumimoji="0" lang="zh-CN" altLang="en-US" sz="2400" b="1" i="0" u="none" strike="noStrike" kern="1200" cap="none" spc="0" normalizeH="0" baseline="0" noProof="0" dirty="0">
                <a:ln>
                  <a:noFill/>
                </a:ln>
                <a:solidFill>
                  <a:schemeClr val="bg1"/>
                </a:solidFill>
                <a:effectLst>
                  <a:outerShdw blurRad="38100" dist="38100" dir="2700000" algn="tl">
                    <a:srgbClr val="000000">
                      <a:alpha val="43137"/>
                    </a:srgbClr>
                  </a:outerShdw>
                </a:effectLst>
                <a:uLnTx/>
                <a:uFillTx/>
                <a:latin typeface="华文仿宋" panose="02010600040101010101" pitchFamily="2" charset="-122"/>
                <a:ea typeface="华文仿宋" panose="02010600040101010101" pitchFamily="2" charset="-122"/>
                <a:cs typeface="+mn-ea"/>
                <a:sym typeface="Arial" panose="020B0604020202090204" pitchFamily="34" charset="0"/>
              </a:endParaRPr>
            </a:p>
          </p:txBody>
        </p:sp>
      </p:grpSp>
      <p:sp>
        <p:nvSpPr>
          <p:cNvPr id="148" name="文本框 147"/>
          <p:cNvSpPr txBox="1"/>
          <p:nvPr/>
        </p:nvSpPr>
        <p:spPr>
          <a:xfrm>
            <a:off x="3960495" y="6034405"/>
            <a:ext cx="4612005" cy="6451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b="1" dirty="0">
                <a:solidFill>
                  <a:prstClr val="white">
                    <a:lumMod val="50000"/>
                  </a:prstClr>
                </a:solidFill>
                <a:effectLst>
                  <a:outerShdw blurRad="38100" dist="38100" dir="2700000" algn="tl">
                    <a:srgbClr val="000000">
                      <a:alpha val="43137"/>
                    </a:srgbClr>
                  </a:outerShdw>
                </a:effectLst>
                <a:latin typeface="华文仿宋" panose="02010600040101010101" pitchFamily="2" charset="-122"/>
                <a:ea typeface="华文仿宋" panose="02010600040101010101" pitchFamily="2" charset="-122"/>
                <a:cs typeface="+mn-ea"/>
                <a:sym typeface="Arial" panose="020B0604020202090204" pitchFamily="34" charset="0"/>
              </a:rPr>
              <a:t>中央财经</a:t>
            </a:r>
            <a:r>
              <a:rPr kumimoji="0" lang="zh-CN" altLang="en-US" sz="1800" b="1"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华文仿宋" panose="02010600040101010101" pitchFamily="2" charset="-122"/>
                <a:ea typeface="华文仿宋" panose="02010600040101010101" pitchFamily="2" charset="-122"/>
                <a:cs typeface="+mn-ea"/>
                <a:sym typeface="Arial" panose="020B0604020202090204" pitchFamily="34" charset="0"/>
              </a:rPr>
              <a:t>大学</a:t>
            </a:r>
            <a:r>
              <a:rPr kumimoji="0" lang="en-US" altLang="zh-CN" sz="1800" b="1"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华文仿宋" panose="02010600040101010101" pitchFamily="2" charset="-122"/>
                <a:ea typeface="华文仿宋" panose="02010600040101010101" pitchFamily="2" charset="-122"/>
                <a:cs typeface="+mn-ea"/>
                <a:sym typeface="Arial" panose="020B0604020202090204" pitchFamily="34" charset="0"/>
              </a:rPr>
              <a:t> </a:t>
            </a:r>
            <a:r>
              <a:rPr kumimoji="0" lang="zh-CN" altLang="en-US" sz="1800" b="1"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华文仿宋" panose="02010600040101010101" pitchFamily="2" charset="-122"/>
                <a:ea typeface="华文仿宋" panose="02010600040101010101" pitchFamily="2" charset="-122"/>
                <a:cs typeface="+mn-ea"/>
                <a:sym typeface="Arial" panose="020B0604020202090204" pitchFamily="34" charset="0"/>
              </a:rPr>
              <a:t>中国财政发展协同创新中心</a:t>
            </a:r>
            <a:endParaRPr kumimoji="0" lang="en-US" altLang="zh-CN" sz="1800" b="1"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华文仿宋" panose="02010600040101010101" pitchFamily="2" charset="-122"/>
              <a:ea typeface="华文仿宋" panose="02010600040101010101" pitchFamily="2" charset="-122"/>
              <a:cs typeface="+mn-ea"/>
              <a:sym typeface="Arial" panose="020B0604020202090204" pitchFamily="34" charset="0"/>
            </a:endParaRPr>
          </a:p>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1" i="0" u="none" strike="noStrike" kern="1200" cap="none" spc="0" normalizeH="0" baseline="0" noProof="0" dirty="0">
              <a:ln>
                <a:noFill/>
              </a:ln>
              <a:solidFill>
                <a:prstClr val="white">
                  <a:lumMod val="50000"/>
                </a:prstClr>
              </a:solidFill>
              <a:effectLst>
                <a:outerShdw blurRad="38100" dist="38100" dir="2700000" algn="tl">
                  <a:srgbClr val="000000">
                    <a:alpha val="43137"/>
                  </a:srgbClr>
                </a:outerShdw>
              </a:effectLst>
              <a:uLnTx/>
              <a:uFillTx/>
              <a:latin typeface="华文仿宋" panose="02010600040101010101" pitchFamily="2" charset="-122"/>
              <a:ea typeface="华文仿宋" panose="02010600040101010101" pitchFamily="2" charset="-122"/>
              <a:cs typeface="+mn-ea"/>
              <a:sym typeface="Arial" panose="020B0604020202090204" pitchFamily="34" charset="0"/>
            </a:endParaRPr>
          </a:p>
        </p:txBody>
      </p:sp>
      <p:grpSp>
        <p:nvGrpSpPr>
          <p:cNvPr id="6" name="组合 5"/>
          <p:cNvGrpSpPr/>
          <p:nvPr/>
        </p:nvGrpSpPr>
        <p:grpSpPr>
          <a:xfrm>
            <a:off x="1398270" y="6212205"/>
            <a:ext cx="9768205" cy="76200"/>
            <a:chOff x="2158738" y="6288048"/>
            <a:chExt cx="7978219" cy="0"/>
          </a:xfrm>
        </p:grpSpPr>
        <p:cxnSp>
          <p:nvCxnSpPr>
            <p:cNvPr id="5" name="直接连接符 4"/>
            <p:cNvCxnSpPr/>
            <p:nvPr/>
          </p:nvCxnSpPr>
          <p:spPr>
            <a:xfrm>
              <a:off x="2158738" y="6288048"/>
              <a:ext cx="2237295" cy="0"/>
            </a:xfrm>
            <a:prstGeom prst="line">
              <a:avLst/>
            </a:prstGeom>
          </p:spPr>
          <p:style>
            <a:lnRef idx="1">
              <a:schemeClr val="accent3"/>
            </a:lnRef>
            <a:fillRef idx="0">
              <a:schemeClr val="accent3"/>
            </a:fillRef>
            <a:effectRef idx="0">
              <a:schemeClr val="accent3"/>
            </a:effectRef>
            <a:fontRef idx="minor">
              <a:schemeClr val="tx1"/>
            </a:fontRef>
          </p:style>
        </p:cxnSp>
        <p:cxnSp>
          <p:nvCxnSpPr>
            <p:cNvPr id="149" name="直接连接符 148"/>
            <p:cNvCxnSpPr/>
            <p:nvPr/>
          </p:nvCxnSpPr>
          <p:spPr>
            <a:xfrm>
              <a:off x="7899662" y="6288048"/>
              <a:ext cx="2237295" cy="0"/>
            </a:xfrm>
            <a:prstGeom prst="line">
              <a:avLst/>
            </a:prstGeom>
          </p:spPr>
          <p:style>
            <a:lnRef idx="1">
              <a:schemeClr val="accent3"/>
            </a:lnRef>
            <a:fillRef idx="0">
              <a:schemeClr val="accent3"/>
            </a:fillRef>
            <a:effectRef idx="0">
              <a:schemeClr val="accent3"/>
            </a:effectRef>
            <a:fontRef idx="minor">
              <a:schemeClr val="tx1"/>
            </a:fontRef>
          </p:style>
        </p:cxnSp>
      </p:grpSp>
      <p:pic>
        <p:nvPicPr>
          <p:cNvPr id="20" name="图片 19" descr="CUFE"/>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40605" y="-206375"/>
            <a:ext cx="2510790" cy="251079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Users/mark/Library/Containers/com.kingsoft.wpsoffice.mac/Data/tmp/picturecompress_20250505161748/output_1.pngoutput_1"/>
          <p:cNvPicPr>
            <a:picLocks noChangeAspect="1"/>
          </p:cNvPicPr>
          <p:nvPr/>
        </p:nvPicPr>
        <p:blipFill>
          <a:blip r:embed="rId1">
            <a:alphaModFix amt="8000"/>
            <a:grayscl/>
          </a:blip>
          <a:stretch>
            <a:fillRect/>
          </a:stretch>
        </p:blipFill>
        <p:spPr>
          <a:xfrm>
            <a:off x="0" y="3468855"/>
            <a:ext cx="12192000" cy="3389145"/>
          </a:xfrm>
          <a:prstGeom prst="rect">
            <a:avLst/>
          </a:prstGeom>
          <a:effectLst>
            <a:reflection endPos="0" dist="50800" dir="5400000" sy="-100000" algn="bl" rotWithShape="0"/>
            <a:softEdge rad="330200"/>
          </a:effectLst>
        </p:spPr>
      </p:pic>
      <p:sp>
        <p:nvSpPr>
          <p:cNvPr id="82" name="矩形: 圆角 81"/>
          <p:cNvSpPr/>
          <p:nvPr/>
        </p:nvSpPr>
        <p:spPr>
          <a:xfrm>
            <a:off x="7781574" y="1746923"/>
            <a:ext cx="1529976" cy="729129"/>
          </a:xfrm>
          <a:prstGeom prst="roundRect">
            <a:avLst/>
          </a:prstGeom>
          <a:no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400" dirty="0"/>
          </a:p>
        </p:txBody>
      </p:sp>
      <p:graphicFrame>
        <p:nvGraphicFramePr>
          <p:cNvPr id="71" name="表格 70"/>
          <p:cNvGraphicFramePr>
            <a:graphicFrameLocks noGrp="1"/>
          </p:cNvGraphicFramePr>
          <p:nvPr/>
        </p:nvGraphicFramePr>
        <p:xfrm>
          <a:off x="251012" y="1331922"/>
          <a:ext cx="7172390" cy="4865253"/>
        </p:xfrm>
        <a:graphic>
          <a:graphicData uri="http://schemas.openxmlformats.org/drawingml/2006/table">
            <a:tbl>
              <a:tblPr/>
              <a:tblGrid>
                <a:gridCol w="2432423"/>
                <a:gridCol w="980620"/>
                <a:gridCol w="1292541"/>
                <a:gridCol w="1292541"/>
                <a:gridCol w="1174265"/>
              </a:tblGrid>
              <a:tr h="490071">
                <a:tc>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变量</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kern="0" dirty="0">
                          <a:effectLst/>
                          <a:latin typeface="华文仿宋" panose="02010600040101010101" pitchFamily="2" charset="-122"/>
                          <a:ea typeface="华文仿宋" panose="02010600040101010101" pitchFamily="2" charset="-122"/>
                          <a:cs typeface="Times New Roman" panose="02020503050405090304" charset="0"/>
                        </a:rPr>
                        <a:t>(1)</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(2)</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(3)</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(4)</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943">
                <a:tc rowSpan="2">
                  <a:txBody>
                    <a:bodyPr/>
                    <a:lstStyle/>
                    <a:p>
                      <a:pPr algn="ctr"/>
                      <a:r>
                        <a:rPr lang="en-US" altLang="zh-CN" sz="1800" b="1" kern="100" dirty="0">
                          <a:effectLst/>
                          <a:latin typeface="华文仿宋" panose="02010600040101010101" pitchFamily="2" charset="-122"/>
                          <a:ea typeface="华文仿宋" panose="02010600040101010101" pitchFamily="2" charset="-122"/>
                          <a:cs typeface="Times New Roman" panose="02020503050405090304" charset="0"/>
                        </a:rPr>
                        <a:t>A</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800" b="1" kern="0" dirty="0">
                          <a:effectLst/>
                          <a:latin typeface="华文仿宋" panose="02010600040101010101" pitchFamily="2" charset="-122"/>
                          <a:ea typeface="华文仿宋" panose="02010600040101010101" pitchFamily="2" charset="-122"/>
                          <a:cs typeface="Times New Roman" panose="02020503050405090304" charset="0"/>
                        </a:rPr>
                        <a:t>0.060</a:t>
                      </a:r>
                      <a:r>
                        <a:rPr lang="en-US" sz="1800" b="1" kern="0" baseline="30000" dirty="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0.168</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0.151</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0.140</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r>
              <a:tr h="349943">
                <a:tc vMerge="1">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(0.026)</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(0.031)</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(0.030)</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(0.030)</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r>
              <a:tr h="349943">
                <a:tc rowSpan="2">
                  <a:txBody>
                    <a:bodyPr/>
                    <a:lstStyle/>
                    <a:p>
                      <a:pPr algn="ctr"/>
                      <a:r>
                        <a:rPr lang="en-US" altLang="zh-CN" sz="1800" b="1" kern="0" dirty="0">
                          <a:effectLst/>
                          <a:latin typeface="华文仿宋" panose="02010600040101010101" pitchFamily="2" charset="-122"/>
                          <a:ea typeface="华文仿宋" panose="02010600040101010101" pitchFamily="2" charset="-122"/>
                          <a:cs typeface="Times New Roman" panose="02020503050405090304" charset="0"/>
                        </a:rPr>
                        <a:t>B</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0.035</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0.038</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0.040</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0.034</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r>
              <a:tr h="349943">
                <a:tc vMerge="1">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(0.003)</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(0.003)</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(0.003)</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(0.003)</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r>
              <a:tr h="349943">
                <a:tc rowSpan="2">
                  <a:txBody>
                    <a:bodyPr/>
                    <a:lstStyle/>
                    <a:p>
                      <a:pPr algn="ctr"/>
                      <a:r>
                        <a:rPr lang="zh-CN" altLang="en-US" sz="1800" b="1" kern="0" dirty="0">
                          <a:effectLst/>
                          <a:latin typeface="华文仿宋" panose="02010600040101010101" pitchFamily="2" charset="-122"/>
                          <a:ea typeface="华文仿宋" panose="02010600040101010101" pitchFamily="2" charset="-122"/>
                          <a:cs typeface="Times New Roman" panose="02020503050405090304" charset="0"/>
                        </a:rPr>
                        <a:t>核心解释变量</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0.033</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0.030</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0.026</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r>
              <a:tr h="349943">
                <a:tc vMerge="1">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(0.006)</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en-US" sz="1800" b="1" kern="0" dirty="0">
                          <a:effectLst/>
                          <a:latin typeface="华文仿宋" panose="02010600040101010101" pitchFamily="2" charset="-122"/>
                          <a:ea typeface="华文仿宋" panose="02010600040101010101" pitchFamily="2" charset="-122"/>
                          <a:cs typeface="Times New Roman" panose="02020503050405090304" charset="0"/>
                        </a:rPr>
                        <a:t>(0.006)</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(0.006)</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r>
              <a:tr h="349943">
                <a:tc rowSpan="2">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常数项</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1.795</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1.614</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1.923</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2.124</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r>
              <a:tr h="349943">
                <a:tc vMerge="1">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(0.102)</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(0.103)</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(0.112)</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(0.118)</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r>
              <a:tr h="215937">
                <a:tc>
                  <a:txBody>
                    <a:bodyPr/>
                    <a:lstStyle/>
                    <a:p>
                      <a:pPr algn="ctr"/>
                      <a:r>
                        <a:rPr lang="zh-CN" sz="1800" b="1" kern="0" dirty="0">
                          <a:effectLst/>
                          <a:latin typeface="华文仿宋" panose="02010600040101010101" pitchFamily="2" charset="-122"/>
                          <a:ea typeface="华文仿宋" panose="02010600040101010101" pitchFamily="2" charset="-122"/>
                          <a:cs typeface="Times New Roman" panose="02020503050405090304" charset="0"/>
                        </a:rPr>
                        <a:t>控制变量</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zh-CN" sz="1800" b="1" kern="0" dirty="0">
                          <a:effectLst/>
                          <a:latin typeface="华文仿宋" panose="02010600040101010101" pitchFamily="2" charset="-122"/>
                          <a:ea typeface="华文仿宋" panose="02010600040101010101" pitchFamily="2" charset="-122"/>
                          <a:cs typeface="Times New Roman" panose="02020503050405090304" charset="0"/>
                        </a:rPr>
                        <a:t>控制</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r>
              <a:tr h="299951">
                <a:tc>
                  <a:txBody>
                    <a:bodyPr/>
                    <a:lstStyle/>
                    <a:p>
                      <a:pPr algn="ctr"/>
                      <a:r>
                        <a:rPr lang="zh-CN" sz="1800" b="1" kern="0" dirty="0">
                          <a:effectLst/>
                          <a:latin typeface="华文仿宋" panose="02010600040101010101" pitchFamily="2" charset="-122"/>
                          <a:ea typeface="华文仿宋" panose="02010600040101010101" pitchFamily="2" charset="-122"/>
                          <a:cs typeface="Times New Roman" panose="02020503050405090304" charset="0"/>
                        </a:rPr>
                        <a:t>地区虚拟变量</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zh-CN" sz="1800" b="1" kern="0" dirty="0">
                          <a:effectLst/>
                          <a:latin typeface="华文仿宋" panose="02010600040101010101" pitchFamily="2" charset="-122"/>
                          <a:ea typeface="华文仿宋" panose="02010600040101010101" pitchFamily="2" charset="-122"/>
                          <a:cs typeface="Times New Roman" panose="02020503050405090304" charset="0"/>
                        </a:rPr>
                        <a:t>未控制</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未控制</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r>
              <a:tr h="299951">
                <a:tc>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行业虚拟变量</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未控制</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zh-CN" sz="1800" b="1" kern="0" dirty="0">
                          <a:effectLst/>
                          <a:latin typeface="华文仿宋" panose="02010600040101010101" pitchFamily="2" charset="-122"/>
                          <a:ea typeface="华文仿宋" panose="02010600040101010101" pitchFamily="2" charset="-122"/>
                          <a:cs typeface="Times New Roman" panose="02020503050405090304" charset="0"/>
                        </a:rPr>
                        <a:t>未控制</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zh-CN" sz="1800" b="1" kern="0" dirty="0">
                          <a:effectLst/>
                          <a:latin typeface="华文仿宋" panose="02010600040101010101" pitchFamily="2" charset="-122"/>
                          <a:ea typeface="华文仿宋" panose="02010600040101010101" pitchFamily="2" charset="-122"/>
                          <a:cs typeface="Times New Roman" panose="02020503050405090304" charset="0"/>
                        </a:rPr>
                        <a:t>未控制</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r>
                        <a:rPr lang="zh-CN" sz="1800" b="1" kern="0" dirty="0">
                          <a:effectLst/>
                          <a:latin typeface="华文仿宋" panose="02010600040101010101" pitchFamily="2" charset="-122"/>
                          <a:ea typeface="华文仿宋" panose="02010600040101010101" pitchFamily="2" charset="-122"/>
                          <a:cs typeface="Times New Roman" panose="02020503050405090304" charset="0"/>
                        </a:rPr>
                        <a:t>控制</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r>
              <a:tr h="215937">
                <a:tc>
                  <a:txBody>
                    <a:bodyPr/>
                    <a:lstStyle/>
                    <a:p>
                      <a:pPr algn="ctr"/>
                      <a:r>
                        <a:rPr lang="en-US" sz="1800" b="1" i="1" kern="0" dirty="0">
                          <a:effectLst/>
                          <a:latin typeface="华文仿宋" panose="02010600040101010101" pitchFamily="2" charset="-122"/>
                          <a:ea typeface="华文仿宋" panose="02010600040101010101" pitchFamily="2" charset="-122"/>
                          <a:cs typeface="Times New Roman" panose="02020503050405090304" charset="0"/>
                        </a:rPr>
                        <a:t>N</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c>
                  <a:txBody>
                    <a:bodyPr/>
                    <a:lstStyle/>
                    <a:p>
                      <a:pPr algn="ct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a:noFill/>
                    </a:lnB>
                  </a:tcPr>
                </a:tc>
              </a:tr>
              <a:tr h="427096">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adj. </a:t>
                      </a:r>
                      <a:r>
                        <a:rPr lang="en-US" sz="1800" b="1" i="1" kern="0">
                          <a:effectLst/>
                          <a:latin typeface="华文仿宋" panose="02010600040101010101" pitchFamily="2" charset="-122"/>
                          <a:ea typeface="华文仿宋" panose="02010600040101010101" pitchFamily="2" charset="-122"/>
                          <a:cs typeface="Times New Roman" panose="02020503050405090304" charset="0"/>
                        </a:rPr>
                        <a:t>R</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2</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72" name="矩形: 圆角 71"/>
          <p:cNvSpPr/>
          <p:nvPr/>
        </p:nvSpPr>
        <p:spPr>
          <a:xfrm>
            <a:off x="6311785" y="3173174"/>
            <a:ext cx="1003829" cy="687294"/>
          </a:xfrm>
          <a:prstGeom prst="roundRect">
            <a:avLst/>
          </a:prstGeom>
          <a:no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3" name="矩形: 圆角 72"/>
          <p:cNvSpPr/>
          <p:nvPr/>
        </p:nvSpPr>
        <p:spPr>
          <a:xfrm>
            <a:off x="2820781" y="1753832"/>
            <a:ext cx="4392706" cy="770964"/>
          </a:xfrm>
          <a:prstGeom prst="roundRect">
            <a:avLst/>
          </a:prstGeom>
          <a:no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75" name="直接连接符 74"/>
          <p:cNvCxnSpPr>
            <a:stCxn id="71" idx="1"/>
          </p:cNvCxnSpPr>
          <p:nvPr/>
        </p:nvCxnSpPr>
        <p:spPr>
          <a:xfrm>
            <a:off x="251012" y="3764548"/>
            <a:ext cx="2354729"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a:stCxn id="73" idx="3"/>
          </p:cNvCxnSpPr>
          <p:nvPr/>
        </p:nvCxnSpPr>
        <p:spPr>
          <a:xfrm>
            <a:off x="7213487" y="2139314"/>
            <a:ext cx="561093"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3" name="直接箭头连接符 82"/>
          <p:cNvCxnSpPr/>
          <p:nvPr/>
        </p:nvCxnSpPr>
        <p:spPr>
          <a:xfrm>
            <a:off x="9311550" y="2090571"/>
            <a:ext cx="475130"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84" name="矩形: 圆角 83"/>
          <p:cNvSpPr/>
          <p:nvPr/>
        </p:nvSpPr>
        <p:spPr>
          <a:xfrm>
            <a:off x="9786680" y="1731982"/>
            <a:ext cx="1529976" cy="729129"/>
          </a:xfrm>
          <a:prstGeom prst="roundRect">
            <a:avLst/>
          </a:prstGeom>
          <a:no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400" dirty="0"/>
          </a:p>
        </p:txBody>
      </p:sp>
      <p:cxnSp>
        <p:nvCxnSpPr>
          <p:cNvPr id="85" name="直接箭头连接符 84"/>
          <p:cNvCxnSpPr/>
          <p:nvPr/>
        </p:nvCxnSpPr>
        <p:spPr>
          <a:xfrm>
            <a:off x="7306443" y="3498030"/>
            <a:ext cx="475130"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86" name="矩形: 圆角 85"/>
          <p:cNvSpPr/>
          <p:nvPr/>
        </p:nvSpPr>
        <p:spPr>
          <a:xfrm>
            <a:off x="7781573" y="3154383"/>
            <a:ext cx="1529976" cy="729129"/>
          </a:xfrm>
          <a:prstGeom prst="roundRect">
            <a:avLst/>
          </a:prstGeom>
          <a:no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zh-CN" altLang="en-US" sz="1200" dirty="0"/>
          </a:p>
        </p:txBody>
      </p:sp>
      <p:cxnSp>
        <p:nvCxnSpPr>
          <p:cNvPr id="87" name="直接箭头连接符 86"/>
          <p:cNvCxnSpPr/>
          <p:nvPr/>
        </p:nvCxnSpPr>
        <p:spPr>
          <a:xfrm>
            <a:off x="9311550" y="3502813"/>
            <a:ext cx="475130" cy="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88" name="矩形: 圆角 87"/>
          <p:cNvSpPr/>
          <p:nvPr/>
        </p:nvSpPr>
        <p:spPr>
          <a:xfrm>
            <a:off x="9786680" y="3154383"/>
            <a:ext cx="1529976" cy="729129"/>
          </a:xfrm>
          <a:prstGeom prst="roundRect">
            <a:avLst/>
          </a:prstGeom>
          <a:no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just"/>
            <a:endParaRPr lang="zh-CN" altLang="en-US" sz="1200" b="1" dirty="0"/>
          </a:p>
        </p:txBody>
      </p:sp>
      <p:sp>
        <p:nvSpPr>
          <p:cNvPr id="89" name="文本框 88"/>
          <p:cNvSpPr txBox="1"/>
          <p:nvPr/>
        </p:nvSpPr>
        <p:spPr>
          <a:xfrm>
            <a:off x="9492527" y="2604704"/>
            <a:ext cx="2095668" cy="400110"/>
          </a:xfrm>
          <a:prstGeom prst="rect">
            <a:avLst/>
          </a:prstGeom>
          <a:noFill/>
        </p:spPr>
        <p:txBody>
          <a:bodyPr wrap="square" rtlCol="0">
            <a:spAutoFit/>
          </a:bodyPr>
          <a:lstStyle/>
          <a:p>
            <a:pPr algn="ctr"/>
            <a:r>
              <a:rPr lang="zh-CN" altLang="en-US" sz="2000" b="1" dirty="0">
                <a:solidFill>
                  <a:srgbClr val="002060"/>
                </a:solidFill>
                <a:latin typeface="Arial" panose="020B0604020202090204" pitchFamily="34" charset="0"/>
                <a:ea typeface="微软雅黑" panose="020B0503020204020204" pitchFamily="34" charset="-122"/>
                <a:cs typeface="+mn-ea"/>
                <a:sym typeface="Arial" panose="020B0604020202090204" pitchFamily="34" charset="0"/>
              </a:rPr>
              <a:t>验证了假说</a:t>
            </a:r>
            <a:r>
              <a:rPr lang="en-US" altLang="zh-CN" sz="2000" b="1" dirty="0">
                <a:solidFill>
                  <a:srgbClr val="002060"/>
                </a:solidFill>
                <a:latin typeface="Arial" panose="020B0604020202090204" pitchFamily="34" charset="0"/>
                <a:ea typeface="微软雅黑" panose="020B0503020204020204" pitchFamily="34" charset="-122"/>
                <a:cs typeface="+mn-ea"/>
                <a:sym typeface="Arial" panose="020B0604020202090204" pitchFamily="34" charset="0"/>
              </a:rPr>
              <a:t>1</a:t>
            </a:r>
            <a:endParaRPr lang="en-US" altLang="zh-CN" sz="2000" b="1" dirty="0">
              <a:solidFill>
                <a:srgbClr val="002060"/>
              </a:solidFill>
              <a:latin typeface="Arial" panose="020B0604020202090204" pitchFamily="34" charset="0"/>
              <a:ea typeface="微软雅黑" panose="020B0503020204020204" pitchFamily="34" charset="-122"/>
              <a:cs typeface="+mn-ea"/>
              <a:sym typeface="Arial" panose="020B0604020202090204" pitchFamily="34" charset="0"/>
            </a:endParaRPr>
          </a:p>
        </p:txBody>
      </p:sp>
      <p:cxnSp>
        <p:nvCxnSpPr>
          <p:cNvPr id="90" name="直接箭头连接符 89"/>
          <p:cNvCxnSpPr>
            <a:endCxn id="89" idx="2"/>
          </p:cNvCxnSpPr>
          <p:nvPr/>
        </p:nvCxnSpPr>
        <p:spPr>
          <a:xfrm flipH="1" flipV="1">
            <a:off x="10540361" y="3004814"/>
            <a:ext cx="1675" cy="133730"/>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3" name="直接箭头连接符 92"/>
          <p:cNvCxnSpPr>
            <a:endCxn id="89" idx="0"/>
          </p:cNvCxnSpPr>
          <p:nvPr/>
        </p:nvCxnSpPr>
        <p:spPr>
          <a:xfrm flipH="1">
            <a:off x="10540361" y="2461111"/>
            <a:ext cx="13986" cy="143593"/>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直接箭头连接符 100"/>
          <p:cNvCxnSpPr/>
          <p:nvPr/>
        </p:nvCxnSpPr>
        <p:spPr>
          <a:xfrm flipV="1">
            <a:off x="7781573" y="4040094"/>
            <a:ext cx="0" cy="2040315"/>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4" name="直接箭头连接符 103"/>
          <p:cNvCxnSpPr/>
          <p:nvPr/>
        </p:nvCxnSpPr>
        <p:spPr>
          <a:xfrm>
            <a:off x="7781573" y="6080409"/>
            <a:ext cx="4153439" cy="0"/>
          </a:xfrm>
          <a:prstGeom prst="straightConnector1">
            <a:avLst/>
          </a:prstGeom>
          <a:ln w="19050" cap="flat" cmpd="sng" algn="ctr">
            <a:solidFill>
              <a:schemeClr val="dk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8" name="直接连接符 107"/>
          <p:cNvCxnSpPr/>
          <p:nvPr/>
        </p:nvCxnSpPr>
        <p:spPr>
          <a:xfrm flipV="1">
            <a:off x="7788567" y="4067313"/>
            <a:ext cx="2413268" cy="1501563"/>
          </a:xfrm>
          <a:prstGeom prst="line">
            <a:avLst/>
          </a:prstGeom>
        </p:spPr>
        <p:style>
          <a:lnRef idx="3">
            <a:schemeClr val="accent1"/>
          </a:lnRef>
          <a:fillRef idx="0">
            <a:schemeClr val="accent1"/>
          </a:fillRef>
          <a:effectRef idx="2">
            <a:schemeClr val="accent1"/>
          </a:effectRef>
          <a:fontRef idx="minor">
            <a:schemeClr val="tx1"/>
          </a:fontRef>
        </p:style>
      </p:cxnSp>
      <p:cxnSp>
        <p:nvCxnSpPr>
          <p:cNvPr id="110" name="直接连接符 109"/>
          <p:cNvCxnSpPr/>
          <p:nvPr/>
        </p:nvCxnSpPr>
        <p:spPr>
          <a:xfrm flipV="1">
            <a:off x="7774580" y="5002306"/>
            <a:ext cx="3096620" cy="786558"/>
          </a:xfrm>
          <a:prstGeom prst="line">
            <a:avLst/>
          </a:prstGeom>
        </p:spPr>
        <p:style>
          <a:lnRef idx="3">
            <a:schemeClr val="accent3"/>
          </a:lnRef>
          <a:fillRef idx="0">
            <a:schemeClr val="accent3"/>
          </a:fillRef>
          <a:effectRef idx="2">
            <a:schemeClr val="accent3"/>
          </a:effectRef>
          <a:fontRef idx="minor">
            <a:schemeClr val="tx1"/>
          </a:fontRef>
        </p:style>
      </p:cxnSp>
      <p:sp>
        <p:nvSpPr>
          <p:cNvPr id="113" name="文本框 112"/>
          <p:cNvSpPr txBox="1"/>
          <p:nvPr/>
        </p:nvSpPr>
        <p:spPr>
          <a:xfrm>
            <a:off x="10987617" y="6133168"/>
            <a:ext cx="1114555" cy="307777"/>
          </a:xfrm>
          <a:prstGeom prst="rect">
            <a:avLst/>
          </a:prstGeom>
          <a:noFill/>
        </p:spPr>
        <p:txBody>
          <a:bodyPr wrap="square" rtlCol="0">
            <a:spAutoFit/>
          </a:bodyPr>
          <a:lstStyle/>
          <a:p>
            <a:pPr algn="ctr"/>
            <a:r>
              <a:rPr lang="en-US" altLang="zh-CN" sz="1400" dirty="0">
                <a:latin typeface="Arial" panose="020B0604020202090204" pitchFamily="34" charset="0"/>
                <a:ea typeface="微软雅黑" panose="020B0503020204020204" pitchFamily="34" charset="-122"/>
                <a:cs typeface="+mn-ea"/>
                <a:sym typeface="Arial" panose="020B0604020202090204" pitchFamily="34" charset="0"/>
              </a:rPr>
              <a:t>X</a:t>
            </a: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114" name="文本框 113"/>
          <p:cNvSpPr txBox="1"/>
          <p:nvPr/>
        </p:nvSpPr>
        <p:spPr>
          <a:xfrm>
            <a:off x="7423402" y="3968376"/>
            <a:ext cx="256362" cy="307777"/>
          </a:xfrm>
          <a:prstGeom prst="rect">
            <a:avLst/>
          </a:prstGeom>
          <a:noFill/>
        </p:spPr>
        <p:txBody>
          <a:bodyPr wrap="square" rtlCol="0">
            <a:spAutoFit/>
          </a:bodyPr>
          <a:lstStyle/>
          <a:p>
            <a:pPr algn="ctr"/>
            <a:r>
              <a:rPr lang="en-US" altLang="zh-CN" sz="1400" dirty="0">
                <a:latin typeface="Arial" panose="020B0604020202090204" pitchFamily="34" charset="0"/>
                <a:ea typeface="微软雅黑" panose="020B0503020204020204" pitchFamily="34" charset="-122"/>
                <a:cs typeface="+mn-ea"/>
                <a:sym typeface="Arial" panose="020B0604020202090204" pitchFamily="34" charset="0"/>
              </a:rPr>
              <a:t>Y</a:t>
            </a: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115" name="矩形 114"/>
          <p:cNvSpPr/>
          <p:nvPr/>
        </p:nvSpPr>
        <p:spPr>
          <a:xfrm>
            <a:off x="9923262" y="4269110"/>
            <a:ext cx="938306" cy="383796"/>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zh-CN" altLang="en-US" sz="1200" b="1" dirty="0"/>
              <a:t>第一组</a:t>
            </a:r>
            <a:endParaRPr lang="zh-CN" altLang="en-US" sz="1200" b="1" dirty="0"/>
          </a:p>
        </p:txBody>
      </p:sp>
      <p:cxnSp>
        <p:nvCxnSpPr>
          <p:cNvPr id="117" name="直接箭头连接符 116"/>
          <p:cNvCxnSpPr>
            <a:endCxn id="115" idx="1"/>
          </p:cNvCxnSpPr>
          <p:nvPr/>
        </p:nvCxnSpPr>
        <p:spPr>
          <a:xfrm>
            <a:off x="9604188" y="4461008"/>
            <a:ext cx="319074"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118" name="矩形 117"/>
          <p:cNvSpPr/>
          <p:nvPr/>
        </p:nvSpPr>
        <p:spPr>
          <a:xfrm>
            <a:off x="10594635" y="5152910"/>
            <a:ext cx="938306" cy="38379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zh-CN" altLang="en-US" sz="1200" b="1" dirty="0"/>
              <a:t>第二组</a:t>
            </a:r>
            <a:endParaRPr lang="zh-CN" altLang="en-US" sz="1200" b="1" dirty="0"/>
          </a:p>
        </p:txBody>
      </p:sp>
      <p:cxnSp>
        <p:nvCxnSpPr>
          <p:cNvPr id="120" name="直接箭头连接符 119"/>
          <p:cNvCxnSpPr/>
          <p:nvPr/>
        </p:nvCxnSpPr>
        <p:spPr>
          <a:xfrm>
            <a:off x="10099786" y="5342965"/>
            <a:ext cx="434948" cy="18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29" name="组合 28"/>
          <p:cNvGrpSpPr/>
          <p:nvPr/>
        </p:nvGrpSpPr>
        <p:grpSpPr>
          <a:xfrm>
            <a:off x="77656" y="714465"/>
            <a:ext cx="3741498" cy="45719"/>
            <a:chOff x="7460343" y="1311756"/>
            <a:chExt cx="2433027" cy="0"/>
          </a:xfrm>
        </p:grpSpPr>
        <p:cxnSp>
          <p:nvCxnSpPr>
            <p:cNvPr id="30" name="直接连接符 29"/>
            <p:cNvCxnSpPr/>
            <p:nvPr/>
          </p:nvCxnSpPr>
          <p:spPr>
            <a:xfrm>
              <a:off x="7460343" y="1311756"/>
              <a:ext cx="2433027" cy="0"/>
            </a:xfrm>
            <a:prstGeom prst="line">
              <a:avLst/>
            </a:prstGeom>
            <a:ln>
              <a:solidFill>
                <a:srgbClr val="06377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460343" y="1311756"/>
              <a:ext cx="589713" cy="0"/>
            </a:xfrm>
            <a:prstGeom prst="line">
              <a:avLst/>
            </a:prstGeom>
            <a:ln w="38100">
              <a:solidFill>
                <a:srgbClr val="063771"/>
              </a:solidFill>
            </a:ln>
          </p:spPr>
          <p:style>
            <a:lnRef idx="1">
              <a:schemeClr val="accent1"/>
            </a:lnRef>
            <a:fillRef idx="0">
              <a:schemeClr val="accent1"/>
            </a:fillRef>
            <a:effectRef idx="0">
              <a:schemeClr val="accent1"/>
            </a:effectRef>
            <a:fontRef idx="minor">
              <a:schemeClr val="tx1"/>
            </a:fontRef>
          </p:style>
        </p:cxnSp>
      </p:grpSp>
      <p:sp>
        <p:nvSpPr>
          <p:cNvPr id="39" name="标题 1"/>
          <p:cNvSpPr txBox="1"/>
          <p:nvPr/>
        </p:nvSpPr>
        <p:spPr>
          <a:xfrm>
            <a:off x="9994900" y="143510"/>
            <a:ext cx="2006600" cy="454025"/>
          </a:xfrm>
          <a:prstGeom prst="rect">
            <a:avLst/>
          </a:prstGeom>
        </p:spPr>
        <p:txBody>
          <a:bodyPr>
            <a:no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gn="ct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结论与政策建议</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sp>
        <p:nvSpPr>
          <p:cNvPr id="43" name="标题 1"/>
          <p:cNvSpPr txBox="1"/>
          <p:nvPr/>
        </p:nvSpPr>
        <p:spPr>
          <a:xfrm>
            <a:off x="6975475" y="134620"/>
            <a:ext cx="2517140" cy="441960"/>
          </a:xfrm>
          <a:prstGeom prst="rect">
            <a:avLst/>
          </a:prstGeom>
        </p:spPr>
        <p:txBody>
          <a:bodyPr>
            <a:norm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gn="ct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研究过程与结果分析</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sp>
        <p:nvSpPr>
          <p:cNvPr id="44" name="标题 1"/>
          <p:cNvSpPr txBox="1"/>
          <p:nvPr/>
        </p:nvSpPr>
        <p:spPr>
          <a:xfrm>
            <a:off x="5235575" y="132080"/>
            <a:ext cx="1463040" cy="403860"/>
          </a:xfrm>
          <a:prstGeom prst="rect">
            <a:avLst/>
          </a:prstGeom>
        </p:spPr>
        <p:txBody>
          <a:bodyPr>
            <a:norm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研究设计</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sp>
        <p:nvSpPr>
          <p:cNvPr id="25" name="文本框 24"/>
          <p:cNvSpPr txBox="1"/>
          <p:nvPr/>
        </p:nvSpPr>
        <p:spPr>
          <a:xfrm>
            <a:off x="-71755" y="829310"/>
            <a:ext cx="12263755" cy="398780"/>
          </a:xfrm>
          <a:prstGeom prst="rect">
            <a:avLst/>
          </a:prstGeom>
          <a:solidFill>
            <a:srgbClr val="063771"/>
          </a:solidFill>
        </p:spPr>
        <p:txBody>
          <a:bodyPr wrap="square" rtlCol="0">
            <a:spAutoFit/>
          </a:bodyPr>
          <a:p>
            <a:pPr algn="ctr"/>
            <a:r>
              <a:rPr lang="zh-CN" altLang="en-US" sz="2000" b="1" dirty="0">
                <a:solidFill>
                  <a:schemeClr val="bg1"/>
                </a:solidFill>
              </a:rPr>
              <a:t>基准回归</a:t>
            </a:r>
            <a:r>
              <a:rPr lang="zh-CN" altLang="en-US" sz="2000" b="1" dirty="0">
                <a:solidFill>
                  <a:schemeClr val="bg1"/>
                </a:solidFill>
              </a:rPr>
              <a:t>分析</a:t>
            </a:r>
            <a:endParaRPr lang="zh-CN" altLang="en-US" sz="2000" b="1" dirty="0">
              <a:solidFill>
                <a:schemeClr val="bg1"/>
              </a:solidFill>
            </a:endParaRPr>
          </a:p>
        </p:txBody>
      </p:sp>
      <p:cxnSp>
        <p:nvCxnSpPr>
          <p:cNvPr id="152" name="直接连接符 151"/>
          <p:cNvCxnSpPr/>
          <p:nvPr/>
        </p:nvCxnSpPr>
        <p:spPr>
          <a:xfrm flipV="1">
            <a:off x="2551953" y="714465"/>
            <a:ext cx="9640047" cy="11415"/>
          </a:xfrm>
          <a:prstGeom prst="line">
            <a:avLst/>
          </a:prstGeom>
          <a:ln>
            <a:solidFill>
              <a:schemeClr val="accent3"/>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 name="矩形 2"/>
          <p:cNvSpPr/>
          <p:nvPr/>
        </p:nvSpPr>
        <p:spPr>
          <a:xfrm>
            <a:off x="6883400" y="13335"/>
            <a:ext cx="2920365" cy="725805"/>
          </a:xfrm>
          <a:prstGeom prst="rect">
            <a:avLst/>
          </a:prstGeom>
          <a:solidFill>
            <a:srgbClr val="0637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7038975" y="109220"/>
            <a:ext cx="2615565" cy="706755"/>
          </a:xfrm>
          <a:prstGeom prst="rect">
            <a:avLst/>
          </a:prstGeom>
          <a:noFill/>
        </p:spPr>
        <p:txBody>
          <a:bodyPr wrap="square" rtlCol="0">
            <a:spAutoFit/>
          </a:bodyPr>
          <a:p>
            <a:pPr algn="ctr"/>
            <a:r>
              <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研究过程与结果分析</a:t>
            </a:r>
            <a:endPar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a:p>
            <a:pPr algn="ctr"/>
            <a:endPar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p:txBody>
      </p:sp>
      <p:cxnSp>
        <p:nvCxnSpPr>
          <p:cNvPr id="6" name="直接连接符 5"/>
          <p:cNvCxnSpPr/>
          <p:nvPr/>
        </p:nvCxnSpPr>
        <p:spPr>
          <a:xfrm>
            <a:off x="4949916" y="79067"/>
            <a:ext cx="0" cy="573269"/>
          </a:xfrm>
          <a:prstGeom prst="line">
            <a:avLst/>
          </a:prstGeom>
          <a:ln>
            <a:solidFill>
              <a:srgbClr val="00206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9" name="文本框 8"/>
          <p:cNvSpPr txBox="1"/>
          <p:nvPr/>
        </p:nvSpPr>
        <p:spPr>
          <a:xfrm>
            <a:off x="2281774" y="128508"/>
            <a:ext cx="2911835" cy="400110"/>
          </a:xfrm>
          <a:prstGeom prst="rect">
            <a:avLst/>
          </a:prstGeom>
          <a:noFill/>
        </p:spPr>
        <p:txBody>
          <a:bodyPr wrap="square" rtlCol="0">
            <a:spAutoFit/>
          </a:bodyPr>
          <a:p>
            <a:pPr algn="ctr"/>
            <a:r>
              <a:rPr lang="zh-CN" altLang="en-US" sz="2000" b="1" dirty="0">
                <a:solidFill>
                  <a:schemeClr val="accent3"/>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研究背景与研究意义</a:t>
            </a:r>
            <a:endParaRPr lang="zh-CN" altLang="en-US" sz="2000" b="1" dirty="0">
              <a:solidFill>
                <a:schemeClr val="accent3"/>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p:txBody>
      </p:sp>
      <p:pic>
        <p:nvPicPr>
          <p:cNvPr id="7" name="图片 6" descr="CUFE_wordmark"/>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755" y="-49530"/>
            <a:ext cx="2635250" cy="84391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Users/mark/Library/Containers/com.kingsoft.wpsoffice.mac/Data/tmp/picturecompress_20250505161748/output_1.pngoutput_1"/>
          <p:cNvPicPr>
            <a:picLocks noChangeAspect="1"/>
          </p:cNvPicPr>
          <p:nvPr/>
        </p:nvPicPr>
        <p:blipFill>
          <a:blip r:embed="rId1">
            <a:alphaModFix amt="8000"/>
            <a:grayscl/>
          </a:blip>
          <a:stretch>
            <a:fillRect/>
          </a:stretch>
        </p:blipFill>
        <p:spPr>
          <a:xfrm>
            <a:off x="0" y="3468855"/>
            <a:ext cx="12192000" cy="3389145"/>
          </a:xfrm>
          <a:prstGeom prst="rect">
            <a:avLst/>
          </a:prstGeom>
          <a:effectLst>
            <a:reflection endPos="0" dist="50800" dir="5400000" sy="-100000" algn="bl" rotWithShape="0"/>
            <a:softEdge rad="330200"/>
          </a:effectLst>
        </p:spPr>
      </p:pic>
      <p:graphicFrame>
        <p:nvGraphicFramePr>
          <p:cNvPr id="69" name="表格 68"/>
          <p:cNvGraphicFramePr>
            <a:graphicFrameLocks noGrp="1"/>
          </p:cNvGraphicFramePr>
          <p:nvPr/>
        </p:nvGraphicFramePr>
        <p:xfrm>
          <a:off x="5522259" y="1477486"/>
          <a:ext cx="6170523" cy="5071529"/>
        </p:xfrm>
        <a:graphic>
          <a:graphicData uri="http://schemas.openxmlformats.org/drawingml/2006/table">
            <a:tbl>
              <a:tblPr/>
              <a:tblGrid>
                <a:gridCol w="2357534"/>
                <a:gridCol w="1003868"/>
                <a:gridCol w="1091707"/>
                <a:gridCol w="699711"/>
                <a:gridCol w="1017703"/>
              </a:tblGrid>
              <a:tr h="492881">
                <a:tc>
                  <a:txBody>
                    <a:bodyPr/>
                    <a:lstStyle/>
                    <a:p>
                      <a:pPr algn="ctr"/>
                      <a:r>
                        <a:rPr lang="zh-CN" sz="1600" b="1" kern="0" dirty="0">
                          <a:effectLst/>
                          <a:latin typeface="华文仿宋" panose="02010600040101010101" pitchFamily="2" charset="-122"/>
                          <a:ea typeface="华文仿宋" panose="02010600040101010101" pitchFamily="2" charset="-122"/>
                          <a:cs typeface="Times New Roman" panose="02020503050405090304" charset="0"/>
                        </a:rPr>
                        <a:t>变量</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kern="0" dirty="0">
                          <a:effectLst/>
                          <a:latin typeface="华文仿宋" panose="02010600040101010101" pitchFamily="2" charset="-122"/>
                          <a:ea typeface="华文仿宋" panose="02010600040101010101" pitchFamily="2" charset="-122"/>
                          <a:cs typeface="Times New Roman" panose="02020503050405090304" charset="0"/>
                        </a:rPr>
                        <a:t>(1)</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kern="0" dirty="0">
                          <a:effectLst/>
                          <a:latin typeface="华文仿宋" panose="02010600040101010101" pitchFamily="2" charset="-122"/>
                          <a:ea typeface="华文仿宋" panose="02010600040101010101" pitchFamily="2" charset="-122"/>
                          <a:cs typeface="Times New Roman" panose="02020503050405090304" charset="0"/>
                        </a:rPr>
                        <a:t>(2)</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kern="0" dirty="0">
                          <a:effectLst/>
                          <a:latin typeface="华文仿宋" panose="02010600040101010101" pitchFamily="2" charset="-122"/>
                          <a:ea typeface="华文仿宋" panose="02010600040101010101" pitchFamily="2" charset="-122"/>
                          <a:cs typeface="Times New Roman" panose="02020503050405090304" charset="0"/>
                        </a:rPr>
                        <a:t>(3)</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(4)</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171">
                <a:tc rowSpan="2">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0.033</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0.026</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0.033</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0.026</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w="12700" cap="flat" cmpd="sng" algn="ctr">
                      <a:solidFill>
                        <a:srgbClr val="000000"/>
                      </a:solidFill>
                      <a:prstDash val="solid"/>
                      <a:round/>
                      <a:headEnd type="none" w="med" len="med"/>
                      <a:tailEnd type="none" w="med" len="med"/>
                    </a:lnT>
                    <a:lnB>
                      <a:noFill/>
                    </a:lnB>
                  </a:tcPr>
                </a:tc>
              </a:tr>
              <a:tr h="220171">
                <a:tc vMerge="1">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(0.006)</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(0.006)</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(0.006)</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(0.006)</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r>
              <a:tr h="220171">
                <a:tc rowSpan="2">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0.165</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0.135</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0.167</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0.138</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r>
              <a:tr h="220171">
                <a:tc vMerge="1">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(0.031)</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(0.030)</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(0.031)</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(0.030)</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r>
              <a:tr h="220171">
                <a:tc rowSpan="2">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0.037</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0.033</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0.037</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0.034</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r>
              <a:tr h="220171">
                <a:tc vMerge="1">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(0.003)</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(0.003)</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(0.003)</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(0.003)</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r>
              <a:tr h="220171">
                <a:tc rowSpan="2">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0.012</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0.019</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0.012</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dirty="0">
                          <a:effectLst/>
                          <a:latin typeface="华文仿宋" panose="02010600040101010101" pitchFamily="2" charset="-122"/>
                          <a:ea typeface="华文仿宋" panose="02010600040101010101" pitchFamily="2" charset="-122"/>
                          <a:cs typeface="Times New Roman" panose="02020503050405090304" charset="0"/>
                        </a:rPr>
                        <a:t>0.019</a:t>
                      </a:r>
                      <a:r>
                        <a:rPr lang="en-US" sz="1600" b="1" kern="0" baseline="30000" dirty="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r>
              <a:tr h="220171">
                <a:tc vMerge="1">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(0.007)</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(0.007)</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(0.007)</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(0.007)</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r>
              <a:tr h="220171">
                <a:tc rowSpan="2">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0.015</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0.011</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r>
              <a:tr h="220171">
                <a:tc vMerge="1">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(0.008)</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(0.008)</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r>
              <a:tr h="220171">
                <a:tc rowSpan="2">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0.018</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0.024</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r>
              <a:tr h="220171">
                <a:tc vMerge="1">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(0.008)</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(0.008)</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r>
              <a:tr h="346950">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zh-CN" sz="16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zh-CN" sz="16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zh-CN" sz="16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zh-CN" sz="16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r>
              <a:tr h="330258">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zh-CN" sz="1600" b="1" kern="0">
                          <a:effectLst/>
                          <a:latin typeface="华文仿宋" panose="02010600040101010101" pitchFamily="2" charset="-122"/>
                          <a:ea typeface="华文仿宋" panose="02010600040101010101" pitchFamily="2" charset="-122"/>
                          <a:cs typeface="Times New Roman" panose="02020503050405090304" charset="0"/>
                        </a:rPr>
                        <a:t>未控制</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zh-CN" sz="16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zh-CN" sz="1600" b="1" kern="0">
                          <a:effectLst/>
                          <a:latin typeface="华文仿宋" panose="02010600040101010101" pitchFamily="2" charset="-122"/>
                          <a:ea typeface="华文仿宋" panose="02010600040101010101" pitchFamily="2" charset="-122"/>
                          <a:cs typeface="Times New Roman" panose="02020503050405090304" charset="0"/>
                        </a:rPr>
                        <a:t>未控制</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zh-CN" sz="1600" b="1" kern="0" dirty="0">
                          <a:effectLst/>
                          <a:latin typeface="华文仿宋" panose="02010600040101010101" pitchFamily="2" charset="-122"/>
                          <a:ea typeface="华文仿宋" panose="02010600040101010101" pitchFamily="2" charset="-122"/>
                          <a:cs typeface="Times New Roman" panose="02020503050405090304" charset="0"/>
                        </a:rPr>
                        <a:t>控制</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r>
              <a:tr h="220171">
                <a:tc rowSpan="2">
                  <a:txBody>
                    <a:bodyPr/>
                    <a:lstStyle/>
                    <a:p>
                      <a:pPr algn="ctr"/>
                      <a:r>
                        <a:rPr lang="zh-CN" sz="1600" b="1" kern="0">
                          <a:effectLst/>
                          <a:latin typeface="华文仿宋" panose="02010600040101010101" pitchFamily="2" charset="-122"/>
                          <a:ea typeface="华文仿宋" panose="02010600040101010101" pitchFamily="2" charset="-122"/>
                          <a:cs typeface="Times New Roman" panose="02020503050405090304" charset="0"/>
                        </a:rPr>
                        <a:t>常数项</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1.887</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2.408</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1.871</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dirty="0">
                          <a:effectLst/>
                          <a:latin typeface="华文仿宋" panose="02010600040101010101" pitchFamily="2" charset="-122"/>
                          <a:ea typeface="华文仿宋" panose="02010600040101010101" pitchFamily="2" charset="-122"/>
                          <a:cs typeface="Times New Roman" panose="02020503050405090304" charset="0"/>
                        </a:rPr>
                        <a:t>2.381</a:t>
                      </a:r>
                      <a:r>
                        <a:rPr lang="en-US" sz="1600" b="1" kern="0" baseline="30000" dirty="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r>
              <a:tr h="220171">
                <a:tc vMerge="1">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(0.104)</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(0.118)</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(0.105)</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(0.119)</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r>
              <a:tr h="220171">
                <a:tc>
                  <a:txBody>
                    <a:bodyPr/>
                    <a:lstStyle/>
                    <a:p>
                      <a:pPr algn="ctr"/>
                      <a:r>
                        <a:rPr lang="en-US" sz="1600" b="1" i="1" kern="0">
                          <a:effectLst/>
                          <a:latin typeface="华文仿宋" panose="02010600040101010101" pitchFamily="2" charset="-122"/>
                          <a:ea typeface="华文仿宋" panose="02010600040101010101" pitchFamily="2" charset="-122"/>
                          <a:cs typeface="Times New Roman" panose="02020503050405090304" charset="0"/>
                        </a:rPr>
                        <a:t>N</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a:noFill/>
                    </a:lnB>
                  </a:tcPr>
                </a:tc>
              </a:tr>
              <a:tr h="220171">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adj. </a:t>
                      </a:r>
                      <a:r>
                        <a:rPr lang="en-US" sz="1600" b="1" i="1" kern="0">
                          <a:effectLst/>
                          <a:latin typeface="华文仿宋" panose="02010600040101010101" pitchFamily="2" charset="-122"/>
                          <a:ea typeface="华文仿宋" panose="02010600040101010101" pitchFamily="2" charset="-122"/>
                          <a:cs typeface="Times New Roman" panose="02020503050405090304" charset="0"/>
                        </a:rPr>
                        <a:t>R</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2</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44330" marR="44330" marT="0" marB="0" anchor="ctr">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70" name="矩形: 圆角 69"/>
          <p:cNvSpPr/>
          <p:nvPr/>
        </p:nvSpPr>
        <p:spPr>
          <a:xfrm>
            <a:off x="8038353" y="1966259"/>
            <a:ext cx="3490942" cy="484093"/>
          </a:xfrm>
          <a:prstGeom prst="roundRect">
            <a:avLst/>
          </a:prstGeom>
          <a:no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71" name="连接符: 肘形 70"/>
          <p:cNvCxnSpPr>
            <a:stCxn id="70" idx="3"/>
            <a:endCxn id="74" idx="0"/>
          </p:cNvCxnSpPr>
          <p:nvPr/>
        </p:nvCxnSpPr>
        <p:spPr>
          <a:xfrm>
            <a:off x="11529295" y="2208306"/>
            <a:ext cx="301305" cy="949558"/>
          </a:xfrm>
          <a:prstGeom prst="bentConnector2">
            <a:avLst/>
          </a:prstGeom>
          <a:ln>
            <a:solidFill>
              <a:schemeClr val="accent3"/>
            </a:solidFill>
            <a:tailEnd type="triangle"/>
          </a:ln>
        </p:spPr>
        <p:style>
          <a:lnRef idx="3">
            <a:schemeClr val="accent1"/>
          </a:lnRef>
          <a:fillRef idx="0">
            <a:schemeClr val="accent1"/>
          </a:fillRef>
          <a:effectRef idx="2">
            <a:schemeClr val="accent1"/>
          </a:effectRef>
          <a:fontRef idx="minor">
            <a:schemeClr val="tx1"/>
          </a:fontRef>
        </p:style>
      </p:cxnSp>
      <p:sp>
        <p:nvSpPr>
          <p:cNvPr id="74" name="矩形: 圆角 73"/>
          <p:cNvSpPr/>
          <p:nvPr/>
        </p:nvSpPr>
        <p:spPr>
          <a:xfrm>
            <a:off x="11551423" y="3157864"/>
            <a:ext cx="558353" cy="1742842"/>
          </a:xfrm>
          <a:prstGeom prst="roundRect">
            <a:avLst/>
          </a:prstGeom>
          <a:no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zh-CN" altLang="en-US" sz="1200" b="1" dirty="0"/>
              <a:t>交互项系数依然在</a:t>
            </a:r>
            <a:r>
              <a:rPr lang="en-US" altLang="zh-CN" sz="1200" b="1" dirty="0"/>
              <a:t>1%</a:t>
            </a:r>
            <a:r>
              <a:rPr lang="zh-CN" altLang="en-US" sz="1200" b="1" dirty="0"/>
              <a:t>的水平上显著为正</a:t>
            </a:r>
            <a:endParaRPr lang="zh-CN" altLang="en-US" sz="1200" b="1" dirty="0"/>
          </a:p>
        </p:txBody>
      </p:sp>
      <p:sp>
        <p:nvSpPr>
          <p:cNvPr id="75" name="矩形: 圆角 74"/>
          <p:cNvSpPr/>
          <p:nvPr/>
        </p:nvSpPr>
        <p:spPr>
          <a:xfrm>
            <a:off x="474825" y="3263796"/>
            <a:ext cx="1720316" cy="770964"/>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just"/>
            <a:endParaRPr lang="zh-CN" altLang="en-US" sz="1600" dirty="0">
              <a:solidFill>
                <a:srgbClr val="333333"/>
              </a:solidFill>
            </a:endParaRPr>
          </a:p>
        </p:txBody>
      </p:sp>
      <p:sp>
        <p:nvSpPr>
          <p:cNvPr id="76" name="矩形: 圆角 75"/>
          <p:cNvSpPr/>
          <p:nvPr/>
        </p:nvSpPr>
        <p:spPr>
          <a:xfrm>
            <a:off x="1894282" y="1880696"/>
            <a:ext cx="1324217" cy="770964"/>
          </a:xfrm>
          <a:prstGeom prst="roundRect">
            <a:avLst/>
          </a:prstGeom>
          <a:solidFill>
            <a:schemeClr val="accent3"/>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just"/>
            <a:endParaRPr lang="zh-CN" altLang="en-US" b="1" dirty="0">
              <a:solidFill>
                <a:schemeClr val="bg1"/>
              </a:solidFill>
            </a:endParaRPr>
          </a:p>
        </p:txBody>
      </p:sp>
      <p:sp>
        <p:nvSpPr>
          <p:cNvPr id="77" name="矩形: 圆角 76"/>
          <p:cNvSpPr/>
          <p:nvPr/>
        </p:nvSpPr>
        <p:spPr>
          <a:xfrm>
            <a:off x="2950296" y="3226443"/>
            <a:ext cx="1720316" cy="770964"/>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just"/>
            <a:endParaRPr lang="zh-CN" altLang="en-US" sz="1600" dirty="0">
              <a:solidFill>
                <a:srgbClr val="333333"/>
              </a:solidFill>
            </a:endParaRPr>
          </a:p>
        </p:txBody>
      </p:sp>
      <p:sp>
        <p:nvSpPr>
          <p:cNvPr id="78" name="矩形: 圆角 77"/>
          <p:cNvSpPr/>
          <p:nvPr/>
        </p:nvSpPr>
        <p:spPr>
          <a:xfrm>
            <a:off x="499217" y="5068436"/>
            <a:ext cx="1720316" cy="1051469"/>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just"/>
            <a:endParaRPr lang="zh-CN" altLang="en-US" sz="1600" b="1" dirty="0">
              <a:solidFill>
                <a:srgbClr val="333333"/>
              </a:solidFill>
            </a:endParaRPr>
          </a:p>
        </p:txBody>
      </p:sp>
      <p:sp>
        <p:nvSpPr>
          <p:cNvPr id="79" name="矩形: 圆角 78"/>
          <p:cNvSpPr/>
          <p:nvPr/>
        </p:nvSpPr>
        <p:spPr>
          <a:xfrm>
            <a:off x="3062190" y="5068436"/>
            <a:ext cx="1720305" cy="1051468"/>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just"/>
            <a:endParaRPr lang="zh-CN" altLang="en-US" sz="1600" dirty="0">
              <a:solidFill>
                <a:srgbClr val="333333"/>
              </a:solidFill>
            </a:endParaRPr>
          </a:p>
        </p:txBody>
      </p:sp>
      <p:cxnSp>
        <p:nvCxnSpPr>
          <p:cNvPr id="80" name="直接连接符 79"/>
          <p:cNvCxnSpPr/>
          <p:nvPr/>
        </p:nvCxnSpPr>
        <p:spPr>
          <a:xfrm>
            <a:off x="5280489" y="1505460"/>
            <a:ext cx="0" cy="5121609"/>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1" name="矩形: 圆角 80"/>
          <p:cNvSpPr/>
          <p:nvPr/>
        </p:nvSpPr>
        <p:spPr>
          <a:xfrm>
            <a:off x="6106150" y="3504477"/>
            <a:ext cx="1081741" cy="1314180"/>
          </a:xfrm>
          <a:prstGeom prst="roundRect">
            <a:avLst/>
          </a:prstGeom>
          <a:no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82" name="箭头: 上 81"/>
          <p:cNvSpPr/>
          <p:nvPr/>
        </p:nvSpPr>
        <p:spPr>
          <a:xfrm>
            <a:off x="1218476" y="4093882"/>
            <a:ext cx="207009" cy="878542"/>
          </a:xfrm>
          <a:prstGeom prs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箭头: 上 82"/>
          <p:cNvSpPr/>
          <p:nvPr/>
        </p:nvSpPr>
        <p:spPr>
          <a:xfrm>
            <a:off x="3706949" y="4102376"/>
            <a:ext cx="207009" cy="878542"/>
          </a:xfrm>
          <a:prstGeom prst="up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5" name="直接箭头连接符 84"/>
          <p:cNvCxnSpPr>
            <a:stCxn id="76" idx="2"/>
            <a:endCxn id="75" idx="0"/>
          </p:cNvCxnSpPr>
          <p:nvPr/>
        </p:nvCxnSpPr>
        <p:spPr>
          <a:xfrm flipH="1">
            <a:off x="1334983" y="2651660"/>
            <a:ext cx="1221408" cy="612136"/>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86" name="直接箭头连接符 85"/>
          <p:cNvCxnSpPr>
            <a:stCxn id="76" idx="2"/>
            <a:endCxn id="77" idx="0"/>
          </p:cNvCxnSpPr>
          <p:nvPr/>
        </p:nvCxnSpPr>
        <p:spPr>
          <a:xfrm>
            <a:off x="2556391" y="2651660"/>
            <a:ext cx="1254063" cy="574783"/>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9" name="文本框 88"/>
          <p:cNvSpPr txBox="1"/>
          <p:nvPr/>
        </p:nvSpPr>
        <p:spPr>
          <a:xfrm>
            <a:off x="1445895" y="4375785"/>
            <a:ext cx="2245995" cy="368300"/>
          </a:xfrm>
          <a:prstGeom prst="rect">
            <a:avLst/>
          </a:prstGeom>
          <a:solidFill>
            <a:schemeClr val="accent3"/>
          </a:solidFill>
          <a:ln>
            <a:solidFill>
              <a:schemeClr val="accent3"/>
            </a:solidFill>
          </a:ln>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代理变量</a:t>
            </a:r>
            <a:endParaRPr lang="zh-CN" altLang="en-US"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endParaRPr>
          </a:p>
        </p:txBody>
      </p:sp>
      <p:grpSp>
        <p:nvGrpSpPr>
          <p:cNvPr id="29" name="组合 28"/>
          <p:cNvGrpSpPr/>
          <p:nvPr/>
        </p:nvGrpSpPr>
        <p:grpSpPr>
          <a:xfrm>
            <a:off x="77656" y="714465"/>
            <a:ext cx="3741498" cy="45719"/>
            <a:chOff x="7460343" y="1311756"/>
            <a:chExt cx="2433027" cy="0"/>
          </a:xfrm>
        </p:grpSpPr>
        <p:cxnSp>
          <p:nvCxnSpPr>
            <p:cNvPr id="30" name="直接连接符 29"/>
            <p:cNvCxnSpPr/>
            <p:nvPr/>
          </p:nvCxnSpPr>
          <p:spPr>
            <a:xfrm>
              <a:off x="7460343" y="1311756"/>
              <a:ext cx="2433027" cy="0"/>
            </a:xfrm>
            <a:prstGeom prst="line">
              <a:avLst/>
            </a:prstGeom>
            <a:ln>
              <a:solidFill>
                <a:srgbClr val="06377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460343" y="1311756"/>
              <a:ext cx="589713" cy="0"/>
            </a:xfrm>
            <a:prstGeom prst="line">
              <a:avLst/>
            </a:prstGeom>
            <a:ln w="38100">
              <a:solidFill>
                <a:srgbClr val="063771"/>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nvSpPr>
        <p:spPr>
          <a:xfrm>
            <a:off x="-71755" y="829310"/>
            <a:ext cx="12263755" cy="398780"/>
          </a:xfrm>
          <a:prstGeom prst="rect">
            <a:avLst/>
          </a:prstGeom>
          <a:solidFill>
            <a:srgbClr val="063771"/>
          </a:solidFill>
        </p:spPr>
        <p:txBody>
          <a:bodyPr wrap="square" rtlCol="0">
            <a:spAutoFit/>
          </a:bodyPr>
          <a:p>
            <a:pPr algn="ctr"/>
            <a:r>
              <a:rPr lang="zh-CN" altLang="en-US" sz="2000" b="1" dirty="0">
                <a:solidFill>
                  <a:schemeClr val="bg1"/>
                </a:solidFill>
              </a:rPr>
              <a:t>基准回归</a:t>
            </a:r>
            <a:r>
              <a:rPr lang="zh-CN" altLang="en-US" sz="2000" b="1" dirty="0">
                <a:solidFill>
                  <a:schemeClr val="bg1"/>
                </a:solidFill>
              </a:rPr>
              <a:t>分析</a:t>
            </a:r>
            <a:endParaRPr lang="zh-CN" altLang="en-US" sz="2000" b="1" dirty="0">
              <a:solidFill>
                <a:schemeClr val="bg1"/>
              </a:solidFill>
            </a:endParaRPr>
          </a:p>
        </p:txBody>
      </p:sp>
      <p:sp>
        <p:nvSpPr>
          <p:cNvPr id="4" name="标题 1"/>
          <p:cNvSpPr txBox="1"/>
          <p:nvPr/>
        </p:nvSpPr>
        <p:spPr>
          <a:xfrm>
            <a:off x="9994900" y="143510"/>
            <a:ext cx="2006600" cy="454025"/>
          </a:xfrm>
          <a:prstGeom prst="rect">
            <a:avLst/>
          </a:prstGeom>
        </p:spPr>
        <p:txBody>
          <a:bodyPr>
            <a:no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gn="ct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结论与政策建议</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sp>
        <p:nvSpPr>
          <p:cNvPr id="5" name="标题 1"/>
          <p:cNvSpPr txBox="1"/>
          <p:nvPr/>
        </p:nvSpPr>
        <p:spPr>
          <a:xfrm>
            <a:off x="5235575" y="132080"/>
            <a:ext cx="1463040" cy="403860"/>
          </a:xfrm>
          <a:prstGeom prst="rect">
            <a:avLst/>
          </a:prstGeom>
        </p:spPr>
        <p:txBody>
          <a:bodyPr>
            <a:norm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研究设计</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cxnSp>
        <p:nvCxnSpPr>
          <p:cNvPr id="6" name="直接连接符 5"/>
          <p:cNvCxnSpPr/>
          <p:nvPr/>
        </p:nvCxnSpPr>
        <p:spPr>
          <a:xfrm flipV="1">
            <a:off x="2551953" y="714465"/>
            <a:ext cx="9640047" cy="11415"/>
          </a:xfrm>
          <a:prstGeom prst="line">
            <a:avLst/>
          </a:prstGeom>
          <a:ln>
            <a:solidFill>
              <a:schemeClr val="accent3"/>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7" name="矩形 6"/>
          <p:cNvSpPr/>
          <p:nvPr/>
        </p:nvSpPr>
        <p:spPr>
          <a:xfrm>
            <a:off x="6883400" y="13335"/>
            <a:ext cx="2920365" cy="725805"/>
          </a:xfrm>
          <a:prstGeom prst="rect">
            <a:avLst/>
          </a:prstGeom>
          <a:solidFill>
            <a:srgbClr val="0637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7038975" y="109220"/>
            <a:ext cx="2615565" cy="706755"/>
          </a:xfrm>
          <a:prstGeom prst="rect">
            <a:avLst/>
          </a:prstGeom>
          <a:noFill/>
        </p:spPr>
        <p:txBody>
          <a:bodyPr wrap="square" rtlCol="0">
            <a:spAutoFit/>
          </a:bodyPr>
          <a:p>
            <a:pPr algn="ctr"/>
            <a:r>
              <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研究过程与结果分析</a:t>
            </a:r>
            <a:endPar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a:p>
            <a:pPr algn="ctr"/>
            <a:endPar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p:txBody>
      </p:sp>
      <p:cxnSp>
        <p:nvCxnSpPr>
          <p:cNvPr id="9" name="直接连接符 8"/>
          <p:cNvCxnSpPr/>
          <p:nvPr/>
        </p:nvCxnSpPr>
        <p:spPr>
          <a:xfrm>
            <a:off x="4949916" y="79067"/>
            <a:ext cx="0" cy="573269"/>
          </a:xfrm>
          <a:prstGeom prst="line">
            <a:avLst/>
          </a:prstGeom>
          <a:ln>
            <a:solidFill>
              <a:srgbClr val="00206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文本框 9"/>
          <p:cNvSpPr txBox="1"/>
          <p:nvPr/>
        </p:nvSpPr>
        <p:spPr>
          <a:xfrm>
            <a:off x="2281774" y="128508"/>
            <a:ext cx="2911835" cy="400110"/>
          </a:xfrm>
          <a:prstGeom prst="rect">
            <a:avLst/>
          </a:prstGeom>
          <a:noFill/>
        </p:spPr>
        <p:txBody>
          <a:bodyPr wrap="square" rtlCol="0">
            <a:spAutoFit/>
          </a:bodyPr>
          <a:p>
            <a:pPr algn="ctr"/>
            <a:r>
              <a:rPr lang="zh-CN" altLang="en-US" sz="2000" b="1" dirty="0">
                <a:solidFill>
                  <a:schemeClr val="accent3"/>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研究背景与研究意义</a:t>
            </a:r>
            <a:endParaRPr lang="zh-CN" altLang="en-US" sz="2000" b="1" dirty="0">
              <a:solidFill>
                <a:schemeClr val="accent3"/>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p:txBody>
      </p:sp>
      <p:pic>
        <p:nvPicPr>
          <p:cNvPr id="11" name="图片 10" descr="CUFE_wordmark"/>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755" y="-49530"/>
            <a:ext cx="2635250" cy="8439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Users/mark/Library/Containers/com.kingsoft.wpsoffice.mac/Data/tmp/picturecompress_20250505161748/output_1.pngoutput_1"/>
          <p:cNvPicPr>
            <a:picLocks noChangeAspect="1"/>
          </p:cNvPicPr>
          <p:nvPr/>
        </p:nvPicPr>
        <p:blipFill>
          <a:blip r:embed="rId1">
            <a:alphaModFix amt="8000"/>
            <a:grayscl/>
          </a:blip>
          <a:stretch>
            <a:fillRect/>
          </a:stretch>
        </p:blipFill>
        <p:spPr>
          <a:xfrm>
            <a:off x="0" y="3468855"/>
            <a:ext cx="12192000" cy="3389145"/>
          </a:xfrm>
          <a:prstGeom prst="rect">
            <a:avLst/>
          </a:prstGeom>
          <a:effectLst>
            <a:reflection endPos="0" dist="50800" dir="5400000" sy="-100000" algn="bl" rotWithShape="0"/>
            <a:softEdge rad="330200"/>
          </a:effectLst>
        </p:spPr>
      </p:pic>
      <p:sp>
        <p:nvSpPr>
          <p:cNvPr id="76" name="矩形 75"/>
          <p:cNvSpPr/>
          <p:nvPr/>
        </p:nvSpPr>
        <p:spPr>
          <a:xfrm>
            <a:off x="2683435" y="2604987"/>
            <a:ext cx="1392518" cy="2630401"/>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Arial" panose="020B0604020202090204" pitchFamily="34" charset="0"/>
              <a:ea typeface="微软雅黑" panose="020B0503020204020204" pitchFamily="34" charset="-122"/>
              <a:cs typeface="+mn-ea"/>
              <a:sym typeface="Arial" panose="020B0604020202090204" pitchFamily="34" charset="0"/>
            </a:endParaRPr>
          </a:p>
        </p:txBody>
      </p:sp>
      <p:graphicFrame>
        <p:nvGraphicFramePr>
          <p:cNvPr id="69" name="表格 68"/>
          <p:cNvGraphicFramePr>
            <a:graphicFrameLocks noGrp="1"/>
          </p:cNvGraphicFramePr>
          <p:nvPr/>
        </p:nvGraphicFramePr>
        <p:xfrm>
          <a:off x="4452363" y="1272976"/>
          <a:ext cx="7333129" cy="5296537"/>
        </p:xfrm>
        <a:graphic>
          <a:graphicData uri="http://schemas.openxmlformats.org/drawingml/2006/table">
            <a:tbl>
              <a:tblPr/>
              <a:tblGrid>
                <a:gridCol w="1870743"/>
                <a:gridCol w="876445"/>
                <a:gridCol w="956423"/>
                <a:gridCol w="788880"/>
                <a:gridCol w="1015354"/>
                <a:gridCol w="1015354"/>
                <a:gridCol w="809930"/>
              </a:tblGrid>
              <a:tr h="275274">
                <a:tc rowSpan="2">
                  <a:txBody>
                    <a:bodyPr/>
                    <a:lstStyle/>
                    <a:p>
                      <a:pPr algn="ctr"/>
                      <a:r>
                        <a:rPr lang="zh-CN" sz="1400" b="1" kern="0" dirty="0">
                          <a:effectLst/>
                          <a:latin typeface="华文仿宋" panose="02010600040101010101" pitchFamily="2" charset="-122"/>
                          <a:ea typeface="华文仿宋" panose="02010600040101010101" pitchFamily="2" charset="-122"/>
                          <a:cs typeface="Times New Roman" panose="02020503050405090304" charset="0"/>
                        </a:rPr>
                        <a:t>变量</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zh-CN" sz="1400" b="1" kern="0">
                          <a:effectLst/>
                          <a:latin typeface="华文仿宋" panose="02010600040101010101" pitchFamily="2" charset="-122"/>
                          <a:ea typeface="华文仿宋" panose="02010600040101010101" pitchFamily="2" charset="-122"/>
                          <a:cs typeface="Times New Roman" panose="02020503050405090304" charset="0"/>
                        </a:rPr>
                        <a:t>第一阶段</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cPr/>
                </a:tc>
                <a:tc>
                  <a:txBody>
                    <a:bodyPr/>
                    <a:lstStyle/>
                    <a:p>
                      <a:pPr algn="ctr"/>
                      <a:r>
                        <a:rPr lang="zh-CN" sz="1400" b="1" kern="0">
                          <a:effectLst/>
                          <a:latin typeface="华文仿宋" panose="02010600040101010101" pitchFamily="2" charset="-122"/>
                          <a:ea typeface="华文仿宋" panose="02010600040101010101" pitchFamily="2" charset="-122"/>
                          <a:cs typeface="Times New Roman" panose="02020503050405090304" charset="0"/>
                        </a:rPr>
                        <a:t>第二阶段</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gridSpan="2">
                  <a:txBody>
                    <a:bodyPr/>
                    <a:lstStyle/>
                    <a:p>
                      <a:pPr algn="ctr"/>
                      <a:r>
                        <a:rPr lang="zh-CN" sz="1400" b="1" kern="0">
                          <a:effectLst/>
                          <a:latin typeface="华文仿宋" panose="02010600040101010101" pitchFamily="2" charset="-122"/>
                          <a:ea typeface="华文仿宋" panose="02010600040101010101" pitchFamily="2" charset="-122"/>
                          <a:cs typeface="Times New Roman" panose="02020503050405090304" charset="0"/>
                        </a:rPr>
                        <a:t>第一阶段</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cPr/>
                </a:tc>
                <a:tc>
                  <a:txBody>
                    <a:bodyPr/>
                    <a:lstStyle/>
                    <a:p>
                      <a:pPr algn="ctr"/>
                      <a:r>
                        <a:rPr lang="zh-CN" sz="1400" b="1" kern="0">
                          <a:effectLst/>
                          <a:latin typeface="华文仿宋" panose="02010600040101010101" pitchFamily="2" charset="-122"/>
                          <a:ea typeface="华文仿宋" panose="02010600040101010101" pitchFamily="2" charset="-122"/>
                          <a:cs typeface="Times New Roman" panose="02020503050405090304" charset="0"/>
                        </a:rPr>
                        <a:t>第二阶段</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540703">
                <a:tc vMerge="1">
                  <a:tcPr/>
                </a:tc>
                <a:tc>
                  <a:txBody>
                    <a:bodyPr/>
                    <a:lstStyle/>
                    <a:p>
                      <a:pPr algn="ct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6456">
                <a:tc rowSpan="2">
                  <a:txBody>
                    <a:bodyPr/>
                    <a:lstStyle/>
                    <a:p>
                      <a:pPr algn="ct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0.804</a:t>
                      </a:r>
                      <a:r>
                        <a:rPr lang="en-US" sz="14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0.753</a:t>
                      </a:r>
                      <a:r>
                        <a:rPr lang="en-US" sz="14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w="12700" cap="flat" cmpd="sng" algn="ctr">
                      <a:solidFill>
                        <a:srgbClr val="000000"/>
                      </a:solidFill>
                      <a:prstDash val="solid"/>
                      <a:round/>
                      <a:headEnd type="none" w="med" len="med"/>
                      <a:tailEnd type="none" w="med" len="med"/>
                    </a:lnT>
                    <a:lnB>
                      <a:noFill/>
                    </a:lnB>
                  </a:tcPr>
                </a:tc>
              </a:tr>
              <a:tr h="206456">
                <a:tc vMerge="1">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(0.123)</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(0.123)</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r>
              <a:tr h="206456">
                <a:tc rowSpan="2">
                  <a:txBody>
                    <a:bodyPr/>
                    <a:lstStyle/>
                    <a:p>
                      <a:pPr algn="ct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0.103</a:t>
                      </a:r>
                      <a:r>
                        <a:rPr lang="en-US" sz="14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0.091</a:t>
                      </a:r>
                      <a:r>
                        <a:rPr lang="en-US" sz="1400" b="1" kern="0" baseline="30000" dirty="0">
                          <a:effectLst/>
                          <a:latin typeface="华文仿宋" panose="02010600040101010101" pitchFamily="2" charset="-122"/>
                          <a:ea typeface="华文仿宋" panose="02010600040101010101" pitchFamily="2" charset="-122"/>
                          <a:cs typeface="Times New Roman" panose="02020503050405090304" charset="0"/>
                        </a:rPr>
                        <a:t>***</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r>
              <a:tr h="206456">
                <a:tc vMerge="1">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(0.014)</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(0.015)</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r>
              <a:tr h="206456">
                <a:tc rowSpan="2">
                  <a:txBody>
                    <a:bodyPr/>
                    <a:lstStyle/>
                    <a:p>
                      <a:pPr algn="ct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0.054</a:t>
                      </a:r>
                      <a:r>
                        <a:rPr lang="en-US" sz="14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-0.733</a:t>
                      </a:r>
                      <a:r>
                        <a:rPr lang="en-US" sz="14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0.035</a:t>
                      </a:r>
                      <a:r>
                        <a:rPr lang="en-US" sz="14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0.054</a:t>
                      </a:r>
                      <a:r>
                        <a:rPr lang="en-US" sz="14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-0.734</a:t>
                      </a:r>
                      <a:r>
                        <a:rPr lang="en-US" sz="1400" b="1" kern="0" baseline="30000" dirty="0">
                          <a:effectLst/>
                          <a:latin typeface="华文仿宋" panose="02010600040101010101" pitchFamily="2" charset="-122"/>
                          <a:ea typeface="华文仿宋" panose="02010600040101010101" pitchFamily="2" charset="-122"/>
                          <a:cs typeface="Times New Roman" panose="02020503050405090304" charset="0"/>
                        </a:rPr>
                        <a:t>***</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0.033</a:t>
                      </a:r>
                      <a:r>
                        <a:rPr lang="en-US" sz="14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r>
              <a:tr h="206456">
                <a:tc vMerge="1">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(0.003)</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(0.015)</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(0.003)</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(0.003)</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(0.015)</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(0.003)</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r>
              <a:tr h="344093">
                <a:tc>
                  <a:txBody>
                    <a:bodyPr/>
                    <a:lstStyle/>
                    <a:p>
                      <a:pPr algn="ct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0.176</a:t>
                      </a:r>
                      <a:r>
                        <a:rPr lang="en-US" sz="14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(0.007)</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-1.792</a:t>
                      </a:r>
                      <a:r>
                        <a:rPr lang="en-US" sz="14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(0.037)</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0.177</a:t>
                      </a:r>
                      <a:r>
                        <a:rPr lang="en-US" sz="14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(0.007)</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-1.762</a:t>
                      </a:r>
                      <a:r>
                        <a:rPr lang="en-US" sz="14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(0.037)</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r>
              <a:tr h="344093">
                <a:tc>
                  <a:txBody>
                    <a:bodyPr/>
                    <a:lstStyle/>
                    <a:p>
                      <a:pPr algn="ct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-0.010</a:t>
                      </a:r>
                      <a:r>
                        <a:rPr lang="en-US" sz="14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(0.001)</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0.158</a:t>
                      </a:r>
                      <a:r>
                        <a:rPr lang="en-US" sz="14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(0.003)</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-0.010</a:t>
                      </a:r>
                      <a:r>
                        <a:rPr lang="en-US" sz="14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(0.001)</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0.155</a:t>
                      </a:r>
                      <a:r>
                        <a:rPr lang="en-US" sz="14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(0.004)</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r>
              <a:tr h="137638">
                <a:tc>
                  <a:txBody>
                    <a:bodyPr/>
                    <a:lstStyle/>
                    <a:p>
                      <a:pPr algn="ct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zh-CN" sz="14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zh-CN" sz="14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zh-CN" sz="14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zh-CN" sz="14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zh-CN" sz="14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zh-CN" sz="1400" b="1" kern="0" dirty="0">
                          <a:effectLst/>
                          <a:latin typeface="华文仿宋" panose="02010600040101010101" pitchFamily="2" charset="-122"/>
                          <a:ea typeface="华文仿宋" panose="02010600040101010101" pitchFamily="2" charset="-122"/>
                          <a:cs typeface="Times New Roman" panose="02020503050405090304" charset="0"/>
                        </a:rPr>
                        <a:t>控制</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r>
              <a:tr h="206456">
                <a:tc>
                  <a:txBody>
                    <a:bodyPr/>
                    <a:lstStyle/>
                    <a:p>
                      <a:pPr algn="ct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zh-CN" sz="1400" b="1" kern="0">
                          <a:effectLst/>
                          <a:latin typeface="华文仿宋" panose="02010600040101010101" pitchFamily="2" charset="-122"/>
                          <a:ea typeface="华文仿宋" panose="02010600040101010101" pitchFamily="2" charset="-122"/>
                          <a:cs typeface="Times New Roman" panose="02020503050405090304" charset="0"/>
                        </a:rPr>
                        <a:t>未控制</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zh-CN" sz="1400" b="1" kern="0">
                          <a:effectLst/>
                          <a:latin typeface="华文仿宋" panose="02010600040101010101" pitchFamily="2" charset="-122"/>
                          <a:ea typeface="华文仿宋" panose="02010600040101010101" pitchFamily="2" charset="-122"/>
                          <a:cs typeface="Times New Roman" panose="02020503050405090304" charset="0"/>
                        </a:rPr>
                        <a:t>未控制</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zh-CN" sz="1400" b="1" kern="0">
                          <a:effectLst/>
                          <a:latin typeface="华文仿宋" panose="02010600040101010101" pitchFamily="2" charset="-122"/>
                          <a:ea typeface="华文仿宋" panose="02010600040101010101" pitchFamily="2" charset="-122"/>
                          <a:cs typeface="Times New Roman" panose="02020503050405090304" charset="0"/>
                        </a:rPr>
                        <a:t>未控制</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zh-CN" sz="14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zh-CN" sz="14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zh-CN" sz="1400" b="1" kern="0" dirty="0">
                          <a:effectLst/>
                          <a:latin typeface="华文仿宋" panose="02010600040101010101" pitchFamily="2" charset="-122"/>
                          <a:ea typeface="华文仿宋" panose="02010600040101010101" pitchFamily="2" charset="-122"/>
                          <a:cs typeface="Times New Roman" panose="02020503050405090304" charset="0"/>
                        </a:rPr>
                        <a:t>控制</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r>
              <a:tr h="137638">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N</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6315</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6315</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r>
              <a:tr h="137638">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adj. R</a:t>
                      </a:r>
                      <a:r>
                        <a:rPr lang="en-US" sz="1400" b="1" kern="0" baseline="30000">
                          <a:effectLst/>
                          <a:latin typeface="华文仿宋" panose="02010600040101010101" pitchFamily="2" charset="-122"/>
                          <a:ea typeface="华文仿宋" panose="02010600040101010101" pitchFamily="2" charset="-122"/>
                          <a:cs typeface="Times New Roman" panose="02020503050405090304" charset="0"/>
                        </a:rPr>
                        <a:t>2</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0.176</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0.237</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r>
              <a:tr h="137638">
                <a:tc>
                  <a:txBody>
                    <a:bodyPr/>
                    <a:lstStyle/>
                    <a:p>
                      <a:pPr algn="ctr"/>
                      <a:r>
                        <a:rPr lang="zh-CN" sz="1400" b="1" kern="0">
                          <a:effectLst/>
                          <a:latin typeface="华文仿宋" panose="02010600040101010101" pitchFamily="2" charset="-122"/>
                          <a:ea typeface="华文仿宋" panose="02010600040101010101" pitchFamily="2" charset="-122"/>
                          <a:cs typeface="Times New Roman" panose="02020503050405090304" charset="0"/>
                        </a:rPr>
                        <a:t>第一阶段的</a:t>
                      </a:r>
                      <a:r>
                        <a:rPr lang="en-US" sz="1400" b="1" kern="0">
                          <a:effectLst/>
                          <a:latin typeface="华文仿宋" panose="02010600040101010101" pitchFamily="2" charset="-122"/>
                          <a:ea typeface="华文仿宋" panose="02010600040101010101" pitchFamily="2" charset="-122"/>
                          <a:cs typeface="Times New Roman" panose="02020503050405090304" charset="0"/>
                        </a:rPr>
                        <a:t>F</a:t>
                      </a:r>
                      <a:r>
                        <a:rPr lang="zh-CN" sz="1400" b="1" kern="0">
                          <a:effectLst/>
                          <a:latin typeface="华文仿宋" panose="02010600040101010101" pitchFamily="2" charset="-122"/>
                          <a:ea typeface="华文仿宋" panose="02010600040101010101" pitchFamily="2" charset="-122"/>
                          <a:cs typeface="Times New Roman" panose="02020503050405090304" charset="0"/>
                        </a:rPr>
                        <a:t>值</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195.12</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227.10</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64.30</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76.26</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r>
              <a:tr h="481731">
                <a:tc>
                  <a:txBody>
                    <a:bodyPr/>
                    <a:lstStyle/>
                    <a:p>
                      <a:pPr algn="ctr"/>
                      <a:r>
                        <a:rPr lang="zh-CN" sz="1400" b="1" kern="0">
                          <a:effectLst/>
                          <a:latin typeface="华文仿宋" panose="02010600040101010101" pitchFamily="2" charset="-122"/>
                          <a:ea typeface="华文仿宋" panose="02010600040101010101" pitchFamily="2" charset="-122"/>
                          <a:cs typeface="Times New Roman" panose="02020503050405090304" charset="0"/>
                        </a:rPr>
                        <a:t>内生性检验：</a:t>
                      </a:r>
                      <a:r>
                        <a:rPr lang="en-US" sz="1400" b="1" kern="0">
                          <a:effectLst/>
                          <a:latin typeface="华文仿宋" panose="02010600040101010101" pitchFamily="2" charset="-122"/>
                          <a:ea typeface="华文仿宋" panose="02010600040101010101" pitchFamily="2" charset="-122"/>
                          <a:cs typeface="Times New Roman" panose="02020503050405090304" charset="0"/>
                        </a:rPr>
                        <a:t>Durbin-Wu-Hausman F</a:t>
                      </a:r>
                      <a:r>
                        <a:rPr lang="zh-CN" sz="1400" b="1" kern="0">
                          <a:effectLst/>
                          <a:latin typeface="华文仿宋" panose="02010600040101010101" pitchFamily="2" charset="-122"/>
                          <a:ea typeface="华文仿宋" panose="02010600040101010101" pitchFamily="2" charset="-122"/>
                          <a:cs typeface="Times New Roman" panose="02020503050405090304" charset="0"/>
                        </a:rPr>
                        <a:t>检验量</a:t>
                      </a:r>
                      <a:r>
                        <a:rPr lang="en-US" sz="1400" b="1" kern="0">
                          <a:effectLst/>
                          <a:latin typeface="华文仿宋" panose="02010600040101010101" pitchFamily="2" charset="-122"/>
                          <a:ea typeface="华文仿宋" panose="02010600040101010101" pitchFamily="2" charset="-122"/>
                          <a:cs typeface="Times New Roman" panose="02020503050405090304" charset="0"/>
                        </a:rPr>
                        <a:t>[p</a:t>
                      </a:r>
                      <a:r>
                        <a:rPr lang="zh-CN" sz="1400" b="1" kern="0">
                          <a:effectLst/>
                          <a:latin typeface="华文仿宋" panose="02010600040101010101" pitchFamily="2" charset="-122"/>
                          <a:ea typeface="华文仿宋" panose="02010600040101010101" pitchFamily="2" charset="-122"/>
                          <a:cs typeface="Times New Roman" panose="02020503050405090304" charset="0"/>
                        </a:rPr>
                        <a:t>值</a:t>
                      </a:r>
                      <a:r>
                        <a:rPr lang="en-US" sz="1400" b="1" kern="0">
                          <a:effectLst/>
                          <a:latin typeface="华文仿宋" panose="02010600040101010101" pitchFamily="2" charset="-122"/>
                          <a:ea typeface="华文仿宋" panose="02010600040101010101" pitchFamily="2" charset="-122"/>
                          <a:cs typeface="Times New Roman" panose="02020503050405090304" charset="0"/>
                        </a:rPr>
                        <a:t>]</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16.5767</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[0.000]</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14.4399</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[0.000]</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a:noFill/>
                    </a:lnB>
                  </a:tcPr>
                </a:tc>
              </a:tr>
              <a:tr h="412913">
                <a:tc>
                  <a:txBody>
                    <a:bodyPr/>
                    <a:lstStyle/>
                    <a:p>
                      <a:pPr algn="ctr"/>
                      <a:r>
                        <a:rPr lang="zh-CN" sz="1400" b="1" kern="0" dirty="0">
                          <a:effectLst/>
                          <a:latin typeface="华文仿宋" panose="02010600040101010101" pitchFamily="2" charset="-122"/>
                          <a:ea typeface="华文仿宋" panose="02010600040101010101" pitchFamily="2" charset="-122"/>
                          <a:cs typeface="Times New Roman" panose="02020503050405090304" charset="0"/>
                        </a:rPr>
                        <a:t>弱工具变量检验：</a:t>
                      </a:r>
                      <a:r>
                        <a:rPr lang="en-US" sz="1400" b="1" kern="0" dirty="0">
                          <a:effectLst/>
                          <a:latin typeface="华文仿宋" panose="02010600040101010101" pitchFamily="2" charset="-122"/>
                          <a:ea typeface="华文仿宋" panose="02010600040101010101" pitchFamily="2" charset="-122"/>
                          <a:cs typeface="Times New Roman" panose="02020503050405090304" charset="0"/>
                        </a:rPr>
                        <a:t>Cragg-Donald Wald F</a:t>
                      </a:r>
                      <a:r>
                        <a:rPr lang="zh-CN" sz="1400" b="1" kern="0" dirty="0">
                          <a:effectLst/>
                          <a:latin typeface="华文仿宋" panose="02010600040101010101" pitchFamily="2" charset="-122"/>
                          <a:ea typeface="华文仿宋" panose="02010600040101010101" pitchFamily="2" charset="-122"/>
                          <a:cs typeface="Times New Roman" panose="02020503050405090304" charset="0"/>
                        </a:rPr>
                        <a:t>统计量</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1796.78</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r>
                        <a:rPr lang="en-US" sz="1400" b="1" kern="0">
                          <a:effectLst/>
                          <a:latin typeface="华文仿宋" panose="02010600040101010101" pitchFamily="2" charset="-122"/>
                          <a:ea typeface="华文仿宋" panose="02010600040101010101" pitchFamily="2" charset="-122"/>
                          <a:cs typeface="Times New Roman" panose="02020503050405090304" charset="0"/>
                        </a:rPr>
                        <a:t>2462.38</a:t>
                      </a:r>
                      <a:endParaRPr lang="zh-CN" sz="1400" b="1" kern="10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 </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31531" marR="31531" marT="0" marB="0" anchor="ctr">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70" name="矩形: 圆角 69"/>
          <p:cNvSpPr/>
          <p:nvPr/>
        </p:nvSpPr>
        <p:spPr>
          <a:xfrm>
            <a:off x="246292" y="1718743"/>
            <a:ext cx="1720316" cy="770964"/>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sz="1600" b="1" dirty="0">
              <a:solidFill>
                <a:srgbClr val="333333"/>
              </a:solidFill>
            </a:endParaRPr>
          </a:p>
        </p:txBody>
      </p:sp>
      <p:sp>
        <p:nvSpPr>
          <p:cNvPr id="71" name="矩形: 圆角 70"/>
          <p:cNvSpPr/>
          <p:nvPr/>
        </p:nvSpPr>
        <p:spPr>
          <a:xfrm>
            <a:off x="245401" y="3013061"/>
            <a:ext cx="1720316" cy="770964"/>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sz="1600" dirty="0">
              <a:solidFill>
                <a:srgbClr val="333333"/>
              </a:solidFill>
            </a:endParaRPr>
          </a:p>
        </p:txBody>
      </p:sp>
      <p:sp>
        <p:nvSpPr>
          <p:cNvPr id="72" name="矩形: 圆角 71"/>
          <p:cNvSpPr/>
          <p:nvPr/>
        </p:nvSpPr>
        <p:spPr>
          <a:xfrm>
            <a:off x="282368" y="4335548"/>
            <a:ext cx="1720316" cy="770964"/>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sz="1400" b="1" dirty="0">
              <a:solidFill>
                <a:srgbClr val="333333"/>
              </a:solidFill>
            </a:endParaRPr>
          </a:p>
        </p:txBody>
      </p:sp>
      <p:sp>
        <p:nvSpPr>
          <p:cNvPr id="73" name="矩形: 圆角 72"/>
          <p:cNvSpPr/>
          <p:nvPr/>
        </p:nvSpPr>
        <p:spPr>
          <a:xfrm>
            <a:off x="199395" y="5619623"/>
            <a:ext cx="1962211" cy="770964"/>
          </a:xfrm>
          <a:prstGeom prst="roundRect">
            <a:avLst/>
          </a:prstGeom>
          <a:solidFill>
            <a:schemeClr val="accent3"/>
          </a:solid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zh-CN" altLang="en-US" b="1" dirty="0">
                <a:solidFill>
                  <a:schemeClr val="bg1"/>
                </a:solidFill>
              </a:rPr>
              <a:t>逆向因果关系导致内生性问题</a:t>
            </a:r>
            <a:endParaRPr lang="zh-CN" altLang="en-US" b="1" dirty="0">
              <a:solidFill>
                <a:schemeClr val="bg1"/>
              </a:solidFill>
            </a:endParaRPr>
          </a:p>
        </p:txBody>
      </p:sp>
      <p:sp>
        <p:nvSpPr>
          <p:cNvPr id="75" name="文本框 74"/>
          <p:cNvSpPr txBox="1"/>
          <p:nvPr/>
        </p:nvSpPr>
        <p:spPr>
          <a:xfrm>
            <a:off x="2747292" y="2604987"/>
            <a:ext cx="1262920" cy="923330"/>
          </a:xfrm>
          <a:prstGeom prst="rect">
            <a:avLst/>
          </a:prstGeom>
          <a:noFill/>
        </p:spPr>
        <p:txBody>
          <a:bodyPr wrap="square">
            <a:spAutoFit/>
          </a:bodyPr>
          <a:lstStyle/>
          <a:p>
            <a:pPr algn="just"/>
            <a:r>
              <a:rPr lang="zh-CN" altLang="en-US" dirty="0">
                <a:solidFill>
                  <a:schemeClr val="bg1"/>
                </a:solidFill>
              </a:rPr>
              <a:t>用</a:t>
            </a:r>
            <a:r>
              <a:rPr lang="en-US" altLang="zh-CN" dirty="0">
                <a:solidFill>
                  <a:schemeClr val="bg1"/>
                </a:solidFill>
              </a:rPr>
              <a:t>×××</a:t>
            </a:r>
            <a:r>
              <a:rPr lang="zh-CN" altLang="en-US" dirty="0">
                <a:solidFill>
                  <a:schemeClr val="bg1"/>
                </a:solidFill>
              </a:rPr>
              <a:t>作为</a:t>
            </a:r>
            <a:r>
              <a:rPr lang="en-US" altLang="zh-CN" dirty="0">
                <a:solidFill>
                  <a:schemeClr val="bg1"/>
                </a:solidFill>
              </a:rPr>
              <a:t>××</a:t>
            </a:r>
            <a:r>
              <a:rPr lang="zh-CN" altLang="en-US" dirty="0">
                <a:solidFill>
                  <a:schemeClr val="bg1"/>
                </a:solidFill>
              </a:rPr>
              <a:t>的工具变量</a:t>
            </a:r>
            <a:endParaRPr lang="zh-CN" altLang="en-US" dirty="0">
              <a:solidFill>
                <a:schemeClr val="bg1"/>
              </a:solidFill>
            </a:endParaRPr>
          </a:p>
        </p:txBody>
      </p:sp>
      <p:sp>
        <p:nvSpPr>
          <p:cNvPr id="77" name="箭头: 下 76"/>
          <p:cNvSpPr/>
          <p:nvPr/>
        </p:nvSpPr>
        <p:spPr>
          <a:xfrm>
            <a:off x="989866" y="2548535"/>
            <a:ext cx="228522" cy="38854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8" name="箭头: 下 77"/>
          <p:cNvSpPr/>
          <p:nvPr/>
        </p:nvSpPr>
        <p:spPr>
          <a:xfrm>
            <a:off x="1021545" y="3842853"/>
            <a:ext cx="228522" cy="38854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箭头: 下 78"/>
          <p:cNvSpPr/>
          <p:nvPr/>
        </p:nvSpPr>
        <p:spPr>
          <a:xfrm>
            <a:off x="1054009" y="5190310"/>
            <a:ext cx="228522" cy="38854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122859" y="1477486"/>
            <a:ext cx="2100388" cy="5028178"/>
          </a:xfrm>
          <a:prstGeom prst="rect">
            <a:avLst/>
          </a:prstGeom>
          <a:noFill/>
          <a:ln w="19050">
            <a:solidFill>
              <a:schemeClr val="accent3"/>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sp>
        <p:nvSpPr>
          <p:cNvPr id="85" name="箭头: 右 84"/>
          <p:cNvSpPr/>
          <p:nvPr/>
        </p:nvSpPr>
        <p:spPr>
          <a:xfrm>
            <a:off x="2223247" y="3723341"/>
            <a:ext cx="394447" cy="197224"/>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86" name="矩形: 圆角 85"/>
          <p:cNvSpPr/>
          <p:nvPr/>
        </p:nvSpPr>
        <p:spPr>
          <a:xfrm>
            <a:off x="4748851" y="5067967"/>
            <a:ext cx="3286403" cy="214964"/>
          </a:xfrm>
          <a:prstGeom prst="round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sz="1600" b="1" dirty="0">
              <a:solidFill>
                <a:srgbClr val="333333"/>
              </a:solidFill>
            </a:endParaRPr>
          </a:p>
        </p:txBody>
      </p:sp>
      <p:sp>
        <p:nvSpPr>
          <p:cNvPr id="87" name="矩形: 圆角 86"/>
          <p:cNvSpPr/>
          <p:nvPr/>
        </p:nvSpPr>
        <p:spPr>
          <a:xfrm>
            <a:off x="8125663" y="2535420"/>
            <a:ext cx="759012" cy="389896"/>
          </a:xfrm>
          <a:prstGeom prst="round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sz="1600" b="1" dirty="0">
              <a:solidFill>
                <a:srgbClr val="333333"/>
              </a:solidFill>
            </a:endParaRPr>
          </a:p>
        </p:txBody>
      </p:sp>
      <p:sp>
        <p:nvSpPr>
          <p:cNvPr id="88" name="矩形: 圆角 87"/>
          <p:cNvSpPr/>
          <p:nvPr/>
        </p:nvSpPr>
        <p:spPr>
          <a:xfrm>
            <a:off x="8211579" y="6055374"/>
            <a:ext cx="2689412" cy="329954"/>
          </a:xfrm>
          <a:prstGeom prst="round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sz="1600" b="1" dirty="0">
              <a:solidFill>
                <a:srgbClr val="333333"/>
              </a:solidFill>
            </a:endParaRPr>
          </a:p>
        </p:txBody>
      </p:sp>
      <p:sp>
        <p:nvSpPr>
          <p:cNvPr id="89" name="矩形: 圆角 88"/>
          <p:cNvSpPr/>
          <p:nvPr/>
        </p:nvSpPr>
        <p:spPr>
          <a:xfrm>
            <a:off x="8168296" y="5412076"/>
            <a:ext cx="2689412" cy="389896"/>
          </a:xfrm>
          <a:prstGeom prst="round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sz="1600" b="1" dirty="0">
              <a:solidFill>
                <a:srgbClr val="333333"/>
              </a:solidFill>
            </a:endParaRPr>
          </a:p>
        </p:txBody>
      </p:sp>
      <p:sp>
        <p:nvSpPr>
          <p:cNvPr id="90" name="矩形: 圆角 89"/>
          <p:cNvSpPr/>
          <p:nvPr/>
        </p:nvSpPr>
        <p:spPr>
          <a:xfrm>
            <a:off x="10942157" y="2527905"/>
            <a:ext cx="759012" cy="389896"/>
          </a:xfrm>
          <a:prstGeom prst="round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sz="1600" b="1" dirty="0">
              <a:solidFill>
                <a:srgbClr val="333333"/>
              </a:solidFill>
            </a:endParaRPr>
          </a:p>
        </p:txBody>
      </p:sp>
      <p:cxnSp>
        <p:nvCxnSpPr>
          <p:cNvPr id="93" name="直接箭头连接符 92"/>
          <p:cNvCxnSpPr/>
          <p:nvPr/>
        </p:nvCxnSpPr>
        <p:spPr>
          <a:xfrm>
            <a:off x="7112109" y="5282931"/>
            <a:ext cx="0" cy="346408"/>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7" name="矩形: 圆角 96"/>
          <p:cNvSpPr/>
          <p:nvPr/>
        </p:nvSpPr>
        <p:spPr>
          <a:xfrm>
            <a:off x="6374234" y="5603557"/>
            <a:ext cx="1422182" cy="389896"/>
          </a:xfrm>
          <a:prstGeom prst="round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zh-CN" altLang="en-US" sz="1200" b="1" dirty="0">
                <a:solidFill>
                  <a:srgbClr val="333333"/>
                </a:solidFill>
              </a:rPr>
              <a:t>工具变量与内生变量相关性较强</a:t>
            </a:r>
            <a:endParaRPr lang="zh-CN" altLang="en-US" sz="1200" b="1" dirty="0">
              <a:solidFill>
                <a:srgbClr val="333333"/>
              </a:solidFill>
            </a:endParaRPr>
          </a:p>
        </p:txBody>
      </p:sp>
      <p:sp>
        <p:nvSpPr>
          <p:cNvPr id="106" name="矩形: 圆角 105"/>
          <p:cNvSpPr/>
          <p:nvPr/>
        </p:nvSpPr>
        <p:spPr>
          <a:xfrm>
            <a:off x="10967656" y="5329289"/>
            <a:ext cx="1168291" cy="548535"/>
          </a:xfrm>
          <a:prstGeom prst="round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r>
              <a:rPr lang="zh-CN" altLang="en-US" sz="1200" b="1" dirty="0">
                <a:solidFill>
                  <a:srgbClr val="333333"/>
                </a:solidFill>
              </a:rPr>
              <a:t>拒绝了解释变量没有内生性的零假设</a:t>
            </a:r>
            <a:endParaRPr lang="zh-CN" altLang="en-US" sz="1200" b="1" dirty="0">
              <a:solidFill>
                <a:srgbClr val="333333"/>
              </a:solidFill>
            </a:endParaRPr>
          </a:p>
        </p:txBody>
      </p:sp>
      <p:cxnSp>
        <p:nvCxnSpPr>
          <p:cNvPr id="107" name="直接箭头连接符 106"/>
          <p:cNvCxnSpPr/>
          <p:nvPr/>
        </p:nvCxnSpPr>
        <p:spPr>
          <a:xfrm>
            <a:off x="9492193" y="6360001"/>
            <a:ext cx="0" cy="220854"/>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9" name="矩形: 圆角 108"/>
          <p:cNvSpPr/>
          <p:nvPr/>
        </p:nvSpPr>
        <p:spPr>
          <a:xfrm>
            <a:off x="8217629" y="6605530"/>
            <a:ext cx="2590746" cy="195356"/>
          </a:xfrm>
          <a:prstGeom prst="round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zh-CN" altLang="en-US" sz="1200" b="1" dirty="0">
                <a:solidFill>
                  <a:srgbClr val="333333"/>
                </a:solidFill>
              </a:rPr>
              <a:t>不存在弱工具变量问题</a:t>
            </a:r>
            <a:endParaRPr lang="zh-CN" altLang="en-US" sz="1200" b="1" dirty="0">
              <a:solidFill>
                <a:srgbClr val="333333"/>
              </a:solidFill>
            </a:endParaRPr>
          </a:p>
        </p:txBody>
      </p:sp>
      <p:sp>
        <p:nvSpPr>
          <p:cNvPr id="110" name="矩形: 圆角 109"/>
          <p:cNvSpPr/>
          <p:nvPr/>
        </p:nvSpPr>
        <p:spPr>
          <a:xfrm>
            <a:off x="9176382" y="2535237"/>
            <a:ext cx="1422182" cy="389896"/>
          </a:xfrm>
          <a:prstGeom prst="round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zh-CN" altLang="en-US" sz="1200" b="1" dirty="0">
                <a:solidFill>
                  <a:srgbClr val="333333"/>
                </a:solidFill>
              </a:rPr>
              <a:t>交互项系数仍在</a:t>
            </a:r>
            <a:r>
              <a:rPr lang="en-US" altLang="zh-CN" sz="1200" b="1" dirty="0">
                <a:solidFill>
                  <a:srgbClr val="333333"/>
                </a:solidFill>
              </a:rPr>
              <a:t>1%</a:t>
            </a:r>
            <a:r>
              <a:rPr lang="zh-CN" altLang="en-US" sz="1200" b="1" dirty="0">
                <a:solidFill>
                  <a:srgbClr val="333333"/>
                </a:solidFill>
              </a:rPr>
              <a:t>水平上显著</a:t>
            </a:r>
            <a:endParaRPr lang="zh-CN" altLang="en-US" sz="1200" b="1" dirty="0">
              <a:solidFill>
                <a:srgbClr val="333333"/>
              </a:solidFill>
            </a:endParaRPr>
          </a:p>
        </p:txBody>
      </p:sp>
      <p:cxnSp>
        <p:nvCxnSpPr>
          <p:cNvPr id="113" name="直接箭头连接符 112"/>
          <p:cNvCxnSpPr>
            <a:stCxn id="87" idx="3"/>
            <a:endCxn id="110" idx="1"/>
          </p:cNvCxnSpPr>
          <p:nvPr/>
        </p:nvCxnSpPr>
        <p:spPr>
          <a:xfrm flipV="1">
            <a:off x="8884675" y="2730185"/>
            <a:ext cx="291707" cy="183"/>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8" name="直接箭头连接符 117"/>
          <p:cNvCxnSpPr>
            <a:stCxn id="90" idx="1"/>
            <a:endCxn id="110" idx="3"/>
          </p:cNvCxnSpPr>
          <p:nvPr/>
        </p:nvCxnSpPr>
        <p:spPr>
          <a:xfrm flipH="1">
            <a:off x="10598564" y="2722853"/>
            <a:ext cx="343593" cy="7332"/>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22" name="直接连接符 121"/>
          <p:cNvCxnSpPr/>
          <p:nvPr/>
        </p:nvCxnSpPr>
        <p:spPr>
          <a:xfrm>
            <a:off x="4228353" y="1397132"/>
            <a:ext cx="0" cy="5121609"/>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9" name="组合 28"/>
          <p:cNvGrpSpPr/>
          <p:nvPr/>
        </p:nvGrpSpPr>
        <p:grpSpPr>
          <a:xfrm>
            <a:off x="77656" y="714465"/>
            <a:ext cx="3741498" cy="45719"/>
            <a:chOff x="7460343" y="1311756"/>
            <a:chExt cx="2433027" cy="0"/>
          </a:xfrm>
        </p:grpSpPr>
        <p:cxnSp>
          <p:nvCxnSpPr>
            <p:cNvPr id="30" name="直接连接符 29"/>
            <p:cNvCxnSpPr/>
            <p:nvPr/>
          </p:nvCxnSpPr>
          <p:spPr>
            <a:xfrm>
              <a:off x="7460343" y="1311756"/>
              <a:ext cx="2433027" cy="0"/>
            </a:xfrm>
            <a:prstGeom prst="line">
              <a:avLst/>
            </a:prstGeom>
            <a:ln>
              <a:solidFill>
                <a:srgbClr val="06377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460343" y="1311756"/>
              <a:ext cx="589713" cy="0"/>
            </a:xfrm>
            <a:prstGeom prst="line">
              <a:avLst/>
            </a:prstGeom>
            <a:ln w="38100">
              <a:solidFill>
                <a:srgbClr val="063771"/>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71755" y="829310"/>
            <a:ext cx="12263755" cy="398780"/>
          </a:xfrm>
          <a:prstGeom prst="rect">
            <a:avLst/>
          </a:prstGeom>
          <a:solidFill>
            <a:srgbClr val="063771"/>
          </a:solidFill>
        </p:spPr>
        <p:txBody>
          <a:bodyPr wrap="square" rtlCol="0">
            <a:spAutoFit/>
          </a:bodyPr>
          <a:p>
            <a:pPr algn="ctr"/>
            <a:r>
              <a:rPr lang="zh-CN" altLang="en-US" sz="2000" b="1" dirty="0">
                <a:solidFill>
                  <a:schemeClr val="bg1"/>
                </a:solidFill>
              </a:rPr>
              <a:t>基准回归</a:t>
            </a:r>
            <a:r>
              <a:rPr lang="zh-CN" altLang="en-US" sz="2000" b="1" dirty="0">
                <a:solidFill>
                  <a:schemeClr val="bg1"/>
                </a:solidFill>
              </a:rPr>
              <a:t>分析</a:t>
            </a:r>
            <a:endParaRPr lang="zh-CN" altLang="en-US" sz="2000" b="1" dirty="0">
              <a:solidFill>
                <a:schemeClr val="bg1"/>
              </a:solidFill>
            </a:endParaRPr>
          </a:p>
        </p:txBody>
      </p:sp>
      <p:sp>
        <p:nvSpPr>
          <p:cNvPr id="3" name="标题 1"/>
          <p:cNvSpPr txBox="1"/>
          <p:nvPr/>
        </p:nvSpPr>
        <p:spPr>
          <a:xfrm>
            <a:off x="9994900" y="143510"/>
            <a:ext cx="2006600" cy="454025"/>
          </a:xfrm>
          <a:prstGeom prst="rect">
            <a:avLst/>
          </a:prstGeom>
        </p:spPr>
        <p:txBody>
          <a:bodyPr>
            <a:no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gn="ct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结论与政策建议</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sp>
        <p:nvSpPr>
          <p:cNvPr id="4" name="标题 1"/>
          <p:cNvSpPr txBox="1"/>
          <p:nvPr/>
        </p:nvSpPr>
        <p:spPr>
          <a:xfrm>
            <a:off x="5235575" y="132080"/>
            <a:ext cx="1463040" cy="403860"/>
          </a:xfrm>
          <a:prstGeom prst="rect">
            <a:avLst/>
          </a:prstGeom>
        </p:spPr>
        <p:txBody>
          <a:bodyPr>
            <a:norm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研究设计</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cxnSp>
        <p:nvCxnSpPr>
          <p:cNvPr id="152" name="直接连接符 151"/>
          <p:cNvCxnSpPr/>
          <p:nvPr/>
        </p:nvCxnSpPr>
        <p:spPr>
          <a:xfrm flipV="1">
            <a:off x="2551953" y="714465"/>
            <a:ext cx="9640047" cy="11415"/>
          </a:xfrm>
          <a:prstGeom prst="line">
            <a:avLst/>
          </a:prstGeom>
          <a:ln>
            <a:solidFill>
              <a:schemeClr val="accent3"/>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5" name="矩形 4"/>
          <p:cNvSpPr/>
          <p:nvPr/>
        </p:nvSpPr>
        <p:spPr>
          <a:xfrm>
            <a:off x="6883400" y="13335"/>
            <a:ext cx="2920365" cy="725805"/>
          </a:xfrm>
          <a:prstGeom prst="rect">
            <a:avLst/>
          </a:prstGeom>
          <a:solidFill>
            <a:srgbClr val="0637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7038975" y="109220"/>
            <a:ext cx="2615565" cy="706755"/>
          </a:xfrm>
          <a:prstGeom prst="rect">
            <a:avLst/>
          </a:prstGeom>
          <a:noFill/>
        </p:spPr>
        <p:txBody>
          <a:bodyPr wrap="square" rtlCol="0">
            <a:spAutoFit/>
          </a:bodyPr>
          <a:p>
            <a:pPr algn="ctr"/>
            <a:r>
              <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研究过程与结果分析</a:t>
            </a:r>
            <a:endPar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a:p>
            <a:pPr algn="ctr"/>
            <a:endPar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p:txBody>
      </p:sp>
      <p:cxnSp>
        <p:nvCxnSpPr>
          <p:cNvPr id="7" name="直接连接符 6"/>
          <p:cNvCxnSpPr/>
          <p:nvPr/>
        </p:nvCxnSpPr>
        <p:spPr>
          <a:xfrm>
            <a:off x="4949916" y="79067"/>
            <a:ext cx="0" cy="573269"/>
          </a:xfrm>
          <a:prstGeom prst="line">
            <a:avLst/>
          </a:prstGeom>
          <a:ln>
            <a:solidFill>
              <a:srgbClr val="00206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9" name="文本框 8"/>
          <p:cNvSpPr txBox="1"/>
          <p:nvPr/>
        </p:nvSpPr>
        <p:spPr>
          <a:xfrm>
            <a:off x="2281774" y="128508"/>
            <a:ext cx="2911835" cy="400110"/>
          </a:xfrm>
          <a:prstGeom prst="rect">
            <a:avLst/>
          </a:prstGeom>
          <a:noFill/>
        </p:spPr>
        <p:txBody>
          <a:bodyPr wrap="square" rtlCol="0">
            <a:spAutoFit/>
          </a:bodyPr>
          <a:p>
            <a:pPr algn="ctr"/>
            <a:r>
              <a:rPr lang="zh-CN" altLang="en-US" sz="2000" b="1" dirty="0">
                <a:solidFill>
                  <a:schemeClr val="accent3"/>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研究背景与研究意义</a:t>
            </a:r>
            <a:endParaRPr lang="zh-CN" altLang="en-US" sz="2000" b="1" dirty="0">
              <a:solidFill>
                <a:schemeClr val="accent3"/>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p:txBody>
      </p:sp>
      <p:pic>
        <p:nvPicPr>
          <p:cNvPr id="8" name="图片 7" descr="CUFE_wordmark"/>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755" y="-49530"/>
            <a:ext cx="2635250" cy="84391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Users/mark/Library/Containers/com.kingsoft.wpsoffice.mac/Data/tmp/picturecompress_20250505161748/output_1.pngoutput_1"/>
          <p:cNvPicPr>
            <a:picLocks noChangeAspect="1"/>
          </p:cNvPicPr>
          <p:nvPr/>
        </p:nvPicPr>
        <p:blipFill>
          <a:blip r:embed="rId1">
            <a:alphaModFix amt="8000"/>
            <a:grayscl/>
          </a:blip>
          <a:stretch>
            <a:fillRect/>
          </a:stretch>
        </p:blipFill>
        <p:spPr>
          <a:xfrm>
            <a:off x="0" y="3468855"/>
            <a:ext cx="12192000" cy="3389145"/>
          </a:xfrm>
          <a:prstGeom prst="rect">
            <a:avLst/>
          </a:prstGeom>
          <a:effectLst>
            <a:reflection endPos="0" dist="50800" dir="5400000" sy="-100000" algn="bl" rotWithShape="0"/>
            <a:softEdge rad="330200"/>
          </a:effectLst>
        </p:spPr>
      </p:pic>
      <p:sp>
        <p:nvSpPr>
          <p:cNvPr id="82" name="矩形 81"/>
          <p:cNvSpPr/>
          <p:nvPr/>
        </p:nvSpPr>
        <p:spPr>
          <a:xfrm>
            <a:off x="3217704" y="1935578"/>
            <a:ext cx="1392518" cy="411614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latin typeface="Arial" panose="020B0604020202090204" pitchFamily="34" charset="0"/>
              <a:ea typeface="微软雅黑" panose="020B0503020204020204" pitchFamily="34" charset="-122"/>
              <a:cs typeface="+mn-ea"/>
              <a:sym typeface="Arial" panose="020B0604020202090204" pitchFamily="34" charset="0"/>
            </a:endParaRPr>
          </a:p>
        </p:txBody>
      </p:sp>
      <p:graphicFrame>
        <p:nvGraphicFramePr>
          <p:cNvPr id="69" name="表格 68"/>
          <p:cNvGraphicFramePr>
            <a:graphicFrameLocks noGrp="1"/>
          </p:cNvGraphicFramePr>
          <p:nvPr/>
        </p:nvGraphicFramePr>
        <p:xfrm>
          <a:off x="4840605" y="2008493"/>
          <a:ext cx="7169785" cy="4119243"/>
        </p:xfrm>
        <a:graphic>
          <a:graphicData uri="http://schemas.openxmlformats.org/drawingml/2006/table">
            <a:tbl>
              <a:tblPr/>
              <a:tblGrid>
                <a:gridCol w="1928421"/>
                <a:gridCol w="1163122"/>
                <a:gridCol w="1366132"/>
                <a:gridCol w="1366132"/>
                <a:gridCol w="1345978"/>
              </a:tblGrid>
              <a:tr h="278763">
                <a:tc rowSpan="2">
                  <a:txBody>
                    <a:bodyPr/>
                    <a:lstStyle/>
                    <a:p>
                      <a:pPr algn="ctr"/>
                      <a:r>
                        <a:rPr lang="zh-CN" sz="1800" b="1" kern="0" dirty="0">
                          <a:effectLst/>
                          <a:latin typeface="华文仿宋" panose="02010600040101010101" pitchFamily="2" charset="-122"/>
                          <a:ea typeface="华文仿宋" panose="02010600040101010101" pitchFamily="2" charset="-122"/>
                          <a:cs typeface="Times New Roman" panose="02020503050405090304" charset="0"/>
                        </a:rPr>
                        <a:t>变量</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2SLS</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2">
                  <a:txBody>
                    <a:bodyPr/>
                    <a:lstStyle/>
                    <a:p>
                      <a:pPr algn="ctr"/>
                      <a:r>
                        <a:rPr lang="en-US" sz="1800" b="1" kern="0" dirty="0">
                          <a:effectLst/>
                          <a:latin typeface="华文仿宋" panose="02010600040101010101" pitchFamily="2" charset="-122"/>
                          <a:ea typeface="华文仿宋" panose="02010600040101010101" pitchFamily="2" charset="-122"/>
                          <a:cs typeface="Times New Roman" panose="02020503050405090304" charset="0"/>
                        </a:rPr>
                        <a:t>MLE</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r>
              <a:tr h="243918">
                <a:tc vMerge="1">
                  <a:tcPr/>
                </a:tc>
                <a:tc>
                  <a:txBody>
                    <a:bodyPr/>
                    <a:lstStyle/>
                    <a:p>
                      <a:pPr algn="ctr"/>
                      <a:r>
                        <a:rPr lang="zh-CN" sz="1800" b="1" kern="0" dirty="0">
                          <a:effectLst/>
                          <a:latin typeface="华文仿宋" panose="02010600040101010101" pitchFamily="2" charset="-122"/>
                          <a:ea typeface="华文仿宋" panose="02010600040101010101" pitchFamily="2" charset="-122"/>
                          <a:cs typeface="Times New Roman" panose="02020503050405090304" charset="0"/>
                        </a:rPr>
                        <a:t>（</a:t>
                      </a:r>
                      <a:r>
                        <a:rPr lang="en-US" sz="1800" b="1" kern="0" dirty="0">
                          <a:effectLst/>
                          <a:latin typeface="华文仿宋" panose="02010600040101010101" pitchFamily="2" charset="-122"/>
                          <a:ea typeface="华文仿宋" panose="02010600040101010101" pitchFamily="2" charset="-122"/>
                          <a:cs typeface="Times New Roman" panose="02020503050405090304" charset="0"/>
                        </a:rPr>
                        <a:t>1</a:t>
                      </a:r>
                      <a:r>
                        <a:rPr lang="zh-CN" sz="1800" b="1" kern="0" dirty="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a:t>
                      </a:r>
                      <a:r>
                        <a:rPr lang="en-US" sz="1800" b="1" kern="0">
                          <a:effectLst/>
                          <a:latin typeface="华文仿宋" panose="02010600040101010101" pitchFamily="2" charset="-122"/>
                          <a:ea typeface="华文仿宋" panose="02010600040101010101" pitchFamily="2" charset="-122"/>
                          <a:cs typeface="Times New Roman" panose="02020503050405090304" charset="0"/>
                        </a:rPr>
                        <a:t>2</a:t>
                      </a:r>
                      <a:r>
                        <a:rPr lang="zh-CN" sz="1800" b="1" kern="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a:t>
                      </a:r>
                      <a:r>
                        <a:rPr lang="en-US" sz="1800" b="1" kern="0">
                          <a:effectLst/>
                          <a:latin typeface="华文仿宋" panose="02010600040101010101" pitchFamily="2" charset="-122"/>
                          <a:ea typeface="华文仿宋" panose="02010600040101010101" pitchFamily="2" charset="-122"/>
                          <a:cs typeface="Times New Roman" panose="02020503050405090304" charset="0"/>
                        </a:rPr>
                        <a:t>1</a:t>
                      </a:r>
                      <a:r>
                        <a:rPr lang="zh-CN" sz="1800" b="1" kern="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a:t>
                      </a:r>
                      <a:r>
                        <a:rPr lang="en-US" sz="1800" b="1" kern="0">
                          <a:effectLst/>
                          <a:latin typeface="华文仿宋" panose="02010600040101010101" pitchFamily="2" charset="-122"/>
                          <a:ea typeface="华文仿宋" panose="02010600040101010101" pitchFamily="2" charset="-122"/>
                          <a:cs typeface="Times New Roman" panose="02020503050405090304" charset="0"/>
                        </a:rPr>
                        <a:t>2</a:t>
                      </a:r>
                      <a:r>
                        <a:rPr lang="zh-CN" sz="1800" b="1" kern="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3918">
                <a:tc rowSpan="2">
                  <a:txBody>
                    <a:bodyPr/>
                    <a:lstStyle/>
                    <a:p>
                      <a:pPr algn="ct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800" b="1" kern="0" dirty="0">
                          <a:effectLst/>
                          <a:latin typeface="华文仿宋" panose="02010600040101010101" pitchFamily="2" charset="-122"/>
                          <a:ea typeface="华文仿宋" panose="02010600040101010101" pitchFamily="2" charset="-122"/>
                          <a:cs typeface="Times New Roman" panose="02020503050405090304" charset="0"/>
                        </a:rPr>
                        <a:t>0.033</a:t>
                      </a:r>
                      <a:r>
                        <a:rPr lang="en-US" sz="1800" b="1" kern="0" baseline="30000" dirty="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0.027</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0.033</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0.026</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243918">
                <a:tc vMerge="1">
                  <a:tcPr/>
                </a:tc>
                <a:tc>
                  <a:txBody>
                    <a:bodyPr/>
                    <a:lstStyle/>
                    <a:p>
                      <a:pPr algn="ctr"/>
                      <a:r>
                        <a:rPr lang="en-US" sz="1800" b="1" kern="0" dirty="0">
                          <a:effectLst/>
                          <a:latin typeface="华文仿宋" panose="02010600040101010101" pitchFamily="2" charset="-122"/>
                          <a:ea typeface="华文仿宋" panose="02010600040101010101" pitchFamily="2" charset="-122"/>
                          <a:cs typeface="Times New Roman" panose="02020503050405090304" charset="0"/>
                        </a:rPr>
                        <a:t>(0.005)</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(0.005)</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(0.005)</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(0.005)</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243918">
                <a:tc rowSpan="2">
                  <a:txBody>
                    <a:bodyPr/>
                    <a:lstStyle/>
                    <a:p>
                      <a:pPr algn="ct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0.034</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0.032</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0.035</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0.033</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243918">
                <a:tc vMerge="1">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(0.003)</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dirty="0">
                          <a:effectLst/>
                          <a:latin typeface="华文仿宋" panose="02010600040101010101" pitchFamily="2" charset="-122"/>
                          <a:ea typeface="华文仿宋" panose="02010600040101010101" pitchFamily="2" charset="-122"/>
                          <a:cs typeface="Times New Roman" panose="02020503050405090304" charset="0"/>
                        </a:rPr>
                        <a:t>(0.003)</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(0.003)</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(0.003)</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243918">
                <a:tc rowSpan="2">
                  <a:txBody>
                    <a:bodyPr/>
                    <a:lstStyle/>
                    <a:p>
                      <a:pPr algn="ct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0.569</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dirty="0">
                          <a:effectLst/>
                          <a:latin typeface="华文仿宋" panose="02010600040101010101" pitchFamily="2" charset="-122"/>
                          <a:ea typeface="华文仿宋" panose="02010600040101010101" pitchFamily="2" charset="-122"/>
                          <a:cs typeface="Times New Roman" panose="02020503050405090304" charset="0"/>
                        </a:rPr>
                        <a:t>0.518</a:t>
                      </a:r>
                      <a:r>
                        <a:rPr lang="en-US" sz="1800" b="1" kern="0" baseline="30000" dirty="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0.410</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0.344</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243918">
                <a:tc vMerge="1">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(0.082)</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(0.080)</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(0.059)</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(0.057)</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238162">
                <a:tc>
                  <a:txBody>
                    <a:bodyPr/>
                    <a:lstStyle/>
                    <a:p>
                      <a:pPr algn="ct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238162">
                <a:tc>
                  <a:txBody>
                    <a:bodyPr/>
                    <a:lstStyle/>
                    <a:p>
                      <a:pPr algn="ct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未控制</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zh-CN" sz="1800" b="1" kern="0" dirty="0">
                          <a:effectLst/>
                          <a:latin typeface="华文仿宋" panose="02010600040101010101" pitchFamily="2" charset="-122"/>
                          <a:ea typeface="华文仿宋" panose="02010600040101010101" pitchFamily="2" charset="-122"/>
                          <a:cs typeface="Times New Roman" panose="02020503050405090304" charset="0"/>
                        </a:rPr>
                        <a:t>未控制</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238162">
                <a:tc>
                  <a:txBody>
                    <a:bodyPr/>
                    <a:lstStyle/>
                    <a:p>
                      <a:pPr algn="ct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未控制</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未控制</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243918">
                <a:tc rowSpan="2">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（逆米尔斯比率）</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-0.227</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-0.212</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dirty="0">
                          <a:effectLst/>
                          <a:latin typeface="华文仿宋" panose="02010600040101010101" pitchFamily="2" charset="-122"/>
                          <a:ea typeface="华文仿宋" panose="02010600040101010101" pitchFamily="2" charset="-122"/>
                          <a:cs typeface="Times New Roman" panose="02020503050405090304" charset="0"/>
                        </a:rPr>
                        <a:t>-0.137</a:t>
                      </a:r>
                      <a:r>
                        <a:rPr lang="en-US" sz="1800" b="1" kern="0" baseline="30000" dirty="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-0.115</a:t>
                      </a:r>
                      <a:r>
                        <a:rPr lang="en-US" sz="18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243918">
                <a:tc vMerge="1">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(0.043)</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(0.042)</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zh-CN" sz="1800" b="1" kern="0" dirty="0">
                          <a:effectLst/>
                          <a:latin typeface="华文仿宋" panose="02010600040101010101" pitchFamily="2" charset="-122"/>
                          <a:ea typeface="华文仿宋" panose="02010600040101010101" pitchFamily="2" charset="-122"/>
                          <a:cs typeface="Times New Roman" panose="02020503050405090304" charset="0"/>
                        </a:rPr>
                        <a:t>（</a:t>
                      </a:r>
                      <a:r>
                        <a:rPr lang="en-US" sz="1800" b="1" kern="0" dirty="0">
                          <a:effectLst/>
                          <a:latin typeface="华文仿宋" panose="02010600040101010101" pitchFamily="2" charset="-122"/>
                          <a:ea typeface="华文仿宋" panose="02010600040101010101" pitchFamily="2" charset="-122"/>
                          <a:cs typeface="Times New Roman" panose="02020503050405090304" charset="0"/>
                        </a:rPr>
                        <a:t>0.029</a:t>
                      </a:r>
                      <a:r>
                        <a:rPr lang="zh-CN" sz="1800" b="1" kern="0" dirty="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a:t>
                      </a:r>
                      <a:r>
                        <a:rPr lang="en-US" sz="1800" b="1" kern="0">
                          <a:effectLst/>
                          <a:latin typeface="华文仿宋" panose="02010600040101010101" pitchFamily="2" charset="-122"/>
                          <a:ea typeface="华文仿宋" panose="02010600040101010101" pitchFamily="2" charset="-122"/>
                          <a:cs typeface="Times New Roman" panose="02020503050405090304" charset="0"/>
                        </a:rPr>
                        <a:t>0.027</a:t>
                      </a:r>
                      <a:r>
                        <a:rPr lang="zh-CN" sz="1800" b="1" kern="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487836">
                <a:tc>
                  <a:txBody>
                    <a:bodyPr/>
                    <a:lstStyle/>
                    <a:p>
                      <a:pPr algn="ctr"/>
                      <a:r>
                        <a:rPr lang="zh-CN" sz="1800" b="1" kern="0">
                          <a:effectLst/>
                          <a:latin typeface="华文仿宋" panose="02010600040101010101" pitchFamily="2" charset="-122"/>
                          <a:ea typeface="华文仿宋" panose="02010600040101010101" pitchFamily="2" charset="-122"/>
                          <a:cs typeface="Times New Roman" panose="02020503050405090304" charset="0"/>
                        </a:rPr>
                        <a:t>方程独立性检验</a:t>
                      </a:r>
                      <a:r>
                        <a:rPr lang="en-US" sz="1800" b="1" kern="0">
                          <a:effectLst/>
                          <a:latin typeface="华文仿宋" panose="02010600040101010101" pitchFamily="2" charset="-122"/>
                          <a:ea typeface="华文仿宋" panose="02010600040101010101" pitchFamily="2" charset="-122"/>
                          <a:cs typeface="Times New Roman" panose="02020503050405090304" charset="0"/>
                        </a:rPr>
                        <a:t>[p</a:t>
                      </a:r>
                      <a:r>
                        <a:rPr lang="zh-CN" sz="1800" b="1" kern="0">
                          <a:effectLst/>
                          <a:latin typeface="华文仿宋" panose="02010600040101010101" pitchFamily="2" charset="-122"/>
                          <a:ea typeface="华文仿宋" panose="02010600040101010101" pitchFamily="2" charset="-122"/>
                          <a:cs typeface="Times New Roman" panose="02020503050405090304" charset="0"/>
                        </a:rPr>
                        <a:t>值</a:t>
                      </a:r>
                      <a:r>
                        <a:rPr lang="en-US" sz="1800" b="1" kern="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8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dirty="0">
                          <a:effectLst/>
                          <a:latin typeface="华文仿宋" panose="02010600040101010101" pitchFamily="2" charset="-122"/>
                          <a:ea typeface="华文仿宋" panose="02010600040101010101" pitchFamily="2" charset="-122"/>
                          <a:cs typeface="Times New Roman" panose="02020503050405090304" charset="0"/>
                        </a:rPr>
                        <a:t>18.78</a:t>
                      </a:r>
                      <a:r>
                        <a:rPr lang="en-US" sz="1800" b="1" kern="0" baseline="30000" dirty="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p>
                      <a:pPr algn="ctr"/>
                      <a:r>
                        <a:rPr lang="en-US" sz="1800" b="1" kern="0" dirty="0">
                          <a:effectLst/>
                          <a:latin typeface="华文仿宋" panose="02010600040101010101" pitchFamily="2" charset="-122"/>
                          <a:ea typeface="华文仿宋" panose="02010600040101010101" pitchFamily="2" charset="-122"/>
                          <a:cs typeface="Times New Roman" panose="02020503050405090304" charset="0"/>
                        </a:rPr>
                        <a:t>[0.000]</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800" b="1" kern="0" dirty="0">
                          <a:effectLst/>
                          <a:latin typeface="华文仿宋" panose="02010600040101010101" pitchFamily="2" charset="-122"/>
                          <a:ea typeface="华文仿宋" panose="02010600040101010101" pitchFamily="2" charset="-122"/>
                          <a:cs typeface="Times New Roman" panose="02020503050405090304" charset="0"/>
                        </a:rPr>
                        <a:t>16.88</a:t>
                      </a:r>
                      <a:r>
                        <a:rPr lang="en-US" sz="1800" b="1" kern="0" baseline="30000" dirty="0">
                          <a:effectLst/>
                          <a:latin typeface="华文仿宋" panose="02010600040101010101" pitchFamily="2" charset="-122"/>
                          <a:ea typeface="华文仿宋" panose="02010600040101010101" pitchFamily="2" charset="-122"/>
                          <a:cs typeface="Times New Roman" panose="02020503050405090304" charset="0"/>
                        </a:rPr>
                        <a:t>***</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p>
                      <a:pPr algn="ctr"/>
                      <a:r>
                        <a:rPr lang="en-US" sz="1800" b="1" kern="0" dirty="0">
                          <a:effectLst/>
                          <a:latin typeface="华文仿宋" panose="02010600040101010101" pitchFamily="2" charset="-122"/>
                          <a:ea typeface="华文仿宋" panose="02010600040101010101" pitchFamily="2" charset="-122"/>
                          <a:cs typeface="Times New Roman" panose="02020503050405090304" charset="0"/>
                        </a:rPr>
                        <a:t>[0.000]</a:t>
                      </a:r>
                      <a:endParaRPr lang="zh-CN" sz="18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bl>
          </a:graphicData>
        </a:graphic>
      </p:graphicFrame>
      <p:graphicFrame>
        <p:nvGraphicFramePr>
          <p:cNvPr id="70" name="对象 69"/>
          <p:cNvGraphicFramePr>
            <a:graphicFrameLocks noChangeAspect="1"/>
          </p:cNvGraphicFramePr>
          <p:nvPr/>
        </p:nvGraphicFramePr>
        <p:xfrm>
          <a:off x="4879311" y="5177154"/>
          <a:ext cx="174784" cy="315463"/>
        </p:xfrm>
        <a:graphic>
          <a:graphicData uri="http://schemas.openxmlformats.org/presentationml/2006/ole">
            <mc:AlternateContent xmlns:mc="http://schemas.openxmlformats.org/markup-compatibility/2006">
              <mc:Choice xmlns:v="urn:schemas-microsoft-com:vml" Requires="v">
                <p:oleObj spid="_x0000_s3" name="AxMath" r:id="rId2" imgW="124460" imgH="227330" progId="Equation.AxMath">
                  <p:embed/>
                </p:oleObj>
              </mc:Choice>
              <mc:Fallback>
                <p:oleObj name="AxMath" r:id="rId2" imgW="124460" imgH="227330" progId="Equation.AxMath">
                  <p:embed/>
                  <p:pic>
                    <p:nvPicPr>
                      <p:cNvPr id="0" name="Object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9311" y="5177154"/>
                        <a:ext cx="174784" cy="315463"/>
                      </a:xfrm>
                      <a:prstGeom prst="rect">
                        <a:avLst/>
                      </a:prstGeom>
                      <a:noFill/>
                    </p:spPr>
                  </p:pic>
                </p:oleObj>
              </mc:Fallback>
            </mc:AlternateContent>
          </a:graphicData>
        </a:graphic>
      </p:graphicFrame>
      <p:sp>
        <p:nvSpPr>
          <p:cNvPr id="71" name="矩形: 圆角 70"/>
          <p:cNvSpPr/>
          <p:nvPr/>
        </p:nvSpPr>
        <p:spPr>
          <a:xfrm>
            <a:off x="525710" y="3993652"/>
            <a:ext cx="1962211" cy="770964"/>
          </a:xfrm>
          <a:prstGeom prst="roundRect">
            <a:avLst/>
          </a:prstGeom>
          <a:solidFill>
            <a:schemeClr val="accent3"/>
          </a:solid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zh-CN" altLang="en-US" b="1" dirty="0">
                <a:solidFill>
                  <a:schemeClr val="bg1"/>
                </a:solidFill>
              </a:rPr>
              <a:t>样本自选择导致内生性问题</a:t>
            </a:r>
            <a:endParaRPr lang="zh-CN" altLang="en-US" b="1" dirty="0">
              <a:solidFill>
                <a:schemeClr val="bg1"/>
              </a:solidFill>
            </a:endParaRPr>
          </a:p>
        </p:txBody>
      </p:sp>
      <p:sp>
        <p:nvSpPr>
          <p:cNvPr id="72" name="矩形: 圆角 71"/>
          <p:cNvSpPr/>
          <p:nvPr/>
        </p:nvSpPr>
        <p:spPr>
          <a:xfrm>
            <a:off x="114921" y="2828062"/>
            <a:ext cx="2822607" cy="770964"/>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sz="1400" b="1" dirty="0">
              <a:solidFill>
                <a:srgbClr val="333333"/>
              </a:solidFill>
            </a:endParaRPr>
          </a:p>
        </p:txBody>
      </p:sp>
      <p:sp>
        <p:nvSpPr>
          <p:cNvPr id="74" name="文本框 73"/>
          <p:cNvSpPr txBox="1"/>
          <p:nvPr/>
        </p:nvSpPr>
        <p:spPr>
          <a:xfrm>
            <a:off x="65128" y="2873681"/>
            <a:ext cx="3085013" cy="338554"/>
          </a:xfrm>
          <a:prstGeom prst="rect">
            <a:avLst/>
          </a:prstGeom>
          <a:noFill/>
        </p:spPr>
        <p:txBody>
          <a:bodyPr wrap="square">
            <a:spAutoFit/>
          </a:bodyPr>
          <a:lstStyle/>
          <a:p>
            <a:pPr algn="ctr"/>
            <a:r>
              <a:rPr lang="zh-CN" altLang="en-US" sz="1600" dirty="0"/>
              <a:t>）</a:t>
            </a:r>
            <a:endParaRPr lang="zh-CN" altLang="en-US" sz="1600" dirty="0"/>
          </a:p>
        </p:txBody>
      </p:sp>
      <p:sp>
        <p:nvSpPr>
          <p:cNvPr id="75" name="矩形: 圆角 74"/>
          <p:cNvSpPr/>
          <p:nvPr/>
        </p:nvSpPr>
        <p:spPr>
          <a:xfrm>
            <a:off x="647115" y="1662472"/>
            <a:ext cx="1720316" cy="770964"/>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sz="1600" dirty="0">
              <a:solidFill>
                <a:srgbClr val="333333"/>
              </a:solidFill>
            </a:endParaRPr>
          </a:p>
        </p:txBody>
      </p:sp>
      <p:sp>
        <p:nvSpPr>
          <p:cNvPr id="76" name="箭头: 下 75"/>
          <p:cNvSpPr/>
          <p:nvPr/>
        </p:nvSpPr>
        <p:spPr>
          <a:xfrm>
            <a:off x="1416982" y="3608654"/>
            <a:ext cx="228522" cy="38854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7" name="箭头: 下 76"/>
          <p:cNvSpPr/>
          <p:nvPr/>
        </p:nvSpPr>
        <p:spPr>
          <a:xfrm rot="10800000">
            <a:off x="1392556" y="2433436"/>
            <a:ext cx="228522" cy="388548"/>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圆角 79"/>
          <p:cNvSpPr/>
          <p:nvPr/>
        </p:nvSpPr>
        <p:spPr>
          <a:xfrm>
            <a:off x="671085" y="5298141"/>
            <a:ext cx="1720316" cy="770964"/>
          </a:xfrm>
          <a:prstGeom prst="round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just"/>
            <a:endParaRPr lang="zh-CN" altLang="en-US" sz="1400" b="1" dirty="0">
              <a:solidFill>
                <a:srgbClr val="333333"/>
              </a:solidFill>
            </a:endParaRPr>
          </a:p>
        </p:txBody>
      </p:sp>
      <p:sp>
        <p:nvSpPr>
          <p:cNvPr id="81" name="矩形 80"/>
          <p:cNvSpPr/>
          <p:nvPr/>
        </p:nvSpPr>
        <p:spPr>
          <a:xfrm>
            <a:off x="65128" y="1559859"/>
            <a:ext cx="2922193" cy="4679576"/>
          </a:xfrm>
          <a:prstGeom prst="rect">
            <a:avLst/>
          </a:prstGeom>
          <a:noFill/>
          <a:ln w="19050">
            <a:solidFill>
              <a:schemeClr val="accent3"/>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sp>
        <p:nvSpPr>
          <p:cNvPr id="83" name="箭头: 下 82"/>
          <p:cNvSpPr/>
          <p:nvPr/>
        </p:nvSpPr>
        <p:spPr>
          <a:xfrm>
            <a:off x="1392555" y="4788370"/>
            <a:ext cx="244818" cy="462109"/>
          </a:xfrm>
          <a:prstGeom prst="down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86" name="箭头: 右 85"/>
          <p:cNvSpPr/>
          <p:nvPr/>
        </p:nvSpPr>
        <p:spPr>
          <a:xfrm>
            <a:off x="2800134" y="3796088"/>
            <a:ext cx="394447" cy="197224"/>
          </a:xfrm>
          <a:prstGeom prst="rightArrow">
            <a:avLst/>
          </a:prstGeom>
        </p:spPr>
        <p:style>
          <a:lnRef idx="3">
            <a:schemeClr val="lt1"/>
          </a:lnRef>
          <a:fillRef idx="1">
            <a:schemeClr val="accent5"/>
          </a:fillRef>
          <a:effectRef idx="1">
            <a:schemeClr val="accent5"/>
          </a:effectRef>
          <a:fontRef idx="minor">
            <a:schemeClr val="lt1"/>
          </a:fontRef>
        </p:style>
        <p:txBody>
          <a:bodyPr rtlCol="0" anchor="ctr"/>
          <a:lstStyle/>
          <a:p>
            <a:pPr algn="ctr"/>
            <a:endParaRPr lang="zh-CN" altLang="en-US"/>
          </a:p>
        </p:txBody>
      </p:sp>
      <p:sp>
        <p:nvSpPr>
          <p:cNvPr id="87" name="矩形: 圆角 86"/>
          <p:cNvSpPr/>
          <p:nvPr/>
        </p:nvSpPr>
        <p:spPr>
          <a:xfrm>
            <a:off x="4760259" y="5007432"/>
            <a:ext cx="6971552" cy="569822"/>
          </a:xfrm>
          <a:prstGeom prst="round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sz="1600" b="1" dirty="0">
              <a:solidFill>
                <a:srgbClr val="333333"/>
              </a:solidFill>
            </a:endParaRPr>
          </a:p>
        </p:txBody>
      </p:sp>
      <p:sp>
        <p:nvSpPr>
          <p:cNvPr id="88" name="矩形: 圆角 87"/>
          <p:cNvSpPr/>
          <p:nvPr/>
        </p:nvSpPr>
        <p:spPr>
          <a:xfrm>
            <a:off x="9556219" y="5601843"/>
            <a:ext cx="2175591" cy="541692"/>
          </a:xfrm>
          <a:prstGeom prst="round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sz="1600" b="1" dirty="0">
              <a:solidFill>
                <a:srgbClr val="333333"/>
              </a:solidFill>
            </a:endParaRPr>
          </a:p>
        </p:txBody>
      </p:sp>
      <p:sp>
        <p:nvSpPr>
          <p:cNvPr id="89" name="矩形: 圆角 88"/>
          <p:cNvSpPr/>
          <p:nvPr/>
        </p:nvSpPr>
        <p:spPr>
          <a:xfrm>
            <a:off x="6964737" y="2544913"/>
            <a:ext cx="2047779" cy="579550"/>
          </a:xfrm>
          <a:prstGeom prst="round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sz="1600" b="1" dirty="0">
              <a:solidFill>
                <a:srgbClr val="333333"/>
              </a:solidFill>
            </a:endParaRPr>
          </a:p>
        </p:txBody>
      </p:sp>
      <p:sp>
        <p:nvSpPr>
          <p:cNvPr id="90" name="矩形: 圆角 89"/>
          <p:cNvSpPr/>
          <p:nvPr/>
        </p:nvSpPr>
        <p:spPr>
          <a:xfrm>
            <a:off x="9520208" y="2549171"/>
            <a:ext cx="2211603" cy="579550"/>
          </a:xfrm>
          <a:prstGeom prst="round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zh-CN" altLang="en-US" sz="1600" b="1" dirty="0">
              <a:solidFill>
                <a:srgbClr val="333333"/>
              </a:solidFill>
            </a:endParaRPr>
          </a:p>
        </p:txBody>
      </p:sp>
      <p:sp>
        <p:nvSpPr>
          <p:cNvPr id="91" name="矩形: 圆角 90"/>
          <p:cNvSpPr/>
          <p:nvPr/>
        </p:nvSpPr>
        <p:spPr>
          <a:xfrm>
            <a:off x="8863663" y="6443602"/>
            <a:ext cx="2975166" cy="377294"/>
          </a:xfrm>
          <a:prstGeom prst="round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zh-CN" altLang="en-US" sz="1400" b="1" dirty="0">
                <a:solidFill>
                  <a:srgbClr val="333333"/>
                </a:solidFill>
              </a:rPr>
              <a:t>基准回归确实存在样本自选择问题</a:t>
            </a:r>
            <a:endParaRPr lang="zh-CN" altLang="en-US" sz="1400" b="1" dirty="0">
              <a:solidFill>
                <a:srgbClr val="333333"/>
              </a:solidFill>
            </a:endParaRPr>
          </a:p>
        </p:txBody>
      </p:sp>
      <p:cxnSp>
        <p:nvCxnSpPr>
          <p:cNvPr id="93" name="直接箭头连接符 92"/>
          <p:cNvCxnSpPr/>
          <p:nvPr/>
        </p:nvCxnSpPr>
        <p:spPr>
          <a:xfrm>
            <a:off x="10539173" y="6163145"/>
            <a:ext cx="0" cy="280457"/>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96" name="矩形: 圆角 95"/>
          <p:cNvSpPr/>
          <p:nvPr/>
        </p:nvSpPr>
        <p:spPr>
          <a:xfrm>
            <a:off x="7890603" y="1374524"/>
            <a:ext cx="2635623" cy="545847"/>
          </a:xfrm>
          <a:prstGeom prst="round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r>
              <a:rPr lang="zh-CN" altLang="en-US" sz="1400" b="1" dirty="0">
                <a:solidFill>
                  <a:srgbClr val="333333"/>
                </a:solidFill>
              </a:rPr>
              <a:t>两种方法估计的交互项系数仍在</a:t>
            </a:r>
            <a:r>
              <a:rPr lang="en-US" altLang="zh-CN" sz="1400" b="1" dirty="0">
                <a:solidFill>
                  <a:srgbClr val="333333"/>
                </a:solidFill>
              </a:rPr>
              <a:t>1%</a:t>
            </a:r>
            <a:r>
              <a:rPr lang="zh-CN" altLang="en-US" sz="1400" b="1" dirty="0">
                <a:solidFill>
                  <a:srgbClr val="333333"/>
                </a:solidFill>
              </a:rPr>
              <a:t>水平上显著</a:t>
            </a:r>
            <a:endParaRPr lang="zh-CN" altLang="en-US" sz="1400" b="1" dirty="0">
              <a:solidFill>
                <a:srgbClr val="333333"/>
              </a:solidFill>
            </a:endParaRPr>
          </a:p>
        </p:txBody>
      </p:sp>
      <p:cxnSp>
        <p:nvCxnSpPr>
          <p:cNvPr id="97" name="直接箭头连接符 96"/>
          <p:cNvCxnSpPr/>
          <p:nvPr/>
        </p:nvCxnSpPr>
        <p:spPr>
          <a:xfrm flipV="1">
            <a:off x="8373036" y="1935578"/>
            <a:ext cx="0" cy="628800"/>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0" name="直接箭头连接符 99"/>
          <p:cNvCxnSpPr/>
          <p:nvPr/>
        </p:nvCxnSpPr>
        <p:spPr>
          <a:xfrm flipV="1">
            <a:off x="10215450" y="1939837"/>
            <a:ext cx="0" cy="624541"/>
          </a:xfrm>
          <a:prstGeom prst="straightConnector1">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3" name="直接连接符 102"/>
          <p:cNvCxnSpPr/>
          <p:nvPr/>
        </p:nvCxnSpPr>
        <p:spPr>
          <a:xfrm>
            <a:off x="4760259" y="1493343"/>
            <a:ext cx="0" cy="5121609"/>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9" name="组合 28"/>
          <p:cNvGrpSpPr/>
          <p:nvPr/>
        </p:nvGrpSpPr>
        <p:grpSpPr>
          <a:xfrm>
            <a:off x="77656" y="714465"/>
            <a:ext cx="3741498" cy="45719"/>
            <a:chOff x="7460343" y="1311756"/>
            <a:chExt cx="2433027" cy="0"/>
          </a:xfrm>
        </p:grpSpPr>
        <p:cxnSp>
          <p:nvCxnSpPr>
            <p:cNvPr id="30" name="直接连接符 29"/>
            <p:cNvCxnSpPr/>
            <p:nvPr/>
          </p:nvCxnSpPr>
          <p:spPr>
            <a:xfrm>
              <a:off x="7460343" y="1311756"/>
              <a:ext cx="2433027" cy="0"/>
            </a:xfrm>
            <a:prstGeom prst="line">
              <a:avLst/>
            </a:prstGeom>
            <a:ln>
              <a:solidFill>
                <a:srgbClr val="06377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460343" y="1311756"/>
              <a:ext cx="589713" cy="0"/>
            </a:xfrm>
            <a:prstGeom prst="line">
              <a:avLst/>
            </a:prstGeom>
            <a:ln w="38100">
              <a:solidFill>
                <a:srgbClr val="063771"/>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71755" y="829310"/>
            <a:ext cx="12263755" cy="398780"/>
          </a:xfrm>
          <a:prstGeom prst="rect">
            <a:avLst/>
          </a:prstGeom>
          <a:solidFill>
            <a:srgbClr val="063771"/>
          </a:solidFill>
        </p:spPr>
        <p:txBody>
          <a:bodyPr wrap="square" rtlCol="0">
            <a:spAutoFit/>
          </a:bodyPr>
          <a:p>
            <a:pPr algn="ctr"/>
            <a:r>
              <a:rPr lang="zh-CN" altLang="en-US" sz="2000" b="1" dirty="0">
                <a:solidFill>
                  <a:schemeClr val="bg1"/>
                </a:solidFill>
              </a:rPr>
              <a:t>基准回归</a:t>
            </a:r>
            <a:r>
              <a:rPr lang="zh-CN" altLang="en-US" sz="2000" b="1" dirty="0">
                <a:solidFill>
                  <a:schemeClr val="bg1"/>
                </a:solidFill>
              </a:rPr>
              <a:t>分析</a:t>
            </a:r>
            <a:endParaRPr lang="zh-CN" altLang="en-US" sz="2000" b="1" dirty="0">
              <a:solidFill>
                <a:schemeClr val="bg1"/>
              </a:solidFill>
            </a:endParaRPr>
          </a:p>
        </p:txBody>
      </p:sp>
      <p:sp>
        <p:nvSpPr>
          <p:cNvPr id="4" name="标题 1"/>
          <p:cNvSpPr txBox="1"/>
          <p:nvPr/>
        </p:nvSpPr>
        <p:spPr>
          <a:xfrm>
            <a:off x="9994900" y="143510"/>
            <a:ext cx="2006600" cy="454025"/>
          </a:xfrm>
          <a:prstGeom prst="rect">
            <a:avLst/>
          </a:prstGeom>
        </p:spPr>
        <p:txBody>
          <a:bodyPr>
            <a:no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gn="ct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结论与政策建议</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sp>
        <p:nvSpPr>
          <p:cNvPr id="5" name="标题 1"/>
          <p:cNvSpPr txBox="1"/>
          <p:nvPr/>
        </p:nvSpPr>
        <p:spPr>
          <a:xfrm>
            <a:off x="5235575" y="132080"/>
            <a:ext cx="1463040" cy="403860"/>
          </a:xfrm>
          <a:prstGeom prst="rect">
            <a:avLst/>
          </a:prstGeom>
        </p:spPr>
        <p:txBody>
          <a:bodyPr>
            <a:norm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研究设计</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cxnSp>
        <p:nvCxnSpPr>
          <p:cNvPr id="6" name="直接连接符 5"/>
          <p:cNvCxnSpPr/>
          <p:nvPr/>
        </p:nvCxnSpPr>
        <p:spPr>
          <a:xfrm flipV="1">
            <a:off x="2551953" y="714465"/>
            <a:ext cx="9640047" cy="11415"/>
          </a:xfrm>
          <a:prstGeom prst="line">
            <a:avLst/>
          </a:prstGeom>
          <a:ln>
            <a:solidFill>
              <a:schemeClr val="accent3"/>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7" name="矩形 6"/>
          <p:cNvSpPr/>
          <p:nvPr/>
        </p:nvSpPr>
        <p:spPr>
          <a:xfrm>
            <a:off x="6883400" y="13335"/>
            <a:ext cx="2920365" cy="725805"/>
          </a:xfrm>
          <a:prstGeom prst="rect">
            <a:avLst/>
          </a:prstGeom>
          <a:solidFill>
            <a:srgbClr val="0637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7038975" y="109220"/>
            <a:ext cx="2615565" cy="706755"/>
          </a:xfrm>
          <a:prstGeom prst="rect">
            <a:avLst/>
          </a:prstGeom>
          <a:noFill/>
        </p:spPr>
        <p:txBody>
          <a:bodyPr wrap="square" rtlCol="0">
            <a:spAutoFit/>
          </a:bodyPr>
          <a:p>
            <a:pPr algn="ctr"/>
            <a:r>
              <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研究过程与结果分析</a:t>
            </a:r>
            <a:endPar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a:p>
            <a:pPr algn="ctr"/>
            <a:endPar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p:txBody>
      </p:sp>
      <p:cxnSp>
        <p:nvCxnSpPr>
          <p:cNvPr id="9" name="直接连接符 8"/>
          <p:cNvCxnSpPr/>
          <p:nvPr/>
        </p:nvCxnSpPr>
        <p:spPr>
          <a:xfrm>
            <a:off x="4949916" y="79067"/>
            <a:ext cx="0" cy="573269"/>
          </a:xfrm>
          <a:prstGeom prst="line">
            <a:avLst/>
          </a:prstGeom>
          <a:ln>
            <a:solidFill>
              <a:srgbClr val="00206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文本框 9"/>
          <p:cNvSpPr txBox="1"/>
          <p:nvPr/>
        </p:nvSpPr>
        <p:spPr>
          <a:xfrm>
            <a:off x="2281774" y="128508"/>
            <a:ext cx="2911835" cy="400110"/>
          </a:xfrm>
          <a:prstGeom prst="rect">
            <a:avLst/>
          </a:prstGeom>
          <a:noFill/>
        </p:spPr>
        <p:txBody>
          <a:bodyPr wrap="square" rtlCol="0">
            <a:spAutoFit/>
          </a:bodyPr>
          <a:p>
            <a:pPr algn="ctr"/>
            <a:r>
              <a:rPr lang="zh-CN" altLang="en-US" sz="2000" b="1" dirty="0">
                <a:solidFill>
                  <a:schemeClr val="accent3"/>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研究背景与研究意义</a:t>
            </a:r>
            <a:endParaRPr lang="zh-CN" altLang="en-US" sz="2000" b="1" dirty="0">
              <a:solidFill>
                <a:schemeClr val="accent3"/>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p:txBody>
      </p:sp>
      <p:pic>
        <p:nvPicPr>
          <p:cNvPr id="11" name="图片 10" descr="CUFE_wordmark"/>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755" y="-49530"/>
            <a:ext cx="2635250" cy="84391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Users/mark/Library/Containers/com.kingsoft.wpsoffice.mac/Data/tmp/picturecompress_20250505161748/output_1.pngoutput_1"/>
          <p:cNvPicPr>
            <a:picLocks noChangeAspect="1"/>
          </p:cNvPicPr>
          <p:nvPr/>
        </p:nvPicPr>
        <p:blipFill>
          <a:blip r:embed="rId1">
            <a:alphaModFix amt="8000"/>
            <a:grayscl/>
          </a:blip>
          <a:stretch>
            <a:fillRect/>
          </a:stretch>
        </p:blipFill>
        <p:spPr>
          <a:xfrm>
            <a:off x="0" y="3468855"/>
            <a:ext cx="12192000" cy="3389145"/>
          </a:xfrm>
          <a:prstGeom prst="rect">
            <a:avLst/>
          </a:prstGeom>
          <a:effectLst>
            <a:reflection endPos="0" dist="50800" dir="5400000" sy="-100000" algn="bl" rotWithShape="0"/>
            <a:softEdge rad="330200"/>
          </a:effectLst>
        </p:spPr>
      </p:pic>
      <p:pic>
        <p:nvPicPr>
          <p:cNvPr id="69" name="图片 68"/>
          <p:cNvPicPr>
            <a:picLocks noChangeAspect="1"/>
          </p:cNvPicPr>
          <p:nvPr/>
        </p:nvPicPr>
        <p:blipFill>
          <a:blip r:embed="rId2"/>
          <a:stretch>
            <a:fillRect/>
          </a:stretch>
        </p:blipFill>
        <p:spPr>
          <a:xfrm>
            <a:off x="135873" y="1372052"/>
            <a:ext cx="3022372" cy="2179934"/>
          </a:xfrm>
          <a:prstGeom prst="rect">
            <a:avLst/>
          </a:prstGeom>
        </p:spPr>
      </p:pic>
      <p:pic>
        <p:nvPicPr>
          <p:cNvPr id="71" name="图片 70"/>
          <p:cNvPicPr>
            <a:picLocks noChangeAspect="1"/>
          </p:cNvPicPr>
          <p:nvPr/>
        </p:nvPicPr>
        <p:blipFill>
          <a:blip r:embed="rId3"/>
          <a:stretch>
            <a:fillRect/>
          </a:stretch>
        </p:blipFill>
        <p:spPr>
          <a:xfrm>
            <a:off x="3309994" y="1372052"/>
            <a:ext cx="3092264" cy="2268553"/>
          </a:xfrm>
          <a:prstGeom prst="rect">
            <a:avLst/>
          </a:prstGeom>
        </p:spPr>
      </p:pic>
      <p:pic>
        <p:nvPicPr>
          <p:cNvPr id="73" name="图片 72"/>
          <p:cNvPicPr>
            <a:picLocks noChangeAspect="1"/>
          </p:cNvPicPr>
          <p:nvPr/>
        </p:nvPicPr>
        <p:blipFill>
          <a:blip r:embed="rId4"/>
          <a:stretch>
            <a:fillRect/>
          </a:stretch>
        </p:blipFill>
        <p:spPr>
          <a:xfrm>
            <a:off x="264855" y="4107047"/>
            <a:ext cx="2962474" cy="2179934"/>
          </a:xfrm>
          <a:prstGeom prst="rect">
            <a:avLst/>
          </a:prstGeom>
        </p:spPr>
      </p:pic>
      <p:pic>
        <p:nvPicPr>
          <p:cNvPr id="75" name="图片 74"/>
          <p:cNvPicPr>
            <a:picLocks noChangeAspect="1"/>
          </p:cNvPicPr>
          <p:nvPr/>
        </p:nvPicPr>
        <p:blipFill>
          <a:blip r:embed="rId5"/>
          <a:stretch>
            <a:fillRect/>
          </a:stretch>
        </p:blipFill>
        <p:spPr>
          <a:xfrm>
            <a:off x="3382951" y="4107047"/>
            <a:ext cx="3092264" cy="2208760"/>
          </a:xfrm>
          <a:prstGeom prst="rect">
            <a:avLst/>
          </a:prstGeom>
        </p:spPr>
      </p:pic>
      <p:cxnSp>
        <p:nvCxnSpPr>
          <p:cNvPr id="76" name="直接连接符 75"/>
          <p:cNvCxnSpPr/>
          <p:nvPr/>
        </p:nvCxnSpPr>
        <p:spPr>
          <a:xfrm>
            <a:off x="6553200" y="1433745"/>
            <a:ext cx="0" cy="5121609"/>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79" name="表格 78"/>
          <p:cNvGraphicFramePr>
            <a:graphicFrameLocks noGrp="1"/>
          </p:cNvGraphicFramePr>
          <p:nvPr/>
        </p:nvGraphicFramePr>
        <p:xfrm>
          <a:off x="6837082" y="1623962"/>
          <a:ext cx="4617157" cy="4598255"/>
        </p:xfrm>
        <a:graphic>
          <a:graphicData uri="http://schemas.openxmlformats.org/drawingml/2006/table">
            <a:tbl>
              <a:tblPr/>
              <a:tblGrid>
                <a:gridCol w="931837"/>
                <a:gridCol w="921330"/>
                <a:gridCol w="921330"/>
                <a:gridCol w="921330"/>
                <a:gridCol w="921330"/>
              </a:tblGrid>
              <a:tr h="290499">
                <a:tc rowSpan="2">
                  <a:txBody>
                    <a:bodyPr/>
                    <a:lstStyle/>
                    <a:p>
                      <a:pPr algn="ctr"/>
                      <a:r>
                        <a:rPr lang="zh-CN" sz="1600" b="1" kern="0" dirty="0">
                          <a:effectLst/>
                          <a:latin typeface="华文仿宋" panose="02010600040101010101" pitchFamily="2" charset="-122"/>
                          <a:ea typeface="华文仿宋" panose="02010600040101010101" pitchFamily="2" charset="-122"/>
                          <a:cs typeface="Times New Roman" panose="02020503050405090304" charset="0"/>
                        </a:rPr>
                        <a:t>变量</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r>
                        <a:rPr lang="zh-CN" sz="1600" b="1" kern="0">
                          <a:effectLst/>
                          <a:latin typeface="华文仿宋" panose="02010600040101010101" pitchFamily="2" charset="-122"/>
                          <a:ea typeface="华文仿宋" panose="02010600040101010101" pitchFamily="2" charset="-122"/>
                          <a:cs typeface="Times New Roman" panose="02020503050405090304" charset="0"/>
                        </a:rPr>
                        <a:t>近邻匹配（</a:t>
                      </a:r>
                      <a:r>
                        <a:rPr lang="en-US" sz="1600" b="1" kern="0">
                          <a:effectLst/>
                          <a:latin typeface="华文仿宋" panose="02010600040101010101" pitchFamily="2" charset="-122"/>
                          <a:ea typeface="华文仿宋" panose="02010600040101010101" pitchFamily="2" charset="-122"/>
                          <a:cs typeface="Times New Roman" panose="02020503050405090304" charset="0"/>
                        </a:rPr>
                        <a:t>1:4</a:t>
                      </a:r>
                      <a:r>
                        <a:rPr lang="zh-CN" sz="1600" b="1" kern="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gridSpan="2">
                  <a:txBody>
                    <a:bodyPr/>
                    <a:lstStyle/>
                    <a:p>
                      <a:pPr algn="ctr"/>
                      <a:r>
                        <a:rPr lang="zh-CN" sz="1600" b="1" kern="0" dirty="0">
                          <a:effectLst/>
                          <a:latin typeface="华文仿宋" panose="02010600040101010101" pitchFamily="2" charset="-122"/>
                          <a:ea typeface="华文仿宋" panose="02010600040101010101" pitchFamily="2" charset="-122"/>
                          <a:cs typeface="Times New Roman" panose="02020503050405090304" charset="0"/>
                        </a:rPr>
                        <a:t>核匹配</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cPr/>
                </a:tc>
              </a:tr>
              <a:tr h="236912">
                <a:tc vMerge="1">
                  <a:tcPr/>
                </a:tc>
                <a:tc>
                  <a:txBody>
                    <a:bodyPr/>
                    <a:lstStyle/>
                    <a:p>
                      <a:pPr algn="ctr"/>
                      <a:r>
                        <a:rPr lang="zh-CN" sz="1600" b="1" kern="0">
                          <a:effectLst/>
                          <a:latin typeface="华文仿宋" panose="02010600040101010101" pitchFamily="2" charset="-122"/>
                          <a:ea typeface="华文仿宋" panose="02010600040101010101" pitchFamily="2" charset="-122"/>
                          <a:cs typeface="Times New Roman" panose="02020503050405090304" charset="0"/>
                        </a:rPr>
                        <a:t>（</a:t>
                      </a:r>
                      <a:r>
                        <a:rPr lang="en-US" sz="1600" b="1" kern="0">
                          <a:effectLst/>
                          <a:latin typeface="华文仿宋" panose="02010600040101010101" pitchFamily="2" charset="-122"/>
                          <a:ea typeface="华文仿宋" panose="02010600040101010101" pitchFamily="2" charset="-122"/>
                          <a:cs typeface="Times New Roman" panose="02020503050405090304" charset="0"/>
                        </a:rPr>
                        <a:t>1</a:t>
                      </a:r>
                      <a:r>
                        <a:rPr lang="zh-CN" sz="1600" b="1" kern="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600" b="1" kern="0">
                          <a:effectLst/>
                          <a:latin typeface="华文仿宋" panose="02010600040101010101" pitchFamily="2" charset="-122"/>
                          <a:ea typeface="华文仿宋" panose="02010600040101010101" pitchFamily="2" charset="-122"/>
                          <a:cs typeface="Times New Roman" panose="02020503050405090304" charset="0"/>
                        </a:rPr>
                        <a:t>（</a:t>
                      </a:r>
                      <a:r>
                        <a:rPr lang="en-US" sz="1600" b="1" kern="0">
                          <a:effectLst/>
                          <a:latin typeface="华文仿宋" panose="02010600040101010101" pitchFamily="2" charset="-122"/>
                          <a:ea typeface="华文仿宋" panose="02010600040101010101" pitchFamily="2" charset="-122"/>
                          <a:cs typeface="Times New Roman" panose="02020503050405090304" charset="0"/>
                        </a:rPr>
                        <a:t>2</a:t>
                      </a:r>
                      <a:r>
                        <a:rPr lang="zh-CN" sz="1600" b="1" kern="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600" b="1" kern="0">
                          <a:effectLst/>
                          <a:latin typeface="华文仿宋" panose="02010600040101010101" pitchFamily="2" charset="-122"/>
                          <a:ea typeface="华文仿宋" panose="02010600040101010101" pitchFamily="2" charset="-122"/>
                          <a:cs typeface="Times New Roman" panose="02020503050405090304" charset="0"/>
                        </a:rPr>
                        <a:t>（</a:t>
                      </a:r>
                      <a:r>
                        <a:rPr lang="en-US" sz="1600" b="1" kern="0">
                          <a:effectLst/>
                          <a:latin typeface="华文仿宋" panose="02010600040101010101" pitchFamily="2" charset="-122"/>
                          <a:ea typeface="华文仿宋" panose="02010600040101010101" pitchFamily="2" charset="-122"/>
                          <a:cs typeface="Times New Roman" panose="02020503050405090304" charset="0"/>
                        </a:rPr>
                        <a:t>3</a:t>
                      </a:r>
                      <a:r>
                        <a:rPr lang="zh-CN" sz="1600" b="1" kern="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zh-CN" sz="1600" b="1" kern="0" dirty="0">
                          <a:effectLst/>
                          <a:latin typeface="华文仿宋" panose="02010600040101010101" pitchFamily="2" charset="-122"/>
                          <a:ea typeface="华文仿宋" panose="02010600040101010101" pitchFamily="2" charset="-122"/>
                          <a:cs typeface="Times New Roman" panose="02020503050405090304" charset="0"/>
                        </a:rPr>
                        <a:t>（</a:t>
                      </a:r>
                      <a:r>
                        <a:rPr lang="en-US" sz="1600" b="1" kern="0" dirty="0">
                          <a:effectLst/>
                          <a:latin typeface="华文仿宋" panose="02010600040101010101" pitchFamily="2" charset="-122"/>
                          <a:ea typeface="华文仿宋" panose="02010600040101010101" pitchFamily="2" charset="-122"/>
                          <a:cs typeface="Times New Roman" panose="02020503050405090304" charset="0"/>
                        </a:rPr>
                        <a:t>4</a:t>
                      </a:r>
                      <a:r>
                        <a:rPr lang="zh-CN" sz="1600" b="1" kern="0" dirty="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823">
                <a:tc rowSpan="2">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0.018</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0.016</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0.032</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0.026</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338445">
                <a:tc vMerge="1">
                  <a:tcPr>
                    <a:lnT w="12700" cap="flat" cmpd="sng" algn="ctr">
                      <a:noFill/>
                      <a:prstDash val="solid"/>
                      <a:round/>
                      <a:headEnd type="none" w="med" len="med"/>
                      <a:tailEnd type="none" w="med" len="med"/>
                    </a:lnT>
                  </a:tcPr>
                </a:tc>
                <a:tc>
                  <a:txBody>
                    <a:bodyPr/>
                    <a:lstStyle/>
                    <a:p>
                      <a:pPr algn="ctr"/>
                      <a:r>
                        <a:rPr lang="en-US" sz="1600" b="1" kern="0" dirty="0">
                          <a:effectLst/>
                          <a:latin typeface="华文仿宋" panose="02010600040101010101" pitchFamily="2" charset="-122"/>
                          <a:ea typeface="华文仿宋" panose="02010600040101010101" pitchFamily="2" charset="-122"/>
                          <a:cs typeface="Times New Roman" panose="02020503050405090304" charset="0"/>
                        </a:rPr>
                        <a:t>(0.007)</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R>
                      <a:noFill/>
                    </a:lnR>
                    <a:lnT w="12700" cap="flat" cmpd="sng" algn="ctr">
                      <a:noFill/>
                      <a:prstDash val="solid"/>
                      <a:round/>
                      <a:headEnd type="none" w="med" len="med"/>
                      <a:tailEnd type="none" w="med" len="med"/>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(0.007)</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(0.006)</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(0.006)</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r>
              <a:tr h="473823">
                <a:tc rowSpan="2">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r>
              <a:tr h="236912">
                <a:tc vMerge="1">
                  <a:tcPr>
                    <a:lnT w="12700" cap="flat" cmpd="sng" algn="ctr">
                      <a:noFill/>
                      <a:prstDash val="solid"/>
                      <a:round/>
                      <a:headEnd type="none" w="med" len="med"/>
                      <a:tailEnd type="none" w="med" len="med"/>
                    </a:lnT>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R>
                      <a:noFill/>
                    </a:lnR>
                    <a:lnT w="12700" cap="flat" cmpd="sng" algn="ctr">
                      <a:noFill/>
                      <a:prstDash val="solid"/>
                      <a:round/>
                      <a:headEnd type="none" w="med" len="med"/>
                      <a:tailEnd type="none" w="med" len="med"/>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r>
              <a:tr h="473823">
                <a:tc rowSpan="2">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r>
              <a:tr h="236912">
                <a:tc vMerge="1">
                  <a:tcPr>
                    <a:lnT w="12700" cap="flat" cmpd="sng" algn="ctr">
                      <a:noFill/>
                      <a:prstDash val="solid"/>
                      <a:round/>
                      <a:headEnd type="none" w="med" len="med"/>
                      <a:tailEnd type="none" w="med" len="med"/>
                    </a:lnT>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R>
                      <a:noFill/>
                    </a:lnR>
                    <a:lnT w="12700" cap="flat" cmpd="sng" algn="ctr">
                      <a:noFill/>
                      <a:prstDash val="solid"/>
                      <a:round/>
                      <a:headEnd type="none" w="med" len="med"/>
                      <a:tailEnd type="none" w="med" len="med"/>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r>
              <a:tr h="406134">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r>
              <a:tr h="406134">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r>
              <a:tr h="406134">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r>
              <a:tr h="298960">
                <a:tc>
                  <a:txBody>
                    <a:bodyPr/>
                    <a:lstStyle/>
                    <a:p>
                      <a:pPr algn="ctr"/>
                      <a:r>
                        <a:rPr lang="en-US" sz="1600" b="1" i="1" kern="0" dirty="0">
                          <a:effectLst/>
                          <a:latin typeface="华文仿宋" panose="02010600040101010101" pitchFamily="2" charset="-122"/>
                          <a:ea typeface="华文仿宋" panose="02010600040101010101" pitchFamily="2" charset="-122"/>
                          <a:cs typeface="Times New Roman" panose="02020503050405090304" charset="0"/>
                        </a:rPr>
                        <a:t>N</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r>
              <a:tr h="298960">
                <a:tc>
                  <a:txBody>
                    <a:bodyPr/>
                    <a:lstStyle/>
                    <a:p>
                      <a:pPr algn="ctr"/>
                      <a:r>
                        <a:rPr lang="en-US" sz="1600" b="1" kern="0" dirty="0">
                          <a:effectLst/>
                          <a:latin typeface="华文仿宋" panose="02010600040101010101" pitchFamily="2" charset="-122"/>
                          <a:ea typeface="华文仿宋" panose="02010600040101010101" pitchFamily="2" charset="-122"/>
                          <a:cs typeface="Times New Roman" panose="02020503050405090304" charset="0"/>
                        </a:rPr>
                        <a:t>adj. </a:t>
                      </a:r>
                      <a:r>
                        <a:rPr lang="en-US" sz="1600" b="1" i="1" kern="0" dirty="0">
                          <a:effectLst/>
                          <a:latin typeface="华文仿宋" panose="02010600040101010101" pitchFamily="2" charset="-122"/>
                          <a:ea typeface="华文仿宋" panose="02010600040101010101" pitchFamily="2" charset="-122"/>
                          <a:cs typeface="Times New Roman" panose="02020503050405090304" charset="0"/>
                        </a:rPr>
                        <a:t>R</a:t>
                      </a:r>
                      <a:r>
                        <a:rPr lang="en-US" sz="1600" b="1" kern="0" baseline="30000" dirty="0">
                          <a:effectLst/>
                          <a:latin typeface="华文仿宋" panose="02010600040101010101" pitchFamily="2" charset="-122"/>
                          <a:ea typeface="华文仿宋" panose="02010600040101010101" pitchFamily="2" charset="-122"/>
                          <a:cs typeface="Times New Roman" panose="02020503050405090304" charset="0"/>
                        </a:rPr>
                        <a:t>2</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sp>
        <p:nvSpPr>
          <p:cNvPr id="80" name="矩形: 圆角 79"/>
          <p:cNvSpPr/>
          <p:nvPr/>
        </p:nvSpPr>
        <p:spPr>
          <a:xfrm>
            <a:off x="7919119" y="2241449"/>
            <a:ext cx="3409368" cy="770964"/>
          </a:xfrm>
          <a:prstGeom prst="roundRect">
            <a:avLst/>
          </a:prstGeom>
          <a:no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81" name="矩形: 圆角 80"/>
          <p:cNvSpPr/>
          <p:nvPr/>
        </p:nvSpPr>
        <p:spPr>
          <a:xfrm>
            <a:off x="1955123" y="1508191"/>
            <a:ext cx="529413" cy="1720512"/>
          </a:xfrm>
          <a:prstGeom prst="roundRect">
            <a:avLst/>
          </a:prstGeom>
          <a:no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82" name="矩形: 圆角 81"/>
          <p:cNvSpPr/>
          <p:nvPr/>
        </p:nvSpPr>
        <p:spPr>
          <a:xfrm>
            <a:off x="2000490" y="4200591"/>
            <a:ext cx="529413" cy="1720512"/>
          </a:xfrm>
          <a:prstGeom prst="roundRect">
            <a:avLst/>
          </a:prstGeom>
          <a:no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83" name="文本框 82"/>
          <p:cNvSpPr txBox="1"/>
          <p:nvPr/>
        </p:nvSpPr>
        <p:spPr>
          <a:xfrm>
            <a:off x="768544" y="3694513"/>
            <a:ext cx="5327453" cy="338554"/>
          </a:xfrm>
          <a:prstGeom prst="rect">
            <a:avLst/>
          </a:prstGeom>
          <a:noFill/>
        </p:spPr>
        <p:txBody>
          <a:bodyPr wrap="square" rtlCol="0">
            <a:spAutoFit/>
          </a:bodyPr>
          <a:lstStyle/>
          <a:p>
            <a:pPr algn="ctr"/>
            <a:r>
              <a:rPr lang="en-US" altLang="zh-CN" sz="1600" b="1" dirty="0">
                <a:solidFill>
                  <a:schemeClr val="accent3"/>
                </a:solidFill>
                <a:latin typeface="Arial" panose="020B0604020202090204" pitchFamily="34" charset="0"/>
                <a:ea typeface="微软雅黑" panose="020B0503020204020204" pitchFamily="34" charset="-122"/>
                <a:cs typeface="+mn-ea"/>
                <a:sym typeface="Arial" panose="020B0604020202090204" pitchFamily="34" charset="0"/>
              </a:rPr>
              <a:t>1:4</a:t>
            </a:r>
            <a:r>
              <a:rPr lang="zh-CN" altLang="en-US" sz="1600" b="1" dirty="0">
                <a:solidFill>
                  <a:schemeClr val="accent3"/>
                </a:solidFill>
                <a:latin typeface="Arial" panose="020B0604020202090204" pitchFamily="34" charset="0"/>
                <a:ea typeface="微软雅黑" panose="020B0503020204020204" pitchFamily="34" charset="-122"/>
                <a:cs typeface="+mn-ea"/>
                <a:sym typeface="Arial" panose="020B0604020202090204" pitchFamily="34" charset="0"/>
              </a:rPr>
              <a:t> 近邻匹配：</a:t>
            </a:r>
            <a:r>
              <a:rPr lang="zh-CN" altLang="en-US" sz="1600" dirty="0">
                <a:solidFill>
                  <a:schemeClr val="accent3"/>
                </a:solidFill>
                <a:latin typeface="Arial" panose="020B0604020202090204" pitchFamily="34" charset="0"/>
                <a:ea typeface="微软雅黑" panose="020B0503020204020204" pitchFamily="34" charset="-122"/>
                <a:cs typeface="+mn-ea"/>
                <a:sym typeface="Arial" panose="020B0604020202090204" pitchFamily="34" charset="0"/>
              </a:rPr>
              <a:t>符合平衡假定检验和匹配假定检验</a:t>
            </a:r>
            <a:endParaRPr lang="zh-CN" altLang="en-US" sz="1600" dirty="0">
              <a:solidFill>
                <a:schemeClr val="accent3"/>
              </a:solidFill>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84" name="文本框 83"/>
          <p:cNvSpPr txBox="1"/>
          <p:nvPr/>
        </p:nvSpPr>
        <p:spPr>
          <a:xfrm>
            <a:off x="821798" y="6436806"/>
            <a:ext cx="5142719" cy="338554"/>
          </a:xfrm>
          <a:prstGeom prst="rect">
            <a:avLst/>
          </a:prstGeom>
          <a:noFill/>
        </p:spPr>
        <p:txBody>
          <a:bodyPr wrap="square" rtlCol="0">
            <a:spAutoFit/>
          </a:bodyPr>
          <a:lstStyle/>
          <a:p>
            <a:pPr algn="ctr"/>
            <a:r>
              <a:rPr lang="zh-CN" altLang="en-US" sz="1600" b="1" dirty="0">
                <a:solidFill>
                  <a:schemeClr val="accent3"/>
                </a:solidFill>
                <a:latin typeface="Arial" panose="020B0604020202090204" pitchFamily="34" charset="0"/>
                <a:ea typeface="微软雅黑" panose="020B0503020204020204" pitchFamily="34" charset="-122"/>
                <a:cs typeface="+mn-ea"/>
                <a:sym typeface="Arial" panose="020B0604020202090204" pitchFamily="34" charset="0"/>
              </a:rPr>
              <a:t>核匹配</a:t>
            </a:r>
            <a:r>
              <a:rPr lang="zh-CN" altLang="en-US" sz="1600" dirty="0">
                <a:solidFill>
                  <a:schemeClr val="accent3"/>
                </a:solidFill>
                <a:latin typeface="Arial" panose="020B0604020202090204" pitchFamily="34" charset="0"/>
                <a:ea typeface="微软雅黑" panose="020B0503020204020204" pitchFamily="34" charset="-122"/>
                <a:cs typeface="+mn-ea"/>
                <a:sym typeface="Arial" panose="020B0604020202090204" pitchFamily="34" charset="0"/>
              </a:rPr>
              <a:t>：符合平衡假定检验和匹配假定检验</a:t>
            </a:r>
            <a:endParaRPr lang="zh-CN" altLang="en-US" sz="1600" dirty="0">
              <a:solidFill>
                <a:schemeClr val="accent3"/>
              </a:solidFill>
              <a:latin typeface="Arial" panose="020B0604020202090204" pitchFamily="34" charset="0"/>
              <a:ea typeface="微软雅黑" panose="020B0503020204020204" pitchFamily="34" charset="-122"/>
              <a:cs typeface="+mn-ea"/>
              <a:sym typeface="Arial" panose="020B0604020202090204" pitchFamily="34" charset="0"/>
            </a:endParaRPr>
          </a:p>
        </p:txBody>
      </p:sp>
      <p:cxnSp>
        <p:nvCxnSpPr>
          <p:cNvPr id="87" name="连接符: 肘形 86"/>
          <p:cNvCxnSpPr>
            <a:stCxn id="80" idx="3"/>
            <a:endCxn id="89" idx="0"/>
          </p:cNvCxnSpPr>
          <p:nvPr/>
        </p:nvCxnSpPr>
        <p:spPr>
          <a:xfrm>
            <a:off x="11328487" y="2626931"/>
            <a:ext cx="413179" cy="426882"/>
          </a:xfrm>
          <a:prstGeom prst="bentConnector2">
            <a:avLst/>
          </a:prstGeom>
          <a:ln>
            <a:solidFill>
              <a:schemeClr val="accent3"/>
            </a:solidFill>
            <a:tailEnd type="triangle"/>
          </a:ln>
        </p:spPr>
        <p:style>
          <a:lnRef idx="3">
            <a:schemeClr val="accent1"/>
          </a:lnRef>
          <a:fillRef idx="0">
            <a:schemeClr val="accent1"/>
          </a:fillRef>
          <a:effectRef idx="2">
            <a:schemeClr val="accent1"/>
          </a:effectRef>
          <a:fontRef idx="minor">
            <a:schemeClr val="tx1"/>
          </a:fontRef>
        </p:style>
      </p:cxnSp>
      <p:sp>
        <p:nvSpPr>
          <p:cNvPr id="89" name="矩形: 圆角 88"/>
          <p:cNvSpPr/>
          <p:nvPr/>
        </p:nvSpPr>
        <p:spPr>
          <a:xfrm>
            <a:off x="11359380" y="3053813"/>
            <a:ext cx="764571" cy="2008509"/>
          </a:xfrm>
          <a:prstGeom prst="roundRect">
            <a:avLst/>
          </a:prstGeom>
          <a:no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just"/>
            <a:r>
              <a:rPr lang="zh-CN" altLang="en-US" sz="1200" b="1" dirty="0"/>
              <a:t>两种方法匹配后的回归结果，交互项系数均在</a:t>
            </a:r>
            <a:r>
              <a:rPr lang="en-US" altLang="zh-CN" sz="1200" b="1" dirty="0"/>
              <a:t>5%</a:t>
            </a:r>
            <a:r>
              <a:rPr lang="zh-CN" altLang="en-US" sz="1200" b="1" dirty="0"/>
              <a:t>水平上显著为正</a:t>
            </a:r>
            <a:endParaRPr lang="zh-CN" altLang="en-US" sz="1200" b="1" dirty="0"/>
          </a:p>
        </p:txBody>
      </p:sp>
      <p:grpSp>
        <p:nvGrpSpPr>
          <p:cNvPr id="29" name="组合 28"/>
          <p:cNvGrpSpPr/>
          <p:nvPr/>
        </p:nvGrpSpPr>
        <p:grpSpPr>
          <a:xfrm>
            <a:off x="77656" y="714465"/>
            <a:ext cx="3741498" cy="45719"/>
            <a:chOff x="7460343" y="1311756"/>
            <a:chExt cx="2433027" cy="0"/>
          </a:xfrm>
        </p:grpSpPr>
        <p:cxnSp>
          <p:nvCxnSpPr>
            <p:cNvPr id="30" name="直接连接符 29"/>
            <p:cNvCxnSpPr/>
            <p:nvPr/>
          </p:nvCxnSpPr>
          <p:spPr>
            <a:xfrm>
              <a:off x="7460343" y="1311756"/>
              <a:ext cx="2433027" cy="0"/>
            </a:xfrm>
            <a:prstGeom prst="line">
              <a:avLst/>
            </a:prstGeom>
            <a:ln>
              <a:solidFill>
                <a:srgbClr val="06377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460343" y="1311756"/>
              <a:ext cx="589713" cy="0"/>
            </a:xfrm>
            <a:prstGeom prst="line">
              <a:avLst/>
            </a:prstGeom>
            <a:ln w="38100">
              <a:solidFill>
                <a:srgbClr val="063771"/>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71755" y="829310"/>
            <a:ext cx="12263755" cy="398780"/>
          </a:xfrm>
          <a:prstGeom prst="rect">
            <a:avLst/>
          </a:prstGeom>
          <a:solidFill>
            <a:srgbClr val="063771"/>
          </a:solidFill>
        </p:spPr>
        <p:txBody>
          <a:bodyPr wrap="square" rtlCol="0">
            <a:spAutoFit/>
          </a:bodyPr>
          <a:p>
            <a:pPr algn="ctr"/>
            <a:r>
              <a:rPr lang="zh-CN" altLang="en-US" sz="2000" b="1" dirty="0">
                <a:solidFill>
                  <a:schemeClr val="bg1"/>
                </a:solidFill>
              </a:rPr>
              <a:t>基准回归</a:t>
            </a:r>
            <a:r>
              <a:rPr lang="zh-CN" altLang="en-US" sz="2000" b="1" dirty="0">
                <a:solidFill>
                  <a:schemeClr val="bg1"/>
                </a:solidFill>
              </a:rPr>
              <a:t>分析</a:t>
            </a:r>
            <a:endParaRPr lang="zh-CN" altLang="en-US" sz="2000" b="1" dirty="0">
              <a:solidFill>
                <a:schemeClr val="bg1"/>
              </a:solidFill>
            </a:endParaRPr>
          </a:p>
        </p:txBody>
      </p:sp>
      <p:sp>
        <p:nvSpPr>
          <p:cNvPr id="2" name="标题 1"/>
          <p:cNvSpPr txBox="1"/>
          <p:nvPr/>
        </p:nvSpPr>
        <p:spPr>
          <a:xfrm>
            <a:off x="9994900" y="143510"/>
            <a:ext cx="2006600" cy="454025"/>
          </a:xfrm>
          <a:prstGeom prst="rect">
            <a:avLst/>
          </a:prstGeom>
        </p:spPr>
        <p:txBody>
          <a:bodyPr>
            <a:no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gn="ct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结论与政策建议</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sp>
        <p:nvSpPr>
          <p:cNvPr id="4" name="标题 1"/>
          <p:cNvSpPr txBox="1"/>
          <p:nvPr/>
        </p:nvSpPr>
        <p:spPr>
          <a:xfrm>
            <a:off x="5235575" y="132080"/>
            <a:ext cx="1463040" cy="403860"/>
          </a:xfrm>
          <a:prstGeom prst="rect">
            <a:avLst/>
          </a:prstGeom>
        </p:spPr>
        <p:txBody>
          <a:bodyPr>
            <a:norm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研究设计</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cxnSp>
        <p:nvCxnSpPr>
          <p:cNvPr id="5" name="直接连接符 4"/>
          <p:cNvCxnSpPr/>
          <p:nvPr/>
        </p:nvCxnSpPr>
        <p:spPr>
          <a:xfrm flipV="1">
            <a:off x="2551953" y="714465"/>
            <a:ext cx="9640047" cy="11415"/>
          </a:xfrm>
          <a:prstGeom prst="line">
            <a:avLst/>
          </a:prstGeom>
          <a:ln>
            <a:solidFill>
              <a:schemeClr val="accent3"/>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6" name="矩形 5"/>
          <p:cNvSpPr/>
          <p:nvPr/>
        </p:nvSpPr>
        <p:spPr>
          <a:xfrm>
            <a:off x="6883400" y="13335"/>
            <a:ext cx="2920365" cy="725805"/>
          </a:xfrm>
          <a:prstGeom prst="rect">
            <a:avLst/>
          </a:prstGeom>
          <a:solidFill>
            <a:srgbClr val="0637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7038975" y="109220"/>
            <a:ext cx="2615565" cy="706755"/>
          </a:xfrm>
          <a:prstGeom prst="rect">
            <a:avLst/>
          </a:prstGeom>
          <a:noFill/>
        </p:spPr>
        <p:txBody>
          <a:bodyPr wrap="square" rtlCol="0">
            <a:spAutoFit/>
          </a:bodyPr>
          <a:p>
            <a:pPr algn="ctr"/>
            <a:r>
              <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研究过程与结果分析</a:t>
            </a:r>
            <a:endPar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a:p>
            <a:pPr algn="ctr"/>
            <a:endPar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p:txBody>
      </p:sp>
      <p:cxnSp>
        <p:nvCxnSpPr>
          <p:cNvPr id="8" name="直接连接符 7"/>
          <p:cNvCxnSpPr/>
          <p:nvPr/>
        </p:nvCxnSpPr>
        <p:spPr>
          <a:xfrm>
            <a:off x="4949916" y="79067"/>
            <a:ext cx="0" cy="573269"/>
          </a:xfrm>
          <a:prstGeom prst="line">
            <a:avLst/>
          </a:prstGeom>
          <a:ln>
            <a:solidFill>
              <a:srgbClr val="00206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9" name="文本框 8"/>
          <p:cNvSpPr txBox="1"/>
          <p:nvPr/>
        </p:nvSpPr>
        <p:spPr>
          <a:xfrm>
            <a:off x="2281774" y="128508"/>
            <a:ext cx="2911835" cy="400110"/>
          </a:xfrm>
          <a:prstGeom prst="rect">
            <a:avLst/>
          </a:prstGeom>
          <a:noFill/>
        </p:spPr>
        <p:txBody>
          <a:bodyPr wrap="square" rtlCol="0">
            <a:spAutoFit/>
          </a:bodyPr>
          <a:p>
            <a:pPr algn="ctr"/>
            <a:r>
              <a:rPr lang="zh-CN" altLang="en-US" sz="2000" b="1" dirty="0">
                <a:solidFill>
                  <a:schemeClr val="accent3"/>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研究背景与研究意义</a:t>
            </a:r>
            <a:endParaRPr lang="zh-CN" altLang="en-US" sz="2000" b="1" dirty="0">
              <a:solidFill>
                <a:schemeClr val="accent3"/>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p:txBody>
      </p:sp>
      <p:pic>
        <p:nvPicPr>
          <p:cNvPr id="10" name="图片 9" descr="CUFE_wordmark"/>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755" y="-49530"/>
            <a:ext cx="2635250" cy="84391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恰"/>
          <p:cNvPicPr>
            <a:picLocks noChangeAspect="1"/>
          </p:cNvPicPr>
          <p:nvPr/>
        </p:nvPicPr>
        <p:blipFill>
          <a:blip r:embed="rId1">
            <a:alphaModFix amt="5000"/>
          </a:blip>
          <a:stretch>
            <a:fillRect/>
          </a:stretch>
        </p:blipFill>
        <p:spPr>
          <a:xfrm>
            <a:off x="0" y="19050"/>
            <a:ext cx="12228195" cy="6838950"/>
          </a:xfrm>
          <a:prstGeom prst="rect">
            <a:avLst/>
          </a:prstGeom>
        </p:spPr>
      </p:pic>
      <p:pic>
        <p:nvPicPr>
          <p:cNvPr id="70" name="图片 69"/>
          <p:cNvPicPr>
            <a:picLocks noChangeAspect="1"/>
          </p:cNvPicPr>
          <p:nvPr/>
        </p:nvPicPr>
        <p:blipFill>
          <a:blip r:embed="rId2"/>
          <a:stretch>
            <a:fillRect/>
          </a:stretch>
        </p:blipFill>
        <p:spPr>
          <a:xfrm>
            <a:off x="402175" y="3069784"/>
            <a:ext cx="5157045" cy="3508072"/>
          </a:xfrm>
          <a:prstGeom prst="rect">
            <a:avLst/>
          </a:prstGeom>
        </p:spPr>
      </p:pic>
      <p:graphicFrame>
        <p:nvGraphicFramePr>
          <p:cNvPr id="71" name="表格 70"/>
          <p:cNvGraphicFramePr>
            <a:graphicFrameLocks noGrp="1"/>
          </p:cNvGraphicFramePr>
          <p:nvPr/>
        </p:nvGraphicFramePr>
        <p:xfrm>
          <a:off x="5756283" y="1623962"/>
          <a:ext cx="5037061" cy="4807717"/>
        </p:xfrm>
        <a:graphic>
          <a:graphicData uri="http://schemas.openxmlformats.org/drawingml/2006/table">
            <a:tbl>
              <a:tblPr/>
              <a:tblGrid>
                <a:gridCol w="1451341"/>
                <a:gridCol w="848658"/>
                <a:gridCol w="740038"/>
                <a:gridCol w="998512"/>
                <a:gridCol w="998512"/>
              </a:tblGrid>
              <a:tr h="433365">
                <a:tc>
                  <a:txBody>
                    <a:bodyPr/>
                    <a:lstStyle/>
                    <a:p>
                      <a:pPr algn="ctr"/>
                      <a:r>
                        <a:rPr lang="zh-CN" sz="1600" b="1" kern="0" dirty="0">
                          <a:effectLst/>
                          <a:latin typeface="华文仿宋" panose="02010600040101010101" pitchFamily="2" charset="-122"/>
                          <a:ea typeface="华文仿宋" panose="02010600040101010101" pitchFamily="2" charset="-122"/>
                          <a:cs typeface="Times New Roman" panose="02020503050405090304" charset="0"/>
                        </a:rPr>
                        <a:t>变量</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(1)</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(2)</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(3)</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(4)</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298">
                <a:tc rowSpan="2">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dirty="0">
                          <a:effectLst/>
                          <a:latin typeface="华文仿宋" panose="02010600040101010101" pitchFamily="2" charset="-122"/>
                          <a:ea typeface="华文仿宋" panose="02010600040101010101" pitchFamily="2" charset="-122"/>
                          <a:cs typeface="Times New Roman" panose="02020503050405090304" charset="0"/>
                        </a:rPr>
                        <a:t>0.575</a:t>
                      </a:r>
                      <a:r>
                        <a:rPr lang="en-US" sz="1600" b="1" kern="0" baseline="30000" dirty="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0.574</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0.627</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0.634</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429298">
                <a:tc vMerge="1">
                  <a:tcPr/>
                </a:tc>
                <a:tc>
                  <a:txBody>
                    <a:bodyPr/>
                    <a:lstStyle/>
                    <a:p>
                      <a:pPr algn="ctr"/>
                      <a:r>
                        <a:rPr lang="en-US" sz="1600" b="1" kern="0" dirty="0">
                          <a:effectLst/>
                          <a:latin typeface="华文仿宋" panose="02010600040101010101" pitchFamily="2" charset="-122"/>
                          <a:ea typeface="华文仿宋" panose="02010600040101010101" pitchFamily="2" charset="-122"/>
                          <a:cs typeface="Times New Roman" panose="02020503050405090304" charset="0"/>
                        </a:rPr>
                        <a:t>(0.040)</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(0.039)</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(0.168)</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(0.170)</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417089">
                <a:tc rowSpan="2">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0.038</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dirty="0">
                          <a:effectLst/>
                          <a:latin typeface="华文仿宋" panose="02010600040101010101" pitchFamily="2" charset="-122"/>
                          <a:ea typeface="华文仿宋" panose="02010600040101010101" pitchFamily="2" charset="-122"/>
                          <a:cs typeface="Times New Roman" panose="02020503050405090304" charset="0"/>
                        </a:rPr>
                        <a:t>0.033</a:t>
                      </a:r>
                      <a:r>
                        <a:rPr lang="en-US" sz="1600" b="1" kern="0" baseline="30000" dirty="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0.033</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0.029</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429298">
                <a:tc vMerge="1">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(0.003)</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(0.003)</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(0.003)</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dirty="0">
                          <a:effectLst/>
                          <a:latin typeface="华文仿宋" panose="02010600040101010101" pitchFamily="2" charset="-122"/>
                          <a:ea typeface="华文仿宋" panose="02010600040101010101" pitchFamily="2" charset="-122"/>
                          <a:cs typeface="Times New Roman" panose="02020503050405090304" charset="0"/>
                        </a:rPr>
                        <a:t>(0.003)</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360120">
                <a:tc rowSpan="2">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0.015</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0.014</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dirty="0">
                          <a:effectLst/>
                          <a:latin typeface="华文仿宋" panose="02010600040101010101" pitchFamily="2" charset="-122"/>
                          <a:ea typeface="华文仿宋" panose="02010600040101010101" pitchFamily="2" charset="-122"/>
                          <a:cs typeface="Times New Roman" panose="02020503050405090304" charset="0"/>
                        </a:rPr>
                        <a:t>0.011</a:t>
                      </a:r>
                      <a:r>
                        <a:rPr lang="en-US" sz="1600" b="1" kern="0" baseline="30000" dirty="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360120">
                <a:tc vMerge="1">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(0.005)</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(0.005)</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(0.005)</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360120">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370293">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360120">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429298">
                <a:tc>
                  <a:txBody>
                    <a:bodyPr/>
                    <a:lstStyle/>
                    <a:p>
                      <a:pPr algn="ctr"/>
                      <a:r>
                        <a:rPr lang="en-US" sz="1600" b="1" i="1" kern="0">
                          <a:effectLst/>
                          <a:latin typeface="华文仿宋" panose="02010600040101010101" pitchFamily="2" charset="-122"/>
                          <a:ea typeface="华文仿宋" panose="02010600040101010101" pitchFamily="2" charset="-122"/>
                          <a:cs typeface="Times New Roman" panose="02020503050405090304" charset="0"/>
                        </a:rPr>
                        <a:t>N</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429298">
                <a:tc>
                  <a:txBody>
                    <a:bodyPr/>
                    <a:lstStyle/>
                    <a:p>
                      <a:pPr algn="ctr"/>
                      <a:r>
                        <a:rPr lang="en-US" sz="1600" b="1" kern="0" dirty="0">
                          <a:effectLst/>
                          <a:latin typeface="华文仿宋" panose="02010600040101010101" pitchFamily="2" charset="-122"/>
                          <a:ea typeface="华文仿宋" panose="02010600040101010101" pitchFamily="2" charset="-122"/>
                          <a:cs typeface="Times New Roman" panose="02020503050405090304" charset="0"/>
                        </a:rPr>
                        <a:t>adj. </a:t>
                      </a:r>
                      <a:r>
                        <a:rPr lang="en-US" sz="1600" b="1" i="1" kern="0" dirty="0">
                          <a:effectLst/>
                          <a:latin typeface="华文仿宋" panose="02010600040101010101" pitchFamily="2" charset="-122"/>
                          <a:ea typeface="华文仿宋" panose="02010600040101010101" pitchFamily="2" charset="-122"/>
                          <a:cs typeface="Times New Roman" panose="02020503050405090304" charset="0"/>
                        </a:rPr>
                        <a:t>R</a:t>
                      </a:r>
                      <a:r>
                        <a:rPr lang="en-US" sz="1600" b="1" kern="0" baseline="30000" dirty="0">
                          <a:effectLst/>
                          <a:latin typeface="华文仿宋" panose="02010600040101010101" pitchFamily="2" charset="-122"/>
                          <a:ea typeface="华文仿宋" panose="02010600040101010101" pitchFamily="2" charset="-122"/>
                          <a:cs typeface="Times New Roman" panose="02020503050405090304" charset="0"/>
                        </a:rPr>
                        <a:t>2</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72" name="矩形: 圆角 71"/>
          <p:cNvSpPr/>
          <p:nvPr/>
        </p:nvSpPr>
        <p:spPr>
          <a:xfrm>
            <a:off x="7929113" y="3743067"/>
            <a:ext cx="2703028" cy="770964"/>
          </a:xfrm>
          <a:prstGeom prst="roundRect">
            <a:avLst/>
          </a:prstGeom>
          <a:no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3" name="矩形: 圆角 72"/>
          <p:cNvSpPr/>
          <p:nvPr/>
        </p:nvSpPr>
        <p:spPr>
          <a:xfrm>
            <a:off x="155389" y="1389140"/>
            <a:ext cx="5241364" cy="1680644"/>
          </a:xfrm>
          <a:prstGeom prst="roundRect">
            <a:avLst>
              <a:gd name="adj" fmla="val 4424"/>
            </a:avLst>
          </a:prstGeom>
          <a:solidFill>
            <a:schemeClr val="bg1"/>
          </a:solidFill>
          <a:ln>
            <a:noFill/>
          </a:ln>
          <a:effectLst>
            <a:outerShdw blurRad="381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90204" pitchFamily="34" charset="0"/>
              <a:buChar char="•"/>
            </a:pPr>
            <a:r>
              <a:rPr lang="zh-CN" altLang="en-US" sz="1400" b="1" dirty="0">
                <a:solidFill>
                  <a:schemeClr val="tx1"/>
                </a:solidFill>
                <a:latin typeface="Arial" panose="020B0604020202090204" pitchFamily="34" charset="0"/>
                <a:ea typeface="微软雅黑" panose="020B0503020204020204" pitchFamily="34" charset="-122"/>
                <a:cs typeface="+mn-ea"/>
                <a:sym typeface="Arial" panose="020B0604020202090204" pitchFamily="34" charset="0"/>
              </a:rPr>
              <a:t>步骤说明</a:t>
            </a:r>
            <a:endParaRPr lang="zh-CN" altLang="en-US" sz="1400" b="1" dirty="0">
              <a:solidFill>
                <a:schemeClr val="tx1"/>
              </a:solidFill>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76" name="文本框 75"/>
          <p:cNvSpPr txBox="1"/>
          <p:nvPr/>
        </p:nvSpPr>
        <p:spPr>
          <a:xfrm>
            <a:off x="4518212" y="5821082"/>
            <a:ext cx="878541" cy="523220"/>
          </a:xfrm>
          <a:prstGeom prst="rect">
            <a:avLst/>
          </a:prstGeom>
          <a:noFill/>
        </p:spPr>
        <p:txBody>
          <a:bodyPr wrap="square" rtlCol="0">
            <a:spAutoFit/>
          </a:bodyPr>
          <a:lstStyle/>
          <a:p>
            <a:pPr algn="ctr"/>
            <a:r>
              <a:rPr lang="en-US" altLang="zh-CN" sz="1400" dirty="0">
                <a:latin typeface="Arial" panose="020B0604020202090204" pitchFamily="34" charset="0"/>
                <a:ea typeface="微软雅黑" panose="020B0503020204020204" pitchFamily="34" charset="-122"/>
                <a:cs typeface="+mn-ea"/>
                <a:sym typeface="Arial" panose="020B0604020202090204" pitchFamily="34" charset="0"/>
              </a:rPr>
              <a:t>R</a:t>
            </a:r>
            <a:r>
              <a:rPr lang="zh-CN" altLang="en-US" sz="1400" dirty="0">
                <a:latin typeface="Arial" panose="020B0604020202090204" pitchFamily="34" charset="0"/>
                <a:ea typeface="微软雅黑" panose="020B0503020204020204" pitchFamily="34" charset="-122"/>
                <a:cs typeface="+mn-ea"/>
                <a:sym typeface="Arial" panose="020B0604020202090204" pitchFamily="34" charset="0"/>
              </a:rPr>
              <a:t>语言编程绘制</a:t>
            </a:r>
            <a:endParaRPr lang="zh-CN" altLang="en-US" sz="14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77" name="矩形: 圆角 76"/>
          <p:cNvSpPr/>
          <p:nvPr/>
        </p:nvSpPr>
        <p:spPr>
          <a:xfrm>
            <a:off x="4518212" y="5821082"/>
            <a:ext cx="818776" cy="523220"/>
          </a:xfrm>
          <a:prstGeom prst="round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zh-CN" altLang="en-US"/>
          </a:p>
        </p:txBody>
      </p:sp>
      <p:sp>
        <p:nvSpPr>
          <p:cNvPr id="83" name="矩形: 圆角 82"/>
          <p:cNvSpPr/>
          <p:nvPr/>
        </p:nvSpPr>
        <p:spPr>
          <a:xfrm>
            <a:off x="11104282" y="1397716"/>
            <a:ext cx="1014116" cy="1871414"/>
          </a:xfrm>
          <a:prstGeom prst="roundRect">
            <a:avLst/>
          </a:prstGeom>
          <a:no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400" dirty="0"/>
          </a:p>
        </p:txBody>
      </p:sp>
      <p:cxnSp>
        <p:nvCxnSpPr>
          <p:cNvPr id="84" name="连接符: 肘形 83"/>
          <p:cNvCxnSpPr>
            <a:stCxn id="72" idx="3"/>
            <a:endCxn id="83" idx="1"/>
          </p:cNvCxnSpPr>
          <p:nvPr/>
        </p:nvCxnSpPr>
        <p:spPr>
          <a:xfrm flipV="1">
            <a:off x="10632141" y="2333423"/>
            <a:ext cx="472141" cy="1795126"/>
          </a:xfrm>
          <a:prstGeom prst="bentConnector3">
            <a:avLst>
              <a:gd name="adj1" fmla="val 50000"/>
            </a:avLst>
          </a:prstGeom>
          <a:ln>
            <a:solidFill>
              <a:schemeClr val="accent3"/>
            </a:solidFill>
            <a:tailEnd type="triangle"/>
          </a:ln>
        </p:spPr>
        <p:style>
          <a:lnRef idx="3">
            <a:schemeClr val="accent1"/>
          </a:lnRef>
          <a:fillRef idx="0">
            <a:schemeClr val="accent1"/>
          </a:fillRef>
          <a:effectRef idx="2">
            <a:schemeClr val="accent1"/>
          </a:effectRef>
          <a:fontRef idx="minor">
            <a:schemeClr val="tx1"/>
          </a:fontRef>
        </p:style>
      </p:cxnSp>
      <p:cxnSp>
        <p:nvCxnSpPr>
          <p:cNvPr id="88" name="直接箭头连接符 87"/>
          <p:cNvCxnSpPr>
            <a:stCxn id="83" idx="2"/>
          </p:cNvCxnSpPr>
          <p:nvPr/>
        </p:nvCxnSpPr>
        <p:spPr>
          <a:xfrm>
            <a:off x="11611340" y="3269130"/>
            <a:ext cx="0" cy="555811"/>
          </a:xfrm>
          <a:prstGeom prst="straightConnector1">
            <a:avLst/>
          </a:prstGeom>
          <a:ln w="1905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89" name="矩形: 圆角 88"/>
          <p:cNvSpPr/>
          <p:nvPr/>
        </p:nvSpPr>
        <p:spPr>
          <a:xfrm>
            <a:off x="11104282" y="3829422"/>
            <a:ext cx="1014116" cy="2056449"/>
          </a:xfrm>
          <a:prstGeom prst="roundRect">
            <a:avLst/>
          </a:prstGeom>
          <a:no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sz="1400" dirty="0"/>
          </a:p>
        </p:txBody>
      </p:sp>
      <p:cxnSp>
        <p:nvCxnSpPr>
          <p:cNvPr id="92" name="直接连接符 91"/>
          <p:cNvCxnSpPr/>
          <p:nvPr/>
        </p:nvCxnSpPr>
        <p:spPr>
          <a:xfrm>
            <a:off x="5598833" y="1433570"/>
            <a:ext cx="0" cy="512160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pSp>
        <p:nvGrpSpPr>
          <p:cNvPr id="29" name="组合 28"/>
          <p:cNvGrpSpPr/>
          <p:nvPr/>
        </p:nvGrpSpPr>
        <p:grpSpPr>
          <a:xfrm>
            <a:off x="77656" y="714465"/>
            <a:ext cx="3741498" cy="45719"/>
            <a:chOff x="7460343" y="1311756"/>
            <a:chExt cx="2433027" cy="0"/>
          </a:xfrm>
        </p:grpSpPr>
        <p:cxnSp>
          <p:nvCxnSpPr>
            <p:cNvPr id="30" name="直接连接符 29"/>
            <p:cNvCxnSpPr/>
            <p:nvPr/>
          </p:nvCxnSpPr>
          <p:spPr>
            <a:xfrm>
              <a:off x="7460343" y="1311756"/>
              <a:ext cx="2433027" cy="0"/>
            </a:xfrm>
            <a:prstGeom prst="line">
              <a:avLst/>
            </a:prstGeom>
            <a:ln>
              <a:solidFill>
                <a:srgbClr val="06377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460343" y="1311756"/>
              <a:ext cx="589713" cy="0"/>
            </a:xfrm>
            <a:prstGeom prst="line">
              <a:avLst/>
            </a:prstGeom>
            <a:ln w="38100">
              <a:solidFill>
                <a:srgbClr val="063771"/>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71755" y="829310"/>
            <a:ext cx="12263755" cy="398780"/>
          </a:xfrm>
          <a:prstGeom prst="rect">
            <a:avLst/>
          </a:prstGeom>
          <a:solidFill>
            <a:srgbClr val="063771"/>
          </a:solidFill>
        </p:spPr>
        <p:txBody>
          <a:bodyPr wrap="square" rtlCol="0">
            <a:spAutoFit/>
          </a:bodyPr>
          <a:p>
            <a:pPr algn="ctr"/>
            <a:r>
              <a:rPr lang="zh-CN" altLang="en-US" sz="2000" b="1" dirty="0">
                <a:solidFill>
                  <a:schemeClr val="bg1"/>
                </a:solidFill>
              </a:rPr>
              <a:t>基准回归</a:t>
            </a:r>
            <a:r>
              <a:rPr lang="zh-CN" altLang="en-US" sz="2000" b="1" dirty="0">
                <a:solidFill>
                  <a:schemeClr val="bg1"/>
                </a:solidFill>
              </a:rPr>
              <a:t>分析</a:t>
            </a:r>
            <a:endParaRPr lang="zh-CN" altLang="en-US" sz="2000" b="1" dirty="0">
              <a:solidFill>
                <a:schemeClr val="bg1"/>
              </a:solidFill>
            </a:endParaRPr>
          </a:p>
        </p:txBody>
      </p:sp>
      <p:sp>
        <p:nvSpPr>
          <p:cNvPr id="3" name="标题 1"/>
          <p:cNvSpPr txBox="1"/>
          <p:nvPr/>
        </p:nvSpPr>
        <p:spPr>
          <a:xfrm>
            <a:off x="9994900" y="143510"/>
            <a:ext cx="2006600" cy="454025"/>
          </a:xfrm>
          <a:prstGeom prst="rect">
            <a:avLst/>
          </a:prstGeom>
        </p:spPr>
        <p:txBody>
          <a:bodyPr>
            <a:no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gn="ct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结论与政策建议</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sp>
        <p:nvSpPr>
          <p:cNvPr id="4" name="标题 1"/>
          <p:cNvSpPr txBox="1"/>
          <p:nvPr/>
        </p:nvSpPr>
        <p:spPr>
          <a:xfrm>
            <a:off x="5235575" y="132080"/>
            <a:ext cx="1463040" cy="403860"/>
          </a:xfrm>
          <a:prstGeom prst="rect">
            <a:avLst/>
          </a:prstGeom>
        </p:spPr>
        <p:txBody>
          <a:bodyPr>
            <a:norm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研究设计</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cxnSp>
        <p:nvCxnSpPr>
          <p:cNvPr id="5" name="直接连接符 4"/>
          <p:cNvCxnSpPr/>
          <p:nvPr/>
        </p:nvCxnSpPr>
        <p:spPr>
          <a:xfrm flipV="1">
            <a:off x="2551953" y="714465"/>
            <a:ext cx="9640047" cy="11415"/>
          </a:xfrm>
          <a:prstGeom prst="line">
            <a:avLst/>
          </a:prstGeom>
          <a:ln>
            <a:solidFill>
              <a:schemeClr val="accent3"/>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6" name="矩形 5"/>
          <p:cNvSpPr/>
          <p:nvPr/>
        </p:nvSpPr>
        <p:spPr>
          <a:xfrm>
            <a:off x="6883400" y="13335"/>
            <a:ext cx="2920365" cy="725805"/>
          </a:xfrm>
          <a:prstGeom prst="rect">
            <a:avLst/>
          </a:prstGeom>
          <a:solidFill>
            <a:srgbClr val="0637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7038975" y="109220"/>
            <a:ext cx="2615565" cy="706755"/>
          </a:xfrm>
          <a:prstGeom prst="rect">
            <a:avLst/>
          </a:prstGeom>
          <a:noFill/>
        </p:spPr>
        <p:txBody>
          <a:bodyPr wrap="square" rtlCol="0">
            <a:spAutoFit/>
          </a:bodyPr>
          <a:p>
            <a:pPr algn="ctr"/>
            <a:r>
              <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研究过程与结果分析</a:t>
            </a:r>
            <a:endPar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a:p>
            <a:pPr algn="ctr"/>
            <a:endPar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p:txBody>
      </p:sp>
      <p:cxnSp>
        <p:nvCxnSpPr>
          <p:cNvPr id="8" name="直接连接符 7"/>
          <p:cNvCxnSpPr/>
          <p:nvPr/>
        </p:nvCxnSpPr>
        <p:spPr>
          <a:xfrm>
            <a:off x="4949916" y="79067"/>
            <a:ext cx="0" cy="573269"/>
          </a:xfrm>
          <a:prstGeom prst="line">
            <a:avLst/>
          </a:prstGeom>
          <a:ln>
            <a:solidFill>
              <a:srgbClr val="00206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9" name="文本框 8"/>
          <p:cNvSpPr txBox="1"/>
          <p:nvPr/>
        </p:nvSpPr>
        <p:spPr>
          <a:xfrm>
            <a:off x="2281774" y="128508"/>
            <a:ext cx="2911835" cy="400110"/>
          </a:xfrm>
          <a:prstGeom prst="rect">
            <a:avLst/>
          </a:prstGeom>
          <a:noFill/>
        </p:spPr>
        <p:txBody>
          <a:bodyPr wrap="square" rtlCol="0">
            <a:spAutoFit/>
          </a:bodyPr>
          <a:p>
            <a:pPr algn="ctr"/>
            <a:r>
              <a:rPr lang="zh-CN" altLang="en-US" sz="2000" b="1" dirty="0">
                <a:solidFill>
                  <a:schemeClr val="accent3"/>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研究背景与研究意义</a:t>
            </a:r>
            <a:endParaRPr lang="zh-CN" altLang="en-US" sz="2000" b="1" dirty="0">
              <a:solidFill>
                <a:schemeClr val="accent3"/>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p:txBody>
      </p:sp>
      <p:pic>
        <p:nvPicPr>
          <p:cNvPr id="10" name="图片 9" descr="CUFE_wordmark"/>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755" y="-49530"/>
            <a:ext cx="2635250" cy="84391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descr="恰"/>
          <p:cNvPicPr>
            <a:picLocks noChangeAspect="1"/>
          </p:cNvPicPr>
          <p:nvPr/>
        </p:nvPicPr>
        <p:blipFill>
          <a:blip r:embed="rId1">
            <a:alphaModFix amt="5000"/>
          </a:blip>
          <a:stretch>
            <a:fillRect/>
          </a:stretch>
        </p:blipFill>
        <p:spPr>
          <a:xfrm>
            <a:off x="-15240" y="0"/>
            <a:ext cx="12228195" cy="6838950"/>
          </a:xfrm>
          <a:prstGeom prst="rect">
            <a:avLst/>
          </a:prstGeom>
        </p:spPr>
      </p:pic>
      <p:cxnSp>
        <p:nvCxnSpPr>
          <p:cNvPr id="71" name="直接连接符 70"/>
          <p:cNvCxnSpPr/>
          <p:nvPr/>
        </p:nvCxnSpPr>
        <p:spPr>
          <a:xfrm>
            <a:off x="4833845" y="1101626"/>
            <a:ext cx="0" cy="5740387"/>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graphicFrame>
        <p:nvGraphicFramePr>
          <p:cNvPr id="72" name="表格 71"/>
          <p:cNvGraphicFramePr>
            <a:graphicFrameLocks noGrp="1"/>
          </p:cNvGraphicFramePr>
          <p:nvPr/>
        </p:nvGraphicFramePr>
        <p:xfrm>
          <a:off x="4993017" y="1168175"/>
          <a:ext cx="6982022" cy="549835"/>
        </p:xfrm>
        <a:graphic>
          <a:graphicData uri="http://schemas.openxmlformats.org/drawingml/2006/table">
            <a:tbl>
              <a:tblPr/>
              <a:tblGrid>
                <a:gridCol w="1769601"/>
                <a:gridCol w="1792941"/>
                <a:gridCol w="1709271"/>
                <a:gridCol w="1710209"/>
              </a:tblGrid>
              <a:tr h="291148">
                <a:tc rowSpan="2">
                  <a:txBody>
                    <a:bodyPr/>
                    <a:lstStyle/>
                    <a:p>
                      <a:pPr algn="ctr"/>
                      <a:r>
                        <a:rPr lang="zh-CN" sz="1400" b="1" kern="0" dirty="0">
                          <a:effectLst/>
                          <a:latin typeface="华文仿宋" panose="02010600040101010101" pitchFamily="2" charset="-122"/>
                          <a:ea typeface="华文仿宋" panose="02010600040101010101" pitchFamily="2" charset="-122"/>
                          <a:cs typeface="Times New Roman" panose="02020503050405090304" charset="0"/>
                        </a:rPr>
                        <a:t>变量</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r>
                        <a:rPr lang="zh-CN" altLang="en-US" sz="1400" b="1" kern="0" dirty="0">
                          <a:effectLst/>
                          <a:latin typeface="华文仿宋" panose="02010600040101010101" pitchFamily="2" charset="-122"/>
                          <a:ea typeface="华文仿宋" panose="02010600040101010101" pitchFamily="2" charset="-122"/>
                          <a:cs typeface="Times New Roman" panose="02020503050405090304" charset="0"/>
                        </a:rPr>
                        <a:t>（</a:t>
                      </a:r>
                      <a:r>
                        <a:rPr lang="en-US" altLang="zh-CN" sz="1400" b="1" kern="0" dirty="0">
                          <a:effectLst/>
                          <a:latin typeface="华文仿宋" panose="02010600040101010101" pitchFamily="2" charset="-122"/>
                          <a:ea typeface="华文仿宋" panose="02010600040101010101" pitchFamily="2" charset="-122"/>
                          <a:cs typeface="Times New Roman" panose="02020503050405090304" charset="0"/>
                        </a:rPr>
                        <a:t>1</a:t>
                      </a:r>
                      <a:r>
                        <a:rPr lang="zh-CN" altLang="en-US" sz="1400" b="1" kern="0" dirty="0">
                          <a:effectLst/>
                          <a:latin typeface="华文仿宋" panose="02010600040101010101" pitchFamily="2" charset="-122"/>
                          <a:ea typeface="华文仿宋" panose="02010600040101010101" pitchFamily="2" charset="-122"/>
                          <a:cs typeface="Times New Roman" panose="02020503050405090304" charset="0"/>
                        </a:rPr>
                        <a:t>）</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r h="258687">
                <a:tc vMerge="1">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Ordered Probit</a:t>
                      </a:r>
                      <a:endParaRPr lang="zh-CN" altLang="en-US"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Ordered Logit</a:t>
                      </a:r>
                      <a:endParaRPr lang="zh-CN" altLang="en-US"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OLS</a:t>
                      </a:r>
                      <a:endParaRPr lang="zh-CN" altLang="en-US"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3" name="表格 72"/>
          <p:cNvGraphicFramePr>
            <a:graphicFrameLocks noGrp="1"/>
          </p:cNvGraphicFramePr>
          <p:nvPr/>
        </p:nvGraphicFramePr>
        <p:xfrm>
          <a:off x="4953459" y="3098763"/>
          <a:ext cx="7113132" cy="483692"/>
        </p:xfrm>
        <a:graphic>
          <a:graphicData uri="http://schemas.openxmlformats.org/drawingml/2006/table">
            <a:tbl>
              <a:tblPr/>
              <a:tblGrid>
                <a:gridCol w="1778283"/>
                <a:gridCol w="1778283"/>
                <a:gridCol w="1778283"/>
                <a:gridCol w="1778283"/>
              </a:tblGrid>
              <a:tr h="212940">
                <a:tc rowSpan="2">
                  <a:txBody>
                    <a:bodyPr/>
                    <a:lstStyle/>
                    <a:p>
                      <a:pPr algn="ctr"/>
                      <a:r>
                        <a:rPr lang="zh-CN" sz="1400" b="1" kern="0" dirty="0">
                          <a:effectLst/>
                          <a:latin typeface="华文仿宋" panose="02010600040101010101" pitchFamily="2" charset="-122"/>
                          <a:ea typeface="华文仿宋" panose="02010600040101010101" pitchFamily="2" charset="-122"/>
                          <a:cs typeface="Times New Roman" panose="02020503050405090304" charset="0"/>
                        </a:rPr>
                        <a:t>变量</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r>
                        <a:rPr lang="zh-CN" altLang="en-US" sz="1400" b="1" kern="0" dirty="0">
                          <a:effectLst/>
                          <a:latin typeface="华文仿宋" panose="02010600040101010101" pitchFamily="2" charset="-122"/>
                          <a:ea typeface="华文仿宋" panose="02010600040101010101" pitchFamily="2" charset="-122"/>
                          <a:cs typeface="Times New Roman" panose="02020503050405090304" charset="0"/>
                        </a:rPr>
                        <a:t>（</a:t>
                      </a:r>
                      <a:r>
                        <a:rPr lang="en-US" altLang="zh-CN" sz="1400" b="1" kern="0" dirty="0">
                          <a:effectLst/>
                          <a:latin typeface="华文仿宋" panose="02010600040101010101" pitchFamily="2" charset="-122"/>
                          <a:ea typeface="华文仿宋" panose="02010600040101010101" pitchFamily="2" charset="-122"/>
                          <a:cs typeface="Times New Roman" panose="02020503050405090304" charset="0"/>
                        </a:rPr>
                        <a:t>2</a:t>
                      </a:r>
                      <a:r>
                        <a:rPr lang="zh-CN" altLang="en-US" sz="1400" b="1" kern="0" dirty="0">
                          <a:effectLst/>
                          <a:latin typeface="华文仿宋" panose="02010600040101010101" pitchFamily="2" charset="-122"/>
                          <a:ea typeface="华文仿宋" panose="02010600040101010101" pitchFamily="2" charset="-122"/>
                          <a:cs typeface="Times New Roman" panose="02020503050405090304" charset="0"/>
                        </a:rPr>
                        <a:t>）</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r h="270332">
                <a:tc vMerge="1">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Ordered Probit</a:t>
                      </a:r>
                      <a:endParaRPr lang="zh-CN" altLang="en-US"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Ordered Logit</a:t>
                      </a:r>
                      <a:endParaRPr lang="zh-CN" altLang="en-US"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OLS</a:t>
                      </a:r>
                      <a:endParaRPr lang="zh-CN" altLang="en-US"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4" name="表格 73"/>
          <p:cNvGraphicFramePr>
            <a:graphicFrameLocks noGrp="1"/>
          </p:cNvGraphicFramePr>
          <p:nvPr/>
        </p:nvGraphicFramePr>
        <p:xfrm>
          <a:off x="4953459" y="4983174"/>
          <a:ext cx="7075168" cy="560139"/>
        </p:xfrm>
        <a:graphic>
          <a:graphicData uri="http://schemas.openxmlformats.org/drawingml/2006/table">
            <a:tbl>
              <a:tblPr/>
              <a:tblGrid>
                <a:gridCol w="1768381"/>
                <a:gridCol w="1768381"/>
                <a:gridCol w="1769203"/>
                <a:gridCol w="1769203"/>
              </a:tblGrid>
              <a:tr h="258773">
                <a:tc rowSpan="2">
                  <a:txBody>
                    <a:bodyPr/>
                    <a:lstStyle/>
                    <a:p>
                      <a:pPr algn="ctr"/>
                      <a:r>
                        <a:rPr lang="zh-CN" sz="1400" b="1" kern="0" dirty="0">
                          <a:effectLst/>
                          <a:latin typeface="华文仿宋" panose="02010600040101010101" pitchFamily="2" charset="-122"/>
                          <a:ea typeface="华文仿宋" panose="02010600040101010101" pitchFamily="2" charset="-122"/>
                          <a:cs typeface="Times New Roman" panose="02020503050405090304" charset="0"/>
                        </a:rPr>
                        <a:t>变量</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r>
                        <a:rPr lang="zh-CN" altLang="en-US" sz="1400" b="1" kern="0" dirty="0">
                          <a:effectLst/>
                          <a:latin typeface="华文仿宋" panose="02010600040101010101" pitchFamily="2" charset="-122"/>
                          <a:ea typeface="华文仿宋" panose="02010600040101010101" pitchFamily="2" charset="-122"/>
                          <a:cs typeface="Times New Roman" panose="02020503050405090304" charset="0"/>
                        </a:rPr>
                        <a:t>（</a:t>
                      </a:r>
                      <a:r>
                        <a:rPr lang="en-US" altLang="zh-CN" sz="1400" b="1" kern="0" dirty="0">
                          <a:effectLst/>
                          <a:latin typeface="华文仿宋" panose="02010600040101010101" pitchFamily="2" charset="-122"/>
                          <a:ea typeface="华文仿宋" panose="02010600040101010101" pitchFamily="2" charset="-122"/>
                          <a:cs typeface="Times New Roman" panose="02020503050405090304" charset="0"/>
                        </a:rPr>
                        <a:t>3</a:t>
                      </a:r>
                      <a:r>
                        <a:rPr lang="zh-CN" altLang="en-US" sz="1400" b="1" kern="0" dirty="0">
                          <a:effectLst/>
                          <a:latin typeface="华文仿宋" panose="02010600040101010101" pitchFamily="2" charset="-122"/>
                          <a:ea typeface="华文仿宋" panose="02010600040101010101" pitchFamily="2" charset="-122"/>
                          <a:cs typeface="Times New Roman" panose="02020503050405090304" charset="0"/>
                        </a:rPr>
                        <a:t>）</a:t>
                      </a: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r h="301366">
                <a:tc vMerge="1">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Ordered Probit</a:t>
                      </a:r>
                      <a:endParaRPr lang="zh-CN" altLang="en-US"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Ordered Logit</a:t>
                      </a:r>
                      <a:endParaRPr lang="zh-CN" altLang="en-US"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400" b="1" kern="0" dirty="0">
                          <a:effectLst/>
                          <a:latin typeface="华文仿宋" panose="02010600040101010101" pitchFamily="2" charset="-122"/>
                          <a:ea typeface="华文仿宋" panose="02010600040101010101" pitchFamily="2" charset="-122"/>
                          <a:cs typeface="Times New Roman" panose="02020503050405090304" charset="0"/>
                        </a:rPr>
                        <a:t>OLS</a:t>
                      </a:r>
                      <a:endParaRPr lang="zh-CN" altLang="en-US"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76" name="文本框 75"/>
          <p:cNvSpPr txBox="1"/>
          <p:nvPr/>
        </p:nvSpPr>
        <p:spPr>
          <a:xfrm>
            <a:off x="3968442" y="1490217"/>
            <a:ext cx="932329" cy="2264402"/>
          </a:xfrm>
          <a:prstGeom prst="rect">
            <a:avLst/>
          </a:prstGeom>
          <a:noFill/>
        </p:spPr>
        <p:txBody>
          <a:bodyPr wrap="square" rtlCol="0">
            <a:spAutoFit/>
          </a:bodyPr>
          <a:lstStyle/>
          <a:p>
            <a:pPr algn="ctr">
              <a:lnSpc>
                <a:spcPct val="150000"/>
              </a:lnSpc>
            </a:pPr>
            <a:r>
              <a:rPr lang="zh-CN" altLang="en-US" sz="1600" dirty="0">
                <a:latin typeface="Arial" panose="020B0604020202090204" pitchFamily="34" charset="0"/>
                <a:ea typeface="微软雅黑" panose="020B0503020204020204" pitchFamily="34" charset="-122"/>
                <a:cs typeface="+mn-ea"/>
                <a:sym typeface="Arial" panose="020B0604020202090204" pitchFamily="34" charset="0"/>
              </a:rPr>
              <a:t>（</a:t>
            </a:r>
            <a:r>
              <a:rPr lang="en-US" altLang="zh-CN" sz="1600" dirty="0">
                <a:latin typeface="Arial" panose="020B0604020202090204" pitchFamily="34" charset="0"/>
                <a:ea typeface="微软雅黑" panose="020B0503020204020204" pitchFamily="34" charset="-122"/>
                <a:cs typeface="+mn-ea"/>
                <a:sym typeface="Arial" panose="020B0604020202090204" pitchFamily="34" charset="0"/>
              </a:rPr>
              <a:t>1</a:t>
            </a:r>
            <a:r>
              <a:rPr lang="zh-CN" altLang="en-US" sz="1600" dirty="0">
                <a:latin typeface="Arial" panose="020B0604020202090204" pitchFamily="34" charset="0"/>
                <a:ea typeface="微软雅黑" panose="020B0503020204020204" pitchFamily="34" charset="-122"/>
                <a:cs typeface="+mn-ea"/>
                <a:sym typeface="Arial" panose="020B0604020202090204" pitchFamily="34" charset="0"/>
              </a:rPr>
              <a:t>）</a:t>
            </a:r>
            <a:endParaRPr lang="en-US" altLang="zh-CN" sz="1600" dirty="0">
              <a:latin typeface="Arial" panose="020B0604020202090204" pitchFamily="34" charset="0"/>
              <a:ea typeface="微软雅黑" panose="020B0503020204020204" pitchFamily="34" charset="-122"/>
              <a:cs typeface="+mn-ea"/>
              <a:sym typeface="Arial" panose="020B0604020202090204" pitchFamily="34" charset="0"/>
            </a:endParaRPr>
          </a:p>
          <a:p>
            <a:pPr algn="ctr">
              <a:lnSpc>
                <a:spcPct val="150000"/>
              </a:lnSpc>
            </a:pPr>
            <a:r>
              <a:rPr lang="zh-CN" altLang="en-US" sz="1600" dirty="0">
                <a:latin typeface="Arial" panose="020B0604020202090204" pitchFamily="34" charset="0"/>
                <a:ea typeface="微软雅黑" panose="020B0503020204020204" pitchFamily="34" charset="-122"/>
                <a:cs typeface="+mn-ea"/>
                <a:sym typeface="Arial" panose="020B0604020202090204" pitchFamily="34" charset="0"/>
              </a:rPr>
              <a:t>（</a:t>
            </a:r>
            <a:r>
              <a:rPr lang="en-US" altLang="zh-CN" sz="1600" dirty="0">
                <a:latin typeface="Arial" panose="020B0604020202090204" pitchFamily="34" charset="0"/>
                <a:ea typeface="微软雅黑" panose="020B0503020204020204" pitchFamily="34" charset="-122"/>
                <a:cs typeface="+mn-ea"/>
                <a:sym typeface="Arial" panose="020B0604020202090204" pitchFamily="34" charset="0"/>
              </a:rPr>
              <a:t>2</a:t>
            </a:r>
            <a:r>
              <a:rPr lang="zh-CN" altLang="en-US" sz="1600" dirty="0">
                <a:latin typeface="Arial" panose="020B0604020202090204" pitchFamily="34" charset="0"/>
                <a:ea typeface="微软雅黑" panose="020B0503020204020204" pitchFamily="34" charset="-122"/>
                <a:cs typeface="+mn-ea"/>
                <a:sym typeface="Arial" panose="020B0604020202090204" pitchFamily="34" charset="0"/>
              </a:rPr>
              <a:t>）</a:t>
            </a:r>
            <a:endParaRPr lang="en-US" altLang="zh-CN" sz="1600" dirty="0">
              <a:latin typeface="Arial" panose="020B0604020202090204" pitchFamily="34" charset="0"/>
              <a:ea typeface="微软雅黑" panose="020B0503020204020204" pitchFamily="34" charset="-122"/>
              <a:cs typeface="+mn-ea"/>
              <a:sym typeface="Arial" panose="020B0604020202090204" pitchFamily="34" charset="0"/>
            </a:endParaRPr>
          </a:p>
          <a:p>
            <a:pPr algn="ctr">
              <a:lnSpc>
                <a:spcPct val="150000"/>
              </a:lnSpc>
            </a:pPr>
            <a:r>
              <a:rPr lang="zh-CN" altLang="en-US" sz="1600" dirty="0">
                <a:latin typeface="Arial" panose="020B0604020202090204" pitchFamily="34" charset="0"/>
                <a:ea typeface="微软雅黑" panose="020B0503020204020204" pitchFamily="34" charset="-122"/>
                <a:cs typeface="+mn-ea"/>
                <a:sym typeface="Arial" panose="020B0604020202090204" pitchFamily="34" charset="0"/>
              </a:rPr>
              <a:t>（</a:t>
            </a:r>
            <a:r>
              <a:rPr lang="en-US" altLang="zh-CN" sz="1600" dirty="0">
                <a:latin typeface="Arial" panose="020B0604020202090204" pitchFamily="34" charset="0"/>
                <a:ea typeface="微软雅黑" panose="020B0503020204020204" pitchFamily="34" charset="-122"/>
                <a:cs typeface="+mn-ea"/>
                <a:sym typeface="Arial" panose="020B0604020202090204" pitchFamily="34" charset="0"/>
              </a:rPr>
              <a:t>3</a:t>
            </a:r>
            <a:r>
              <a:rPr lang="zh-CN" altLang="en-US" sz="1600" dirty="0">
                <a:latin typeface="Arial" panose="020B0604020202090204" pitchFamily="34" charset="0"/>
                <a:ea typeface="微软雅黑" panose="020B0503020204020204" pitchFamily="34" charset="-122"/>
                <a:cs typeface="+mn-ea"/>
                <a:sym typeface="Arial" panose="020B0604020202090204" pitchFamily="34" charset="0"/>
              </a:rPr>
              <a:t>）</a:t>
            </a:r>
            <a:endParaRPr lang="en-US" altLang="zh-CN" sz="1600" dirty="0">
              <a:latin typeface="Arial" panose="020B0604020202090204" pitchFamily="34" charset="0"/>
              <a:ea typeface="微软雅黑" panose="020B0503020204020204" pitchFamily="34" charset="-122"/>
              <a:cs typeface="+mn-ea"/>
              <a:sym typeface="Arial" panose="020B0604020202090204" pitchFamily="34" charset="0"/>
            </a:endParaRPr>
          </a:p>
          <a:p>
            <a:pPr algn="ctr">
              <a:lnSpc>
                <a:spcPct val="150000"/>
              </a:lnSpc>
            </a:pPr>
            <a:r>
              <a:rPr lang="zh-CN" altLang="en-US" sz="1600" dirty="0">
                <a:latin typeface="Arial" panose="020B0604020202090204" pitchFamily="34" charset="0"/>
                <a:ea typeface="微软雅黑" panose="020B0503020204020204" pitchFamily="34" charset="-122"/>
                <a:cs typeface="+mn-ea"/>
                <a:sym typeface="Arial" panose="020B0604020202090204" pitchFamily="34" charset="0"/>
              </a:rPr>
              <a:t>（</a:t>
            </a:r>
            <a:r>
              <a:rPr lang="en-US" altLang="zh-CN" sz="1600" dirty="0">
                <a:latin typeface="Arial" panose="020B0604020202090204" pitchFamily="34" charset="0"/>
                <a:ea typeface="微软雅黑" panose="020B0503020204020204" pitchFamily="34" charset="-122"/>
                <a:cs typeface="+mn-ea"/>
                <a:sym typeface="Arial" panose="020B0604020202090204" pitchFamily="34" charset="0"/>
              </a:rPr>
              <a:t>4</a:t>
            </a:r>
            <a:r>
              <a:rPr lang="zh-CN" altLang="en-US" sz="1600" dirty="0">
                <a:latin typeface="Arial" panose="020B0604020202090204" pitchFamily="34" charset="0"/>
                <a:ea typeface="微软雅黑" panose="020B0503020204020204" pitchFamily="34" charset="-122"/>
                <a:cs typeface="+mn-ea"/>
                <a:sym typeface="Arial" panose="020B0604020202090204" pitchFamily="34" charset="0"/>
              </a:rPr>
              <a:t>）</a:t>
            </a:r>
            <a:endParaRPr lang="en-US" altLang="zh-CN" sz="1600" dirty="0">
              <a:latin typeface="Arial" panose="020B0604020202090204" pitchFamily="34" charset="0"/>
              <a:ea typeface="微软雅黑" panose="020B0503020204020204" pitchFamily="34" charset="-122"/>
              <a:cs typeface="+mn-ea"/>
              <a:sym typeface="Arial" panose="020B0604020202090204" pitchFamily="34" charset="0"/>
            </a:endParaRPr>
          </a:p>
          <a:p>
            <a:pPr algn="ctr">
              <a:lnSpc>
                <a:spcPct val="150000"/>
              </a:lnSpc>
            </a:pPr>
            <a:r>
              <a:rPr lang="zh-CN" altLang="en-US" sz="1600" dirty="0">
                <a:latin typeface="Arial" panose="020B0604020202090204" pitchFamily="34" charset="0"/>
                <a:ea typeface="微软雅黑" panose="020B0503020204020204" pitchFamily="34" charset="-122"/>
                <a:cs typeface="+mn-ea"/>
                <a:sym typeface="Arial" panose="020B0604020202090204" pitchFamily="34" charset="0"/>
              </a:rPr>
              <a:t>（</a:t>
            </a:r>
            <a:r>
              <a:rPr lang="en-US" altLang="zh-CN" sz="1600" dirty="0">
                <a:latin typeface="Arial" panose="020B0604020202090204" pitchFamily="34" charset="0"/>
                <a:ea typeface="微软雅黑" panose="020B0503020204020204" pitchFamily="34" charset="-122"/>
                <a:cs typeface="+mn-ea"/>
                <a:sym typeface="Arial" panose="020B0604020202090204" pitchFamily="34" charset="0"/>
              </a:rPr>
              <a:t>5</a:t>
            </a:r>
            <a:r>
              <a:rPr lang="zh-CN" altLang="en-US" sz="1600" dirty="0">
                <a:latin typeface="Arial" panose="020B0604020202090204" pitchFamily="34" charset="0"/>
                <a:ea typeface="微软雅黑" panose="020B0503020204020204" pitchFamily="34" charset="-122"/>
                <a:cs typeface="+mn-ea"/>
                <a:sym typeface="Arial" panose="020B0604020202090204" pitchFamily="34" charset="0"/>
              </a:rPr>
              <a:t>）</a:t>
            </a:r>
            <a:endParaRPr lang="en-US" altLang="zh-CN" sz="1600" dirty="0">
              <a:latin typeface="Arial" panose="020B0604020202090204" pitchFamily="34" charset="0"/>
              <a:ea typeface="微软雅黑" panose="020B0503020204020204" pitchFamily="34" charset="-122"/>
              <a:cs typeface="+mn-ea"/>
              <a:sym typeface="Arial" panose="020B0604020202090204" pitchFamily="34" charset="0"/>
            </a:endParaRPr>
          </a:p>
          <a:p>
            <a:pPr algn="ctr">
              <a:lnSpc>
                <a:spcPct val="150000"/>
              </a:lnSpc>
            </a:pPr>
            <a:r>
              <a:rPr lang="zh-CN" altLang="en-US" sz="1600" dirty="0">
                <a:latin typeface="Arial" panose="020B0604020202090204" pitchFamily="34" charset="0"/>
                <a:ea typeface="微软雅黑" panose="020B0503020204020204" pitchFamily="34" charset="-122"/>
                <a:cs typeface="+mn-ea"/>
                <a:sym typeface="Arial" panose="020B0604020202090204" pitchFamily="34" charset="0"/>
              </a:rPr>
              <a:t>（</a:t>
            </a:r>
            <a:r>
              <a:rPr lang="en-US" altLang="zh-CN" sz="1600" dirty="0">
                <a:latin typeface="Arial" panose="020B0604020202090204" pitchFamily="34" charset="0"/>
                <a:ea typeface="微软雅黑" panose="020B0503020204020204" pitchFamily="34" charset="-122"/>
                <a:cs typeface="+mn-ea"/>
                <a:sym typeface="Arial" panose="020B0604020202090204" pitchFamily="34" charset="0"/>
              </a:rPr>
              <a:t>6</a:t>
            </a:r>
            <a:r>
              <a:rPr lang="zh-CN" altLang="en-US" sz="1600" dirty="0">
                <a:latin typeface="Arial" panose="020B0604020202090204" pitchFamily="34" charset="0"/>
                <a:ea typeface="微软雅黑" panose="020B0503020204020204" pitchFamily="34" charset="-122"/>
                <a:cs typeface="+mn-ea"/>
                <a:sym typeface="Arial" panose="020B0604020202090204" pitchFamily="34" charset="0"/>
              </a:rPr>
              <a:t>）</a:t>
            </a:r>
            <a:endParaRPr lang="zh-CN" altLang="en-US" sz="16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77" name="文本框 76"/>
          <p:cNvSpPr txBox="1"/>
          <p:nvPr/>
        </p:nvSpPr>
        <p:spPr>
          <a:xfrm>
            <a:off x="1123672" y="1191012"/>
            <a:ext cx="2260251" cy="369332"/>
          </a:xfrm>
          <a:prstGeom prst="rect">
            <a:avLst/>
          </a:prstGeom>
          <a:noFill/>
        </p:spPr>
        <p:txBody>
          <a:bodyPr wrap="square" rtlCol="0">
            <a:spAutoFit/>
          </a:bodyPr>
          <a:lstStyle/>
          <a:p>
            <a:pPr algn="ctr"/>
            <a:r>
              <a:rPr lang="zh-CN" altLang="en-US" b="1" dirty="0">
                <a:latin typeface="Arial" panose="020B0604020202090204" pitchFamily="34" charset="0"/>
                <a:ea typeface="微软雅黑" panose="020B0503020204020204" pitchFamily="34" charset="-122"/>
                <a:cs typeface="+mn-ea"/>
                <a:sym typeface="Arial" panose="020B0604020202090204" pitchFamily="34" charset="0"/>
              </a:rPr>
              <a:t>多重中介效应模型</a:t>
            </a:r>
            <a:endParaRPr lang="zh-CN" altLang="en-US" b="1"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80" name="ïṡḷîḑé"/>
          <p:cNvSpPr/>
          <p:nvPr/>
        </p:nvSpPr>
        <p:spPr bwMode="gray">
          <a:xfrm>
            <a:off x="201308" y="3784138"/>
            <a:ext cx="2231115" cy="2759489"/>
          </a:xfrm>
          <a:prstGeom prst="rect">
            <a:avLst/>
          </a:prstGeom>
          <a:solidFill>
            <a:schemeClr val="accent3"/>
          </a:solidFill>
          <a:ln w="9525" cap="flat" cmpd="sng" algn="ctr">
            <a:noFill/>
            <a:prstDash val="solid"/>
            <a:miter lim="800000"/>
          </a:ln>
          <a:effectLst/>
        </p:spPr>
        <p:txBody>
          <a:bodyPr rot="0" spcFirstLastPara="0" vert="horz" wrap="none" lIns="90000" tIns="46800" rIns="90000" bIns="46800" numCol="1" spcCol="0" rtlCol="0" fromWordArt="0" anchor="ctr" anchorCtr="0" forceAA="0" compatLnSpc="1">
            <a:normAutofit/>
          </a:body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altLang="zh-CN" sz="2000" b="1" i="0" u="none" strike="noStrike" kern="0" cap="none" spc="0" normalizeH="0" baseline="0" noProof="0" dirty="0">
              <a:ln>
                <a:noFill/>
              </a:ln>
              <a:solidFill>
                <a:prstClr val="white"/>
              </a:solidFill>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81" name="文本框 80"/>
          <p:cNvSpPr txBox="1"/>
          <p:nvPr/>
        </p:nvSpPr>
        <p:spPr>
          <a:xfrm>
            <a:off x="195784" y="3818582"/>
            <a:ext cx="2231114" cy="738664"/>
          </a:xfrm>
          <a:prstGeom prst="rect">
            <a:avLst/>
          </a:prstGeom>
          <a:noFill/>
        </p:spPr>
        <p:txBody>
          <a:bodyPr wrap="square" rtlCol="0">
            <a:spAutoFit/>
          </a:bodyPr>
          <a:lstStyle/>
          <a:p>
            <a:pPr algn="just"/>
            <a:r>
              <a:rPr lang="en-US" altLang="zh-CN" sz="1400" b="1" dirty="0">
                <a:solidFill>
                  <a:schemeClr val="bg1"/>
                </a:solidFill>
                <a:latin typeface="Arial" panose="020B0604020202090204" pitchFamily="34" charset="0"/>
                <a:ea typeface="微软雅黑" panose="020B0503020204020204" pitchFamily="34" charset="-122"/>
                <a:cs typeface="+mn-ea"/>
                <a:sym typeface="Arial" panose="020B0604020202090204" pitchFamily="34" charset="0"/>
              </a:rPr>
              <a:t>Step 1</a:t>
            </a:r>
            <a:r>
              <a:rPr lang="zh-CN" altLang="en-US" sz="1400" b="1" dirty="0">
                <a:solidFill>
                  <a:schemeClr val="bg1"/>
                </a:solidFill>
                <a:latin typeface="Arial" panose="020B0604020202090204" pitchFamily="34" charset="0"/>
                <a:ea typeface="微软雅黑" panose="020B0503020204020204" pitchFamily="34" charset="-122"/>
                <a:cs typeface="+mn-ea"/>
                <a:sym typeface="Arial" panose="020B0604020202090204" pitchFamily="34" charset="0"/>
              </a:rPr>
              <a:t>：</a:t>
            </a:r>
            <a:endParaRPr lang="en-US" altLang="zh-CN" sz="1400" b="1" dirty="0">
              <a:solidFill>
                <a:schemeClr val="bg1"/>
              </a:solidFill>
              <a:latin typeface="Arial" panose="020B0604020202090204" pitchFamily="34" charset="0"/>
              <a:ea typeface="微软雅黑" panose="020B0503020204020204" pitchFamily="34" charset="-122"/>
              <a:cs typeface="+mn-ea"/>
              <a:sym typeface="Arial" panose="020B0604020202090204" pitchFamily="34" charset="0"/>
            </a:endParaRPr>
          </a:p>
          <a:p>
            <a:pPr marL="285750" indent="-285750" algn="just">
              <a:buFont typeface="Arial" panose="020B0604020202090204" pitchFamily="34" charset="0"/>
              <a:buChar char="•"/>
            </a:pPr>
            <a:r>
              <a:rPr lang="zh-CN" altLang="en-US" sz="1400" dirty="0">
                <a:solidFill>
                  <a:schemeClr val="bg1"/>
                </a:solidFill>
                <a:latin typeface="Arial" panose="020B0604020202090204" pitchFamily="34" charset="0"/>
                <a:ea typeface="微软雅黑" panose="020B0503020204020204" pitchFamily="34" charset="-122"/>
                <a:cs typeface="+mn-ea"/>
                <a:sym typeface="Arial" panose="020B0604020202090204" pitchFamily="34" charset="0"/>
              </a:rPr>
              <a:t>关键解释变量：</a:t>
            </a:r>
            <a:endParaRPr lang="en-US" altLang="zh-CN" sz="1400" b="1" dirty="0">
              <a:solidFill>
                <a:schemeClr val="bg1"/>
              </a:solidFill>
              <a:latin typeface="Arial" panose="020B0604020202090204" pitchFamily="34" charset="0"/>
              <a:ea typeface="微软雅黑" panose="020B0503020204020204" pitchFamily="34" charset="-122"/>
              <a:cs typeface="+mn-ea"/>
              <a:sym typeface="Arial" panose="020B0604020202090204" pitchFamily="34" charset="0"/>
            </a:endParaRPr>
          </a:p>
          <a:p>
            <a:pPr marL="285750" indent="-285750" algn="just">
              <a:buFont typeface="Arial" panose="020B0604020202090204" pitchFamily="34" charset="0"/>
              <a:buChar char="•"/>
            </a:pPr>
            <a:r>
              <a:rPr lang="zh-CN" altLang="en-US" sz="1400" dirty="0">
                <a:solidFill>
                  <a:schemeClr val="bg1"/>
                </a:solidFill>
                <a:latin typeface="Arial" panose="020B0604020202090204" pitchFamily="34" charset="0"/>
                <a:ea typeface="微软雅黑" panose="020B0503020204020204" pitchFamily="34" charset="-122"/>
                <a:cs typeface="+mn-ea"/>
                <a:sym typeface="Arial" panose="020B0604020202090204" pitchFamily="34" charset="0"/>
              </a:rPr>
              <a:t>被解释变量：</a:t>
            </a:r>
            <a:endParaRPr lang="zh-CN" altLang="en-US" sz="1400" dirty="0">
              <a:solidFill>
                <a:schemeClr val="bg1"/>
              </a:solidFill>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82" name="ïṡḷîḑé"/>
          <p:cNvSpPr/>
          <p:nvPr/>
        </p:nvSpPr>
        <p:spPr bwMode="gray">
          <a:xfrm>
            <a:off x="2514814" y="3784137"/>
            <a:ext cx="2231115" cy="2759489"/>
          </a:xfrm>
          <a:prstGeom prst="rect">
            <a:avLst/>
          </a:prstGeom>
          <a:solidFill>
            <a:schemeClr val="accent3"/>
          </a:solidFill>
          <a:ln w="9525" cap="flat" cmpd="sng" algn="ctr">
            <a:noFill/>
            <a:prstDash val="solid"/>
            <a:miter lim="800000"/>
          </a:ln>
          <a:effectLst/>
        </p:spPr>
        <p:txBody>
          <a:bodyPr rot="0" spcFirstLastPara="0" vert="horz" wrap="none" lIns="90000" tIns="46800" rIns="90000" bIns="46800" numCol="1" spcCol="0" rtlCol="0" fromWordArt="0" anchor="ctr" anchorCtr="0" forceAA="0" compatLnSpc="1">
            <a:normAutofit/>
          </a:body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altLang="zh-CN" sz="2000" b="1" i="0" u="none" strike="noStrike" kern="0" cap="none" spc="0" normalizeH="0" baseline="0" noProof="0" dirty="0">
              <a:ln>
                <a:noFill/>
              </a:ln>
              <a:solidFill>
                <a:prstClr val="white"/>
              </a:solidFill>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83" name="箭头: 右 82"/>
          <p:cNvSpPr/>
          <p:nvPr/>
        </p:nvSpPr>
        <p:spPr>
          <a:xfrm>
            <a:off x="2366682" y="4983174"/>
            <a:ext cx="310777" cy="187313"/>
          </a:xfrm>
          <a:prstGeom prst="rightArrow">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85" name="矩形: 圆角 84"/>
          <p:cNvSpPr/>
          <p:nvPr/>
        </p:nvSpPr>
        <p:spPr>
          <a:xfrm>
            <a:off x="583735" y="1598278"/>
            <a:ext cx="4187447" cy="1095905"/>
          </a:xfrm>
          <a:prstGeom prst="roundRect">
            <a:avLst/>
          </a:prstGeom>
          <a:solidFill>
            <a:schemeClr val="accent3"/>
          </a:solid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99" name="箭头: 右 98"/>
          <p:cNvSpPr/>
          <p:nvPr/>
        </p:nvSpPr>
        <p:spPr>
          <a:xfrm>
            <a:off x="4777612" y="2008970"/>
            <a:ext cx="445774" cy="179294"/>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矩形: 圆角 99"/>
          <p:cNvSpPr/>
          <p:nvPr/>
        </p:nvSpPr>
        <p:spPr>
          <a:xfrm>
            <a:off x="7288665" y="1715589"/>
            <a:ext cx="4187447" cy="430641"/>
          </a:xfrm>
          <a:prstGeom prst="roundRect">
            <a:avLst/>
          </a:prstGeom>
          <a:solidFill>
            <a:schemeClr val="accent3"/>
          </a:solid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01" name="矩形: 圆角 100"/>
          <p:cNvSpPr/>
          <p:nvPr/>
        </p:nvSpPr>
        <p:spPr>
          <a:xfrm>
            <a:off x="7297948" y="3540087"/>
            <a:ext cx="4187447" cy="438973"/>
          </a:xfrm>
          <a:prstGeom prst="roundRect">
            <a:avLst/>
          </a:prstGeom>
          <a:solidFill>
            <a:schemeClr val="accent3"/>
          </a:solid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02" name="矩形: 圆角 101"/>
          <p:cNvSpPr/>
          <p:nvPr/>
        </p:nvSpPr>
        <p:spPr>
          <a:xfrm>
            <a:off x="7288666" y="5528235"/>
            <a:ext cx="4187447" cy="448236"/>
          </a:xfrm>
          <a:prstGeom prst="roundRect">
            <a:avLst/>
          </a:prstGeom>
          <a:solidFill>
            <a:schemeClr val="accent3"/>
          </a:solid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03" name="箭头: 右 102"/>
          <p:cNvSpPr/>
          <p:nvPr/>
        </p:nvSpPr>
        <p:spPr>
          <a:xfrm rot="5400000">
            <a:off x="3380470" y="5275572"/>
            <a:ext cx="310777" cy="194549"/>
          </a:xfrm>
          <a:prstGeom prst="rightArrow">
            <a:avLst>
              <a:gd name="adj1" fmla="val 50000"/>
              <a:gd name="adj2" fmla="val 5529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zh-CN" altLang="en-US"/>
          </a:p>
        </p:txBody>
      </p:sp>
      <p:sp>
        <p:nvSpPr>
          <p:cNvPr id="3" name="思想气泡: 云 2"/>
          <p:cNvSpPr/>
          <p:nvPr/>
        </p:nvSpPr>
        <p:spPr>
          <a:xfrm>
            <a:off x="1218476" y="2056996"/>
            <a:ext cx="1578512" cy="941174"/>
          </a:xfrm>
          <a:prstGeom prst="cloudCallout">
            <a:avLst>
              <a:gd name="adj1" fmla="val -74218"/>
              <a:gd name="adj2" fmla="val 8599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放公式</a:t>
            </a:r>
            <a:endParaRPr lang="zh-CN" altLang="en-US" dirty="0"/>
          </a:p>
        </p:txBody>
      </p:sp>
      <p:grpSp>
        <p:nvGrpSpPr>
          <p:cNvPr id="29" name="组合 28"/>
          <p:cNvGrpSpPr/>
          <p:nvPr/>
        </p:nvGrpSpPr>
        <p:grpSpPr>
          <a:xfrm>
            <a:off x="77656" y="714465"/>
            <a:ext cx="3741498" cy="45719"/>
            <a:chOff x="7460343" y="1311756"/>
            <a:chExt cx="2433027" cy="0"/>
          </a:xfrm>
        </p:grpSpPr>
        <p:cxnSp>
          <p:nvCxnSpPr>
            <p:cNvPr id="30" name="直接连接符 29"/>
            <p:cNvCxnSpPr/>
            <p:nvPr/>
          </p:nvCxnSpPr>
          <p:spPr>
            <a:xfrm>
              <a:off x="7460343" y="1311756"/>
              <a:ext cx="2433027" cy="0"/>
            </a:xfrm>
            <a:prstGeom prst="line">
              <a:avLst/>
            </a:prstGeom>
            <a:ln>
              <a:solidFill>
                <a:srgbClr val="06377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460343" y="1311756"/>
              <a:ext cx="589713" cy="0"/>
            </a:xfrm>
            <a:prstGeom prst="line">
              <a:avLst/>
            </a:prstGeom>
            <a:ln w="38100">
              <a:solidFill>
                <a:srgbClr val="063771"/>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50800" y="772160"/>
            <a:ext cx="12263755" cy="338455"/>
          </a:xfrm>
          <a:prstGeom prst="rect">
            <a:avLst/>
          </a:prstGeom>
          <a:solidFill>
            <a:srgbClr val="063771"/>
          </a:solidFill>
        </p:spPr>
        <p:txBody>
          <a:bodyPr wrap="square" rtlCol="0">
            <a:noAutofit/>
          </a:bodyPr>
          <a:p>
            <a:pPr algn="ctr"/>
            <a:r>
              <a:rPr lang="zh-CN" altLang="en-US" sz="2000" b="1" dirty="0">
                <a:solidFill>
                  <a:schemeClr val="bg1"/>
                </a:solidFill>
              </a:rPr>
              <a:t>基准回归</a:t>
            </a:r>
            <a:r>
              <a:rPr lang="zh-CN" altLang="en-US" sz="2000" b="1" dirty="0">
                <a:solidFill>
                  <a:schemeClr val="bg1"/>
                </a:solidFill>
              </a:rPr>
              <a:t>分析</a:t>
            </a:r>
            <a:endParaRPr lang="zh-CN" altLang="en-US" sz="2000" b="1" dirty="0">
              <a:solidFill>
                <a:schemeClr val="bg1"/>
              </a:solidFill>
            </a:endParaRPr>
          </a:p>
        </p:txBody>
      </p:sp>
      <p:sp>
        <p:nvSpPr>
          <p:cNvPr id="4" name="标题 1"/>
          <p:cNvSpPr txBox="1"/>
          <p:nvPr/>
        </p:nvSpPr>
        <p:spPr>
          <a:xfrm>
            <a:off x="9994900" y="143510"/>
            <a:ext cx="2006600" cy="454025"/>
          </a:xfrm>
          <a:prstGeom prst="rect">
            <a:avLst/>
          </a:prstGeom>
        </p:spPr>
        <p:txBody>
          <a:bodyPr>
            <a:no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gn="ct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结论与政策建议</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sp>
        <p:nvSpPr>
          <p:cNvPr id="5" name="标题 1"/>
          <p:cNvSpPr txBox="1"/>
          <p:nvPr/>
        </p:nvSpPr>
        <p:spPr>
          <a:xfrm>
            <a:off x="5235575" y="132080"/>
            <a:ext cx="1463040" cy="403860"/>
          </a:xfrm>
          <a:prstGeom prst="rect">
            <a:avLst/>
          </a:prstGeom>
        </p:spPr>
        <p:txBody>
          <a:bodyPr>
            <a:norm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研究设计</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cxnSp>
        <p:nvCxnSpPr>
          <p:cNvPr id="6" name="直接连接符 5"/>
          <p:cNvCxnSpPr/>
          <p:nvPr/>
        </p:nvCxnSpPr>
        <p:spPr>
          <a:xfrm flipV="1">
            <a:off x="2551953" y="714465"/>
            <a:ext cx="9640047" cy="11415"/>
          </a:xfrm>
          <a:prstGeom prst="line">
            <a:avLst/>
          </a:prstGeom>
          <a:ln>
            <a:solidFill>
              <a:schemeClr val="accent3"/>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7" name="矩形 6"/>
          <p:cNvSpPr/>
          <p:nvPr/>
        </p:nvSpPr>
        <p:spPr>
          <a:xfrm>
            <a:off x="6883400" y="13335"/>
            <a:ext cx="2920365" cy="725805"/>
          </a:xfrm>
          <a:prstGeom prst="rect">
            <a:avLst/>
          </a:prstGeom>
          <a:solidFill>
            <a:srgbClr val="0637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7038975" y="109220"/>
            <a:ext cx="2615565" cy="706755"/>
          </a:xfrm>
          <a:prstGeom prst="rect">
            <a:avLst/>
          </a:prstGeom>
          <a:noFill/>
        </p:spPr>
        <p:txBody>
          <a:bodyPr wrap="square" rtlCol="0">
            <a:spAutoFit/>
          </a:bodyPr>
          <a:p>
            <a:pPr algn="ctr"/>
            <a:r>
              <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研究过程与结果分析</a:t>
            </a:r>
            <a:endPar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a:p>
            <a:pPr algn="ctr"/>
            <a:endPar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p:txBody>
      </p:sp>
      <p:cxnSp>
        <p:nvCxnSpPr>
          <p:cNvPr id="9" name="直接连接符 8"/>
          <p:cNvCxnSpPr/>
          <p:nvPr/>
        </p:nvCxnSpPr>
        <p:spPr>
          <a:xfrm>
            <a:off x="4949916" y="79067"/>
            <a:ext cx="0" cy="573269"/>
          </a:xfrm>
          <a:prstGeom prst="line">
            <a:avLst/>
          </a:prstGeom>
          <a:ln>
            <a:solidFill>
              <a:srgbClr val="00206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文本框 9"/>
          <p:cNvSpPr txBox="1"/>
          <p:nvPr/>
        </p:nvSpPr>
        <p:spPr>
          <a:xfrm>
            <a:off x="2281774" y="128508"/>
            <a:ext cx="2911835" cy="400110"/>
          </a:xfrm>
          <a:prstGeom prst="rect">
            <a:avLst/>
          </a:prstGeom>
          <a:noFill/>
        </p:spPr>
        <p:txBody>
          <a:bodyPr wrap="square" rtlCol="0">
            <a:spAutoFit/>
          </a:bodyPr>
          <a:p>
            <a:pPr algn="ctr"/>
            <a:r>
              <a:rPr lang="zh-CN" altLang="en-US" sz="2000" b="1" dirty="0">
                <a:solidFill>
                  <a:schemeClr val="accent3"/>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研究背景与研究意义</a:t>
            </a:r>
            <a:endParaRPr lang="zh-CN" altLang="en-US" sz="2000" b="1" dirty="0">
              <a:solidFill>
                <a:schemeClr val="accent3"/>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p:txBody>
      </p:sp>
      <p:pic>
        <p:nvPicPr>
          <p:cNvPr id="11" name="图片 10" descr="CUFE_wordmark"/>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755" y="-49530"/>
            <a:ext cx="2635250" cy="84391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descr="恰"/>
          <p:cNvPicPr>
            <a:picLocks noChangeAspect="1"/>
          </p:cNvPicPr>
          <p:nvPr/>
        </p:nvPicPr>
        <p:blipFill>
          <a:blip r:embed="rId1">
            <a:alphaModFix amt="5000"/>
          </a:blip>
          <a:stretch>
            <a:fillRect/>
          </a:stretch>
        </p:blipFill>
        <p:spPr>
          <a:xfrm>
            <a:off x="0" y="0"/>
            <a:ext cx="12228195" cy="6838950"/>
          </a:xfrm>
          <a:prstGeom prst="rect">
            <a:avLst/>
          </a:prstGeom>
        </p:spPr>
      </p:pic>
      <p:sp>
        <p:nvSpPr>
          <p:cNvPr id="118" name="矩形: 圆角 117"/>
          <p:cNvSpPr/>
          <p:nvPr/>
        </p:nvSpPr>
        <p:spPr>
          <a:xfrm>
            <a:off x="512916" y="5185544"/>
            <a:ext cx="4343331" cy="1310694"/>
          </a:xfrm>
          <a:prstGeom prst="roundRect">
            <a:avLst>
              <a:gd name="adj" fmla="val 4424"/>
            </a:avLst>
          </a:prstGeom>
          <a:solidFill>
            <a:schemeClr val="bg1"/>
          </a:solidFill>
          <a:ln>
            <a:noFill/>
          </a:ln>
          <a:effectLst>
            <a:outerShdw blurRad="381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113" name="矩形 112"/>
          <p:cNvSpPr/>
          <p:nvPr/>
        </p:nvSpPr>
        <p:spPr>
          <a:xfrm>
            <a:off x="5610760" y="5058622"/>
            <a:ext cx="6491589" cy="1492215"/>
          </a:xfrm>
          <a:prstGeom prst="rect">
            <a:avLst/>
          </a:prstGeom>
          <a:noFill/>
          <a:ln w="19050">
            <a:solidFill>
              <a:schemeClr val="accent3"/>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graphicFrame>
        <p:nvGraphicFramePr>
          <p:cNvPr id="69" name="表格 68"/>
          <p:cNvGraphicFramePr>
            <a:graphicFrameLocks noGrp="1"/>
          </p:cNvGraphicFramePr>
          <p:nvPr/>
        </p:nvGraphicFramePr>
        <p:xfrm>
          <a:off x="5594513" y="1338894"/>
          <a:ext cx="6296852" cy="3564574"/>
        </p:xfrm>
        <a:graphic>
          <a:graphicData uri="http://schemas.openxmlformats.org/drawingml/2006/table">
            <a:tbl>
              <a:tblPr/>
              <a:tblGrid>
                <a:gridCol w="1993965"/>
                <a:gridCol w="1151523"/>
                <a:gridCol w="1575682"/>
                <a:gridCol w="1575682"/>
              </a:tblGrid>
              <a:tr h="262044">
                <a:tc rowSpan="2">
                  <a:txBody>
                    <a:bodyPr/>
                    <a:lstStyle/>
                    <a:p>
                      <a:pPr algn="ctr"/>
                      <a:r>
                        <a:rPr lang="zh-CN" sz="1600" b="1" kern="0" dirty="0">
                          <a:effectLst/>
                          <a:latin typeface="华文仿宋" panose="02010600040101010101" pitchFamily="2" charset="-122"/>
                          <a:ea typeface="华文仿宋" panose="02010600040101010101" pitchFamily="2" charset="-122"/>
                          <a:cs typeface="Times New Roman" panose="02020503050405090304" charset="0"/>
                        </a:rPr>
                        <a:t>变量</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r>
              <a:tr h="180919">
                <a:tc vMerge="1">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(4)</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(5)</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(6)</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0404">
                <a:tc rowSpan="2">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0.031</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180919">
                <a:tc vMerge="1">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(0.006)</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220404">
                <a:tc rowSpan="2">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0.015</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180919">
                <a:tc vMerge="1">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(0.007)</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220404">
                <a:tc rowSpan="2">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0.030</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180919">
                <a:tc vMerge="1">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 </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(0.007)</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220404">
                <a:tc rowSpan="2">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0.035</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0.047</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0.036</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220404">
                <a:tc vMerge="1">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(0.003)</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(0.003)</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(0.003)</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310145">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zh-CN" sz="16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zh-CN" sz="1600" b="1" kern="0" dirty="0">
                          <a:effectLst/>
                          <a:latin typeface="华文仿宋" panose="02010600040101010101" pitchFamily="2" charset="-122"/>
                          <a:ea typeface="华文仿宋" panose="02010600040101010101" pitchFamily="2" charset="-122"/>
                          <a:cs typeface="Times New Roman" panose="02020503050405090304" charset="0"/>
                        </a:rPr>
                        <a:t>控制</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zh-CN" sz="16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310145">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zh-CN" sz="16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zh-CN" sz="16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zh-CN" sz="1600" b="1" kern="0">
                          <a:effectLst/>
                          <a:latin typeface="华文仿宋" panose="02010600040101010101" pitchFamily="2" charset="-122"/>
                          <a:ea typeface="华文仿宋" panose="02010600040101010101" pitchFamily="2" charset="-122"/>
                          <a:cs typeface="Times New Roman" panose="02020503050405090304" charset="0"/>
                        </a:rPr>
                        <a:t>控制</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220404">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5451</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5452</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c>
                  <a:txBody>
                    <a:bodyPr/>
                    <a:lstStyle/>
                    <a:p>
                      <a:pPr algn="ctr"/>
                      <a:r>
                        <a:rPr lang="en-US" sz="1600" b="1" kern="0" dirty="0">
                          <a:effectLst/>
                          <a:latin typeface="华文仿宋" panose="02010600040101010101" pitchFamily="2" charset="-122"/>
                          <a:ea typeface="华文仿宋" panose="02010600040101010101" pitchFamily="2" charset="-122"/>
                          <a:cs typeface="Times New Roman" panose="02020503050405090304" charset="0"/>
                        </a:rPr>
                        <a:t>5452</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a:noFill/>
                    </a:lnB>
                  </a:tcPr>
                </a:tc>
              </a:tr>
              <a:tr h="220404">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r>
                        <a:rPr lang="en-US" sz="1600" b="1" kern="0" dirty="0">
                          <a:effectLst/>
                          <a:latin typeface="华文仿宋" panose="02010600040101010101" pitchFamily="2" charset="-122"/>
                          <a:ea typeface="华文仿宋" panose="02010600040101010101" pitchFamily="2" charset="-122"/>
                          <a:cs typeface="Times New Roman" panose="02020503050405090304" charset="0"/>
                        </a:rPr>
                        <a:t>0.278</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r>
                        <a:rPr lang="en-US" sz="1600" b="1" kern="0" dirty="0">
                          <a:effectLst/>
                          <a:latin typeface="华文仿宋" panose="02010600040101010101" pitchFamily="2" charset="-122"/>
                          <a:ea typeface="华文仿宋" panose="02010600040101010101" pitchFamily="2" charset="-122"/>
                          <a:cs typeface="Times New Roman" panose="02020503050405090304" charset="0"/>
                        </a:rPr>
                        <a:t>0.258</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r>
                        <a:rPr lang="en-US" sz="1600" b="1" kern="0" dirty="0">
                          <a:effectLst/>
                          <a:latin typeface="华文仿宋" panose="02010600040101010101" pitchFamily="2" charset="-122"/>
                          <a:ea typeface="华文仿宋" panose="02010600040101010101" pitchFamily="2" charset="-122"/>
                          <a:cs typeface="Times New Roman" panose="02020503050405090304" charset="0"/>
                        </a:rPr>
                        <a:t>0.278</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a:noFill/>
                    </a:lnT>
                    <a:lnB w="19050" cap="flat" cmpd="sng" algn="ctr">
                      <a:solidFill>
                        <a:srgbClr val="000000"/>
                      </a:solidFill>
                      <a:prstDash val="solid"/>
                      <a:round/>
                      <a:headEnd type="none" w="med" len="med"/>
                      <a:tailEnd type="none" w="med" len="med"/>
                    </a:lnB>
                  </a:tcPr>
                </a:tc>
              </a:tr>
            </a:tbl>
          </a:graphicData>
        </a:graphic>
      </p:graphicFrame>
      <p:sp>
        <p:nvSpPr>
          <p:cNvPr id="71" name="文本框 70"/>
          <p:cNvSpPr txBox="1"/>
          <p:nvPr/>
        </p:nvSpPr>
        <p:spPr>
          <a:xfrm>
            <a:off x="4756914" y="1466856"/>
            <a:ext cx="853846" cy="1156407"/>
          </a:xfrm>
          <a:prstGeom prst="rect">
            <a:avLst/>
          </a:prstGeom>
          <a:noFill/>
        </p:spPr>
        <p:txBody>
          <a:bodyPr wrap="square" rtlCol="0">
            <a:spAutoFit/>
          </a:bodyPr>
          <a:lstStyle/>
          <a:p>
            <a:pPr algn="ctr">
              <a:lnSpc>
                <a:spcPct val="150000"/>
              </a:lnSpc>
            </a:pPr>
            <a:r>
              <a:rPr lang="zh-CN" altLang="en-US" sz="1600" dirty="0">
                <a:latin typeface="Arial" panose="020B0604020202090204" pitchFamily="34" charset="0"/>
                <a:ea typeface="微软雅黑" panose="020B0503020204020204" pitchFamily="34" charset="-122"/>
                <a:cs typeface="+mn-ea"/>
                <a:sym typeface="Arial" panose="020B0604020202090204" pitchFamily="34" charset="0"/>
              </a:rPr>
              <a:t>（</a:t>
            </a:r>
            <a:r>
              <a:rPr lang="en-US" altLang="zh-CN" sz="1600" dirty="0">
                <a:latin typeface="Arial" panose="020B0604020202090204" pitchFamily="34" charset="0"/>
                <a:ea typeface="微软雅黑" panose="020B0503020204020204" pitchFamily="34" charset="-122"/>
                <a:cs typeface="+mn-ea"/>
                <a:sym typeface="Arial" panose="020B0604020202090204" pitchFamily="34" charset="0"/>
              </a:rPr>
              <a:t>4</a:t>
            </a:r>
            <a:r>
              <a:rPr lang="zh-CN" altLang="en-US" sz="1600" dirty="0">
                <a:latin typeface="Arial" panose="020B0604020202090204" pitchFamily="34" charset="0"/>
                <a:ea typeface="微软雅黑" panose="020B0503020204020204" pitchFamily="34" charset="-122"/>
                <a:cs typeface="+mn-ea"/>
                <a:sym typeface="Arial" panose="020B0604020202090204" pitchFamily="34" charset="0"/>
              </a:rPr>
              <a:t>）</a:t>
            </a:r>
            <a:endParaRPr lang="en-US" altLang="zh-CN" sz="1600" dirty="0">
              <a:latin typeface="Arial" panose="020B0604020202090204" pitchFamily="34" charset="0"/>
              <a:ea typeface="微软雅黑" panose="020B0503020204020204" pitchFamily="34" charset="-122"/>
              <a:cs typeface="+mn-ea"/>
              <a:sym typeface="Arial" panose="020B0604020202090204" pitchFamily="34" charset="0"/>
            </a:endParaRPr>
          </a:p>
          <a:p>
            <a:pPr algn="ctr">
              <a:lnSpc>
                <a:spcPct val="150000"/>
              </a:lnSpc>
            </a:pPr>
            <a:r>
              <a:rPr lang="zh-CN" altLang="en-US" sz="1600" dirty="0">
                <a:latin typeface="Arial" panose="020B0604020202090204" pitchFamily="34" charset="0"/>
                <a:ea typeface="微软雅黑" panose="020B0503020204020204" pitchFamily="34" charset="-122"/>
                <a:cs typeface="+mn-ea"/>
                <a:sym typeface="Arial" panose="020B0604020202090204" pitchFamily="34" charset="0"/>
              </a:rPr>
              <a:t>（</a:t>
            </a:r>
            <a:r>
              <a:rPr lang="en-US" altLang="zh-CN" sz="1600" dirty="0">
                <a:latin typeface="Arial" panose="020B0604020202090204" pitchFamily="34" charset="0"/>
                <a:ea typeface="微软雅黑" panose="020B0503020204020204" pitchFamily="34" charset="-122"/>
                <a:cs typeface="+mn-ea"/>
                <a:sym typeface="Arial" panose="020B0604020202090204" pitchFamily="34" charset="0"/>
              </a:rPr>
              <a:t>5</a:t>
            </a:r>
            <a:r>
              <a:rPr lang="zh-CN" altLang="en-US" sz="1600" dirty="0">
                <a:latin typeface="Arial" panose="020B0604020202090204" pitchFamily="34" charset="0"/>
                <a:ea typeface="微软雅黑" panose="020B0503020204020204" pitchFamily="34" charset="-122"/>
                <a:cs typeface="+mn-ea"/>
                <a:sym typeface="Arial" panose="020B0604020202090204" pitchFamily="34" charset="0"/>
              </a:rPr>
              <a:t>）</a:t>
            </a:r>
            <a:endParaRPr lang="en-US" altLang="zh-CN" sz="1600" dirty="0">
              <a:latin typeface="Arial" panose="020B0604020202090204" pitchFamily="34" charset="0"/>
              <a:ea typeface="微软雅黑" panose="020B0503020204020204" pitchFamily="34" charset="-122"/>
              <a:cs typeface="+mn-ea"/>
              <a:sym typeface="Arial" panose="020B0604020202090204" pitchFamily="34" charset="0"/>
            </a:endParaRPr>
          </a:p>
          <a:p>
            <a:pPr algn="ctr">
              <a:lnSpc>
                <a:spcPct val="150000"/>
              </a:lnSpc>
            </a:pPr>
            <a:r>
              <a:rPr lang="zh-CN" altLang="en-US" sz="1600" dirty="0">
                <a:latin typeface="Arial" panose="020B0604020202090204" pitchFamily="34" charset="0"/>
                <a:ea typeface="微软雅黑" panose="020B0503020204020204" pitchFamily="34" charset="-122"/>
                <a:cs typeface="+mn-ea"/>
                <a:sym typeface="Arial" panose="020B0604020202090204" pitchFamily="34" charset="0"/>
              </a:rPr>
              <a:t>（</a:t>
            </a:r>
            <a:r>
              <a:rPr lang="en-US" altLang="zh-CN" sz="1600" dirty="0">
                <a:latin typeface="Arial" panose="020B0604020202090204" pitchFamily="34" charset="0"/>
                <a:ea typeface="微软雅黑" panose="020B0503020204020204" pitchFamily="34" charset="-122"/>
                <a:cs typeface="+mn-ea"/>
                <a:sym typeface="Arial" panose="020B0604020202090204" pitchFamily="34" charset="0"/>
              </a:rPr>
              <a:t>6</a:t>
            </a:r>
            <a:r>
              <a:rPr lang="zh-CN" altLang="en-US" sz="1600" dirty="0">
                <a:latin typeface="Arial" panose="020B0604020202090204" pitchFamily="34" charset="0"/>
                <a:ea typeface="微软雅黑" panose="020B0503020204020204" pitchFamily="34" charset="-122"/>
                <a:cs typeface="+mn-ea"/>
                <a:sym typeface="Arial" panose="020B0604020202090204" pitchFamily="34" charset="0"/>
              </a:rPr>
              <a:t>）</a:t>
            </a:r>
            <a:endParaRPr lang="zh-CN" altLang="en-US" sz="16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72" name="矩形: 圆角 71"/>
          <p:cNvSpPr/>
          <p:nvPr/>
        </p:nvSpPr>
        <p:spPr>
          <a:xfrm>
            <a:off x="7642808" y="1813553"/>
            <a:ext cx="935071" cy="513977"/>
          </a:xfrm>
          <a:prstGeom prst="roundRect">
            <a:avLst/>
          </a:prstGeom>
          <a:no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3" name="矩形: 圆角 72"/>
          <p:cNvSpPr/>
          <p:nvPr/>
        </p:nvSpPr>
        <p:spPr>
          <a:xfrm>
            <a:off x="9130711" y="2317683"/>
            <a:ext cx="898913" cy="513976"/>
          </a:xfrm>
          <a:prstGeom prst="roundRect">
            <a:avLst/>
          </a:prstGeom>
          <a:no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4" name="矩形: 圆角 73"/>
          <p:cNvSpPr/>
          <p:nvPr/>
        </p:nvSpPr>
        <p:spPr>
          <a:xfrm>
            <a:off x="10695389" y="2831659"/>
            <a:ext cx="898913" cy="461747"/>
          </a:xfrm>
          <a:prstGeom prst="roundRect">
            <a:avLst/>
          </a:prstGeom>
          <a:no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75" name="ïṡḷîḑé"/>
          <p:cNvSpPr/>
          <p:nvPr/>
        </p:nvSpPr>
        <p:spPr bwMode="gray">
          <a:xfrm>
            <a:off x="381348" y="2727835"/>
            <a:ext cx="4773806" cy="2153225"/>
          </a:xfrm>
          <a:prstGeom prst="rect">
            <a:avLst/>
          </a:prstGeom>
          <a:solidFill>
            <a:schemeClr val="accent3"/>
          </a:solidFill>
          <a:ln w="9525" cap="flat" cmpd="sng" algn="ctr">
            <a:noFill/>
            <a:prstDash val="solid"/>
            <a:miter lim="800000"/>
          </a:ln>
          <a:effectLst/>
        </p:spPr>
        <p:txBody>
          <a:bodyPr rot="0" spcFirstLastPara="0" vert="horz" wrap="none" lIns="90000" tIns="46800" rIns="90000" bIns="46800" numCol="1" spcCol="0" rtlCol="0" fromWordArt="0" anchor="ctr" anchorCtr="0" forceAA="0" compatLnSpc="1">
            <a:normAutofit/>
          </a:bodyPr>
          <a:lstStyle/>
          <a:p>
            <a:pPr marL="0" marR="0" lvl="0" indent="0" algn="ctr" defTabSz="914400" eaLnBrk="1" fontAlgn="auto" latinLnBrk="0" hangingPunct="1">
              <a:lnSpc>
                <a:spcPct val="120000"/>
              </a:lnSpc>
              <a:spcBef>
                <a:spcPts val="0"/>
              </a:spcBef>
              <a:spcAft>
                <a:spcPts val="0"/>
              </a:spcAft>
              <a:buClrTx/>
              <a:buSzTx/>
              <a:buFontTx/>
              <a:buNone/>
              <a:defRPr/>
            </a:pPr>
            <a:endParaRPr kumimoji="0" lang="en-US" altLang="zh-CN" sz="2000" b="1" i="0" u="none" strike="noStrike" kern="0" cap="none" spc="0" normalizeH="0" baseline="0" noProof="0" dirty="0">
              <a:ln>
                <a:noFill/>
              </a:ln>
              <a:solidFill>
                <a:prstClr val="white"/>
              </a:solidFill>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cxnSp>
        <p:nvCxnSpPr>
          <p:cNvPr id="76" name="直接连接符 75"/>
          <p:cNvCxnSpPr/>
          <p:nvPr/>
        </p:nvCxnSpPr>
        <p:spPr>
          <a:xfrm>
            <a:off x="5385440" y="1292313"/>
            <a:ext cx="0" cy="5455148"/>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78" name="文本框 77"/>
          <p:cNvSpPr txBox="1"/>
          <p:nvPr/>
        </p:nvSpPr>
        <p:spPr>
          <a:xfrm>
            <a:off x="598817" y="2774718"/>
            <a:ext cx="4423764" cy="369332"/>
          </a:xfrm>
          <a:prstGeom prst="rect">
            <a:avLst/>
          </a:prstGeom>
          <a:noFill/>
        </p:spPr>
        <p:txBody>
          <a:bodyPr wrap="square" rtlCol="0">
            <a:spAutoFit/>
          </a:bodyPr>
          <a:lstStyle/>
          <a:p>
            <a:pPr algn="just"/>
            <a:r>
              <a:rPr lang="en-US" altLang="zh-CN" b="1" dirty="0">
                <a:solidFill>
                  <a:schemeClr val="bg1"/>
                </a:solidFill>
                <a:latin typeface="Arial" panose="020B0604020202090204" pitchFamily="34" charset="0"/>
                <a:ea typeface="微软雅黑" panose="020B0503020204020204" pitchFamily="34" charset="-122"/>
                <a:cs typeface="+mn-ea"/>
                <a:sym typeface="Arial" panose="020B0604020202090204" pitchFamily="34" charset="0"/>
              </a:rPr>
              <a:t>Step 2:</a:t>
            </a:r>
            <a:endParaRPr lang="en-US" altLang="zh-CN" b="1" dirty="0">
              <a:solidFill>
                <a:schemeClr val="bg1"/>
              </a:solidFill>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81" name="矩形: 圆角 80"/>
          <p:cNvSpPr/>
          <p:nvPr/>
        </p:nvSpPr>
        <p:spPr>
          <a:xfrm>
            <a:off x="7918653" y="5235226"/>
            <a:ext cx="4010210" cy="1022139"/>
          </a:xfrm>
          <a:prstGeom prst="roundRect">
            <a:avLst/>
          </a:prstGeom>
          <a:no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83" name="箭头: 右 82"/>
          <p:cNvSpPr/>
          <p:nvPr/>
        </p:nvSpPr>
        <p:spPr>
          <a:xfrm>
            <a:off x="5356677" y="2070542"/>
            <a:ext cx="445774" cy="179294"/>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5" name="连接符: 肘形 84"/>
          <p:cNvCxnSpPr>
            <a:stCxn id="72" idx="3"/>
          </p:cNvCxnSpPr>
          <p:nvPr/>
        </p:nvCxnSpPr>
        <p:spPr>
          <a:xfrm>
            <a:off x="8577879" y="2070542"/>
            <a:ext cx="221780" cy="3172188"/>
          </a:xfrm>
          <a:prstGeom prst="bentConnector2">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2" name="连接符: 肘形 91"/>
          <p:cNvCxnSpPr>
            <a:stCxn id="73" idx="3"/>
          </p:cNvCxnSpPr>
          <p:nvPr/>
        </p:nvCxnSpPr>
        <p:spPr>
          <a:xfrm>
            <a:off x="10029624" y="2574671"/>
            <a:ext cx="285276" cy="2610873"/>
          </a:xfrm>
          <a:prstGeom prst="bentConnector2">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1" name="连接符: 肘形 100"/>
          <p:cNvCxnSpPr>
            <a:stCxn id="74" idx="3"/>
          </p:cNvCxnSpPr>
          <p:nvPr/>
        </p:nvCxnSpPr>
        <p:spPr>
          <a:xfrm>
            <a:off x="11594302" y="3062533"/>
            <a:ext cx="84752" cy="2123011"/>
          </a:xfrm>
          <a:prstGeom prst="bentConnector2">
            <a:avLst/>
          </a:prstGeom>
          <a:ln w="19050"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5" name="文本框 104"/>
          <p:cNvSpPr txBox="1"/>
          <p:nvPr/>
        </p:nvSpPr>
        <p:spPr>
          <a:xfrm>
            <a:off x="8077772" y="5359397"/>
            <a:ext cx="3842870" cy="584775"/>
          </a:xfrm>
          <a:prstGeom prst="rect">
            <a:avLst/>
          </a:prstGeom>
          <a:noFill/>
        </p:spPr>
        <p:txBody>
          <a:bodyPr wrap="square" rtlCol="0">
            <a:spAutoFit/>
          </a:bodyPr>
          <a:lstStyle/>
          <a:p>
            <a:pPr algn="just"/>
            <a:r>
              <a:rPr lang="zh-CN" altLang="en-US" sz="1600" dirty="0">
                <a:latin typeface="Arial" panose="020B0604020202090204" pitchFamily="34" charset="0"/>
                <a:ea typeface="微软雅黑" panose="020B0503020204020204" pitchFamily="34" charset="-122"/>
                <a:cs typeface="+mn-ea"/>
                <a:sym typeface="Arial" panose="020B0604020202090204" pitchFamily="34" charset="0"/>
              </a:rPr>
              <a:t>三个系数均在</a:t>
            </a:r>
            <a:r>
              <a:rPr lang="en-US" altLang="zh-CN" sz="1600" dirty="0">
                <a:latin typeface="Arial" panose="020B0604020202090204" pitchFamily="34" charset="0"/>
                <a:ea typeface="微软雅黑" panose="020B0503020204020204" pitchFamily="34" charset="-122"/>
                <a:cs typeface="+mn-ea"/>
                <a:sym typeface="Arial" panose="020B0604020202090204" pitchFamily="34" charset="0"/>
              </a:rPr>
              <a:t>1%</a:t>
            </a:r>
            <a:r>
              <a:rPr lang="zh-CN" altLang="en-US" sz="1600" dirty="0">
                <a:latin typeface="Arial" panose="020B0604020202090204" pitchFamily="34" charset="0"/>
                <a:ea typeface="微软雅黑" panose="020B0503020204020204" pitchFamily="34" charset="-122"/>
                <a:cs typeface="+mn-ea"/>
                <a:sym typeface="Arial" panose="020B0604020202090204" pitchFamily="34" charset="0"/>
              </a:rPr>
              <a:t>或</a:t>
            </a:r>
            <a:r>
              <a:rPr lang="en-US" altLang="zh-CN" sz="1600" dirty="0">
                <a:latin typeface="Arial" panose="020B0604020202090204" pitchFamily="34" charset="0"/>
                <a:ea typeface="微软雅黑" panose="020B0503020204020204" pitchFamily="34" charset="-122"/>
                <a:cs typeface="+mn-ea"/>
                <a:sym typeface="Arial" panose="020B0604020202090204" pitchFamily="34" charset="0"/>
              </a:rPr>
              <a:t>5%</a:t>
            </a:r>
            <a:r>
              <a:rPr lang="zh-CN" altLang="en-US" sz="1600" dirty="0">
                <a:latin typeface="Arial" panose="020B0604020202090204" pitchFamily="34" charset="0"/>
                <a:ea typeface="微软雅黑" panose="020B0503020204020204" pitchFamily="34" charset="-122"/>
                <a:cs typeface="+mn-ea"/>
                <a:sym typeface="Arial" panose="020B0604020202090204" pitchFamily="34" charset="0"/>
              </a:rPr>
              <a:t>的水平上显著为正，说明</a:t>
            </a:r>
            <a:r>
              <a:rPr lang="en-US" altLang="zh-CN" sz="1600" dirty="0">
                <a:latin typeface="Arial" panose="020B0604020202090204" pitchFamily="34" charset="0"/>
                <a:ea typeface="微软雅黑" panose="020B0503020204020204" pitchFamily="34" charset="-122"/>
                <a:cs typeface="+mn-ea"/>
                <a:sym typeface="Arial" panose="020B0604020202090204" pitchFamily="34" charset="0"/>
              </a:rPr>
              <a:t>********</a:t>
            </a:r>
            <a:r>
              <a:rPr lang="zh-CN" altLang="en-US" sz="1600" b="1" dirty="0">
                <a:latin typeface="Arial" panose="020B0604020202090204" pitchFamily="34" charset="0"/>
                <a:ea typeface="微软雅黑" panose="020B0503020204020204" pitchFamily="34" charset="-122"/>
                <a:cs typeface="+mn-ea"/>
                <a:sym typeface="Arial" panose="020B0604020202090204" pitchFamily="34" charset="0"/>
              </a:rPr>
              <a:t>。</a:t>
            </a:r>
            <a:endParaRPr lang="zh-CN" altLang="en-US" sz="1600" b="1"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111" name="矩形: 圆角 110"/>
          <p:cNvSpPr/>
          <p:nvPr/>
        </p:nvSpPr>
        <p:spPr>
          <a:xfrm>
            <a:off x="5808328" y="5242730"/>
            <a:ext cx="1772316" cy="1014635"/>
          </a:xfrm>
          <a:prstGeom prst="roundRect">
            <a:avLst/>
          </a:prstGeom>
          <a:noFill/>
          <a:ln w="28575">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12" name="文本框 111"/>
          <p:cNvSpPr txBox="1"/>
          <p:nvPr/>
        </p:nvSpPr>
        <p:spPr>
          <a:xfrm>
            <a:off x="5926456" y="5423129"/>
            <a:ext cx="1642270" cy="646331"/>
          </a:xfrm>
          <a:prstGeom prst="rect">
            <a:avLst/>
          </a:prstGeom>
          <a:noFill/>
        </p:spPr>
        <p:txBody>
          <a:bodyPr wrap="square" rtlCol="0">
            <a:spAutoFit/>
          </a:bodyPr>
          <a:lstStyle/>
          <a:p>
            <a:pPr algn="just"/>
            <a:r>
              <a:rPr lang="zh-CN" altLang="en-US" dirty="0">
                <a:latin typeface="Arial" panose="020B0604020202090204" pitchFamily="34" charset="0"/>
                <a:ea typeface="微软雅黑" panose="020B0503020204020204" pitchFamily="34" charset="-122"/>
                <a:cs typeface="+mn-ea"/>
                <a:sym typeface="Arial" panose="020B0604020202090204" pitchFamily="34" charset="0"/>
              </a:rPr>
              <a:t>机制检验第一阶段的结论</a:t>
            </a:r>
            <a:endParaRPr lang="zh-CN" altLang="en-US"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114" name="箭头: 右 113"/>
          <p:cNvSpPr/>
          <p:nvPr/>
        </p:nvSpPr>
        <p:spPr>
          <a:xfrm rot="10800000">
            <a:off x="4996673" y="5621810"/>
            <a:ext cx="597952" cy="290507"/>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5" name="文本框 114"/>
          <p:cNvSpPr txBox="1"/>
          <p:nvPr/>
        </p:nvSpPr>
        <p:spPr>
          <a:xfrm>
            <a:off x="537302" y="5235226"/>
            <a:ext cx="4235207" cy="400110"/>
          </a:xfrm>
          <a:prstGeom prst="rect">
            <a:avLst/>
          </a:prstGeom>
          <a:noFill/>
        </p:spPr>
        <p:txBody>
          <a:bodyPr wrap="square" rtlCol="0">
            <a:spAutoFit/>
          </a:bodyPr>
          <a:lstStyle/>
          <a:p>
            <a:pPr algn="just"/>
            <a:r>
              <a:rPr lang="zh-CN" altLang="en-US" sz="2000" b="1" dirty="0">
                <a:solidFill>
                  <a:srgbClr val="002060"/>
                </a:solidFill>
                <a:latin typeface="Arial" panose="020B0604020202090204" pitchFamily="34" charset="0"/>
                <a:ea typeface="微软雅黑" panose="020B0503020204020204" pitchFamily="34" charset="-122"/>
                <a:cs typeface="+mn-ea"/>
                <a:sym typeface="Arial" panose="020B0604020202090204" pitchFamily="34" charset="0"/>
              </a:rPr>
              <a:t>验证了假说</a:t>
            </a:r>
            <a:r>
              <a:rPr lang="en-US" altLang="zh-CN" sz="2000" b="1" dirty="0">
                <a:solidFill>
                  <a:srgbClr val="002060"/>
                </a:solidFill>
                <a:latin typeface="Arial" panose="020B0604020202090204" pitchFamily="34" charset="0"/>
                <a:ea typeface="微软雅黑" panose="020B0503020204020204" pitchFamily="34" charset="-122"/>
                <a:cs typeface="+mn-ea"/>
                <a:sym typeface="Arial" panose="020B0604020202090204" pitchFamily="34" charset="0"/>
              </a:rPr>
              <a:t>2</a:t>
            </a:r>
            <a:r>
              <a:rPr lang="zh-CN" altLang="en-US" sz="2000" b="1" dirty="0">
                <a:solidFill>
                  <a:srgbClr val="002060"/>
                </a:solidFill>
                <a:latin typeface="Arial" panose="020B0604020202090204" pitchFamily="34" charset="0"/>
                <a:ea typeface="微软雅黑" panose="020B0503020204020204" pitchFamily="34" charset="-122"/>
                <a:cs typeface="+mn-ea"/>
                <a:sym typeface="Arial" panose="020B0604020202090204" pitchFamily="34" charset="0"/>
              </a:rPr>
              <a:t>：</a:t>
            </a:r>
            <a:endParaRPr lang="zh-CN" altLang="en-US" sz="2000" b="1" dirty="0">
              <a:solidFill>
                <a:srgbClr val="002060"/>
              </a:solidFill>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3" name="思想气泡: 云 2"/>
          <p:cNvSpPr/>
          <p:nvPr/>
        </p:nvSpPr>
        <p:spPr>
          <a:xfrm>
            <a:off x="2323369" y="1466856"/>
            <a:ext cx="1578512" cy="941174"/>
          </a:xfrm>
          <a:prstGeom prst="cloudCallout">
            <a:avLst>
              <a:gd name="adj1" fmla="val -96935"/>
              <a:gd name="adj2" fmla="val 4281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放公式</a:t>
            </a:r>
            <a:endParaRPr lang="zh-CN" altLang="en-US" dirty="0"/>
          </a:p>
        </p:txBody>
      </p:sp>
      <p:grpSp>
        <p:nvGrpSpPr>
          <p:cNvPr id="29" name="组合 28"/>
          <p:cNvGrpSpPr/>
          <p:nvPr/>
        </p:nvGrpSpPr>
        <p:grpSpPr>
          <a:xfrm>
            <a:off x="77656" y="714465"/>
            <a:ext cx="3741498" cy="45719"/>
            <a:chOff x="7460343" y="1311756"/>
            <a:chExt cx="2433027" cy="0"/>
          </a:xfrm>
        </p:grpSpPr>
        <p:cxnSp>
          <p:nvCxnSpPr>
            <p:cNvPr id="30" name="直接连接符 29"/>
            <p:cNvCxnSpPr/>
            <p:nvPr/>
          </p:nvCxnSpPr>
          <p:spPr>
            <a:xfrm>
              <a:off x="7460343" y="1311756"/>
              <a:ext cx="2433027" cy="0"/>
            </a:xfrm>
            <a:prstGeom prst="line">
              <a:avLst/>
            </a:prstGeom>
            <a:ln>
              <a:solidFill>
                <a:srgbClr val="06377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460343" y="1311756"/>
              <a:ext cx="589713" cy="0"/>
            </a:xfrm>
            <a:prstGeom prst="line">
              <a:avLst/>
            </a:prstGeom>
            <a:ln w="38100">
              <a:solidFill>
                <a:srgbClr val="063771"/>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50800" y="772160"/>
            <a:ext cx="12263755" cy="338455"/>
          </a:xfrm>
          <a:prstGeom prst="rect">
            <a:avLst/>
          </a:prstGeom>
          <a:solidFill>
            <a:srgbClr val="063771"/>
          </a:solidFill>
        </p:spPr>
        <p:txBody>
          <a:bodyPr wrap="square" rtlCol="0">
            <a:noAutofit/>
          </a:bodyPr>
          <a:p>
            <a:pPr algn="ctr"/>
            <a:r>
              <a:rPr lang="zh-CN" altLang="en-US" sz="2000" b="1" dirty="0">
                <a:solidFill>
                  <a:schemeClr val="bg1"/>
                </a:solidFill>
              </a:rPr>
              <a:t>基准回归</a:t>
            </a:r>
            <a:r>
              <a:rPr lang="zh-CN" altLang="en-US" sz="2000" b="1" dirty="0">
                <a:solidFill>
                  <a:schemeClr val="bg1"/>
                </a:solidFill>
              </a:rPr>
              <a:t>分析</a:t>
            </a:r>
            <a:endParaRPr lang="zh-CN" altLang="en-US" sz="2000" b="1" dirty="0">
              <a:solidFill>
                <a:schemeClr val="bg1"/>
              </a:solidFill>
            </a:endParaRPr>
          </a:p>
        </p:txBody>
      </p:sp>
      <p:sp>
        <p:nvSpPr>
          <p:cNvPr id="13" name="十字形 12"/>
          <p:cNvSpPr/>
          <p:nvPr/>
        </p:nvSpPr>
        <p:spPr>
          <a:xfrm>
            <a:off x="7580898" y="5618026"/>
            <a:ext cx="338009" cy="332048"/>
          </a:xfrm>
          <a:prstGeom prst="plus">
            <a:avLst>
              <a:gd name="adj" fmla="val 32200"/>
            </a:avLst>
          </a:prstGeom>
          <a:solidFill>
            <a:schemeClr val="accent3"/>
          </a:solidFill>
          <a:ln>
            <a:noFill/>
          </a:ln>
        </p:spPr>
        <p:style>
          <a:lnRef idx="2">
            <a:schemeClr val="accent1"/>
          </a:lnRef>
          <a:fillRef idx="0">
            <a:srgbClr val="FFFFFF"/>
          </a:fillRef>
          <a:effectRef idx="0">
            <a:srgbClr val="FFFFFF"/>
          </a:effectRef>
          <a:fontRef idx="minor">
            <a:schemeClr val="tx1"/>
          </a:fontRef>
        </p:style>
        <p:txBody>
          <a:bodyPr rtlCol="0" anchor="ctr"/>
          <a:p>
            <a:pPr algn="ctr"/>
            <a:endParaRPr lang="zh-CN" altLang="en-US"/>
          </a:p>
        </p:txBody>
      </p:sp>
      <p:sp>
        <p:nvSpPr>
          <p:cNvPr id="4" name="标题 1"/>
          <p:cNvSpPr txBox="1"/>
          <p:nvPr/>
        </p:nvSpPr>
        <p:spPr>
          <a:xfrm>
            <a:off x="9994900" y="143510"/>
            <a:ext cx="2006600" cy="454025"/>
          </a:xfrm>
          <a:prstGeom prst="rect">
            <a:avLst/>
          </a:prstGeom>
        </p:spPr>
        <p:txBody>
          <a:bodyPr>
            <a:no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gn="ct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结论与政策建议</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sp>
        <p:nvSpPr>
          <p:cNvPr id="5" name="标题 1"/>
          <p:cNvSpPr txBox="1"/>
          <p:nvPr/>
        </p:nvSpPr>
        <p:spPr>
          <a:xfrm>
            <a:off x="5235575" y="132080"/>
            <a:ext cx="1463040" cy="403860"/>
          </a:xfrm>
          <a:prstGeom prst="rect">
            <a:avLst/>
          </a:prstGeom>
        </p:spPr>
        <p:txBody>
          <a:bodyPr>
            <a:norm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研究设计</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cxnSp>
        <p:nvCxnSpPr>
          <p:cNvPr id="6" name="直接连接符 5"/>
          <p:cNvCxnSpPr/>
          <p:nvPr/>
        </p:nvCxnSpPr>
        <p:spPr>
          <a:xfrm flipV="1">
            <a:off x="2551953" y="714465"/>
            <a:ext cx="9640047" cy="11415"/>
          </a:xfrm>
          <a:prstGeom prst="line">
            <a:avLst/>
          </a:prstGeom>
          <a:ln>
            <a:solidFill>
              <a:schemeClr val="accent3"/>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7" name="矩形 6"/>
          <p:cNvSpPr/>
          <p:nvPr/>
        </p:nvSpPr>
        <p:spPr>
          <a:xfrm>
            <a:off x="6883400" y="13335"/>
            <a:ext cx="2920365" cy="725805"/>
          </a:xfrm>
          <a:prstGeom prst="rect">
            <a:avLst/>
          </a:prstGeom>
          <a:solidFill>
            <a:srgbClr val="0637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7038975" y="109220"/>
            <a:ext cx="2615565" cy="706755"/>
          </a:xfrm>
          <a:prstGeom prst="rect">
            <a:avLst/>
          </a:prstGeom>
          <a:noFill/>
        </p:spPr>
        <p:txBody>
          <a:bodyPr wrap="square" rtlCol="0">
            <a:spAutoFit/>
          </a:bodyPr>
          <a:p>
            <a:pPr algn="ctr"/>
            <a:r>
              <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研究过程与结果分析</a:t>
            </a:r>
            <a:endPar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a:p>
            <a:pPr algn="ctr"/>
            <a:endPar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p:txBody>
      </p:sp>
      <p:cxnSp>
        <p:nvCxnSpPr>
          <p:cNvPr id="9" name="直接连接符 8"/>
          <p:cNvCxnSpPr/>
          <p:nvPr/>
        </p:nvCxnSpPr>
        <p:spPr>
          <a:xfrm>
            <a:off x="4949916" y="79067"/>
            <a:ext cx="0" cy="573269"/>
          </a:xfrm>
          <a:prstGeom prst="line">
            <a:avLst/>
          </a:prstGeom>
          <a:ln>
            <a:solidFill>
              <a:srgbClr val="00206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10" name="文本框 9"/>
          <p:cNvSpPr txBox="1"/>
          <p:nvPr/>
        </p:nvSpPr>
        <p:spPr>
          <a:xfrm>
            <a:off x="2281774" y="128508"/>
            <a:ext cx="2911835" cy="400110"/>
          </a:xfrm>
          <a:prstGeom prst="rect">
            <a:avLst/>
          </a:prstGeom>
          <a:noFill/>
        </p:spPr>
        <p:txBody>
          <a:bodyPr wrap="square" rtlCol="0">
            <a:spAutoFit/>
          </a:bodyPr>
          <a:p>
            <a:pPr algn="ctr"/>
            <a:r>
              <a:rPr lang="zh-CN" altLang="en-US" sz="2000" b="1" dirty="0">
                <a:solidFill>
                  <a:schemeClr val="accent3"/>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研究背景与研究意义</a:t>
            </a:r>
            <a:endParaRPr lang="zh-CN" altLang="en-US" sz="2000" b="1" dirty="0">
              <a:solidFill>
                <a:schemeClr val="accent3"/>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p:txBody>
      </p:sp>
      <p:pic>
        <p:nvPicPr>
          <p:cNvPr id="11" name="图片 10" descr="CUFE_wordmark"/>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755" y="-49530"/>
            <a:ext cx="2635250" cy="84391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Users/mark/Library/Containers/com.kingsoft.wpsoffice.mac/Data/tmp/picturecompress_20250505161748/output_1.pngoutput_1"/>
          <p:cNvPicPr>
            <a:picLocks noChangeAspect="1"/>
          </p:cNvPicPr>
          <p:nvPr/>
        </p:nvPicPr>
        <p:blipFill>
          <a:blip r:embed="rId3">
            <a:alphaModFix amt="8000"/>
            <a:grayscl/>
          </a:blip>
          <a:stretch>
            <a:fillRect/>
          </a:stretch>
        </p:blipFill>
        <p:spPr>
          <a:xfrm>
            <a:off x="0" y="3468855"/>
            <a:ext cx="12192000" cy="3389145"/>
          </a:xfrm>
          <a:prstGeom prst="rect">
            <a:avLst/>
          </a:prstGeom>
          <a:effectLst>
            <a:reflection endPos="0" dist="50800" dir="5400000" sy="-100000" algn="bl" rotWithShape="0"/>
            <a:softEdge rad="330200"/>
          </a:effectLst>
        </p:spPr>
      </p:pic>
      <p:graphicFrame>
        <p:nvGraphicFramePr>
          <p:cNvPr id="69" name="表格 68"/>
          <p:cNvGraphicFramePr>
            <a:graphicFrameLocks noGrp="1"/>
          </p:cNvGraphicFramePr>
          <p:nvPr/>
        </p:nvGraphicFramePr>
        <p:xfrm>
          <a:off x="255208" y="2171999"/>
          <a:ext cx="6104311" cy="3390356"/>
        </p:xfrm>
        <a:graphic>
          <a:graphicData uri="http://schemas.openxmlformats.org/drawingml/2006/table">
            <a:tbl>
              <a:tblPr/>
              <a:tblGrid>
                <a:gridCol w="1374143"/>
                <a:gridCol w="1251116"/>
                <a:gridCol w="1265636"/>
                <a:gridCol w="1071356"/>
                <a:gridCol w="1142060"/>
              </a:tblGrid>
              <a:tr h="536526">
                <a:tc rowSpan="2">
                  <a:txBody>
                    <a:bodyPr/>
                    <a:lstStyle/>
                    <a:p>
                      <a:pPr algn="ctr"/>
                      <a:r>
                        <a:rPr lang="zh-CN" sz="1600" b="1" kern="0" dirty="0">
                          <a:effectLst/>
                          <a:latin typeface="华文仿宋" panose="02010600040101010101" pitchFamily="2" charset="-122"/>
                          <a:ea typeface="华文仿宋" panose="02010600040101010101" pitchFamily="2" charset="-122"/>
                          <a:cs typeface="Times New Roman" panose="02020503050405090304" charset="0"/>
                        </a:rPr>
                        <a:t>变量</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cPr/>
                </a:tc>
                <a:tc hMerge="1">
                  <a:tcPr/>
                </a:tc>
                <a:tc hMerge="1">
                  <a:tcPr/>
                </a:tc>
              </a:tr>
              <a:tr h="392129">
                <a:tc vMerge="1">
                  <a:tcPr/>
                </a:tc>
                <a:tc>
                  <a:txBody>
                    <a:bodyPr/>
                    <a:lstStyle/>
                    <a:p>
                      <a:pPr algn="ct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zh-CN" sz="14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7485">
                <a:tc rowSpan="2">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0.292</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0.078</a:t>
                      </a:r>
                      <a:r>
                        <a:rPr lang="en-US" sz="1600" b="1" kern="0" baseline="3000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dirty="0">
                          <a:effectLst/>
                          <a:latin typeface="华文仿宋" panose="02010600040101010101" pitchFamily="2" charset="-122"/>
                          <a:ea typeface="华文仿宋" panose="02010600040101010101" pitchFamily="2" charset="-122"/>
                          <a:cs typeface="Times New Roman" panose="02020503050405090304" charset="0"/>
                        </a:rPr>
                        <a:t>0.165</a:t>
                      </a:r>
                      <a:r>
                        <a:rPr lang="en-US" sz="1600" b="1" kern="0" baseline="30000" dirty="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r>
                        <a:rPr lang="en-US" sz="1600" b="1" kern="0" dirty="0">
                          <a:effectLst/>
                          <a:latin typeface="华文仿宋" panose="02010600040101010101" pitchFamily="2" charset="-122"/>
                          <a:ea typeface="华文仿宋" panose="02010600040101010101" pitchFamily="2" charset="-122"/>
                          <a:cs typeface="Times New Roman" panose="02020503050405090304" charset="0"/>
                        </a:rPr>
                        <a:t>0.070</a:t>
                      </a:r>
                      <a:r>
                        <a:rPr lang="en-US" sz="1600" b="1" kern="0" baseline="30000" dirty="0">
                          <a:effectLst/>
                          <a:latin typeface="华文仿宋" panose="02010600040101010101" pitchFamily="2" charset="-122"/>
                          <a:ea typeface="华文仿宋" panose="02010600040101010101" pitchFamily="2" charset="-122"/>
                          <a:cs typeface="Times New Roman" panose="02020503050405090304" charset="0"/>
                        </a:rPr>
                        <a:t>***</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tcPr>
                </a:tc>
              </a:tr>
              <a:tr h="278666">
                <a:tc vMerge="1">
                  <a:tcPr>
                    <a:lnT w="12700" cap="flat" cmpd="sng" algn="ctr">
                      <a:noFill/>
                      <a:prstDash val="solid"/>
                      <a:round/>
                      <a:headEnd type="none" w="med" len="med"/>
                      <a:tailEnd type="none" w="med" len="med"/>
                    </a:lnT>
                  </a:tcPr>
                </a:tc>
                <a:tc>
                  <a:txBody>
                    <a:bodyPr/>
                    <a:lstStyle/>
                    <a:p>
                      <a:pPr algn="ctr"/>
                      <a:r>
                        <a:rPr lang="en-US" sz="1600" b="1" kern="0" dirty="0">
                          <a:effectLst/>
                          <a:latin typeface="华文仿宋" panose="02010600040101010101" pitchFamily="2" charset="-122"/>
                          <a:ea typeface="华文仿宋" panose="02010600040101010101" pitchFamily="2" charset="-122"/>
                          <a:cs typeface="Times New Roman" panose="02020503050405090304" charset="0"/>
                        </a:rPr>
                        <a:t>(0.088)</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R>
                      <a:noFill/>
                    </a:lnR>
                    <a:lnT w="12700" cap="flat" cmpd="sng" algn="ctr">
                      <a:noFill/>
                      <a:prstDash val="solid"/>
                      <a:round/>
                      <a:headEnd type="none" w="med" len="med"/>
                      <a:tailEnd type="none" w="med" len="med"/>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(0.026)</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(0.085)</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r>
                        <a:rPr lang="en-US" sz="1600" b="1" kern="0">
                          <a:effectLst/>
                          <a:latin typeface="华文仿宋" panose="02010600040101010101" pitchFamily="2" charset="-122"/>
                          <a:ea typeface="华文仿宋" panose="02010600040101010101" pitchFamily="2" charset="-122"/>
                          <a:cs typeface="Times New Roman" panose="02020503050405090304" charset="0"/>
                        </a:rPr>
                        <a:t>(0.026)</a:t>
                      </a: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r>
              <a:tr h="392129">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r>
              <a:tr h="392129">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r>
              <a:tr h="392129">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r>
              <a:tr h="278666">
                <a:tc>
                  <a:txBody>
                    <a:bodyPr/>
                    <a:lstStyle/>
                    <a:p>
                      <a:pPr algn="ctr"/>
                      <a:r>
                        <a:rPr lang="en-US" sz="1600" b="1" i="1" kern="0" dirty="0">
                          <a:effectLst/>
                          <a:latin typeface="华文仿宋" panose="02010600040101010101" pitchFamily="2" charset="-122"/>
                          <a:ea typeface="华文仿宋" panose="02010600040101010101" pitchFamily="2" charset="-122"/>
                          <a:cs typeface="Times New Roman" panose="02020503050405090304" charset="0"/>
                        </a:rPr>
                        <a:t>N</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a:noFill/>
                    </a:lnB>
                  </a:tcPr>
                </a:tc>
              </a:tr>
              <a:tr h="270497">
                <a:tc>
                  <a:txBody>
                    <a:bodyPr/>
                    <a:lstStyle/>
                    <a:p>
                      <a:pPr algn="ctr"/>
                      <a:r>
                        <a:rPr lang="en-US" sz="1600" b="1" kern="0" dirty="0">
                          <a:effectLst/>
                          <a:latin typeface="华文仿宋" panose="02010600040101010101" pitchFamily="2" charset="-122"/>
                          <a:ea typeface="华文仿宋" panose="02010600040101010101" pitchFamily="2" charset="-122"/>
                          <a:cs typeface="Times New Roman" panose="02020503050405090304" charset="0"/>
                        </a:rPr>
                        <a:t>adj. </a:t>
                      </a:r>
                      <a:r>
                        <a:rPr lang="en-US" sz="1600" b="1" i="1" kern="0" dirty="0">
                          <a:effectLst/>
                          <a:latin typeface="华文仿宋" panose="02010600040101010101" pitchFamily="2" charset="-122"/>
                          <a:ea typeface="华文仿宋" panose="02010600040101010101" pitchFamily="2" charset="-122"/>
                          <a:cs typeface="Times New Roman" panose="02020503050405090304" charset="0"/>
                        </a:rPr>
                        <a:t>R</a:t>
                      </a:r>
                      <a:r>
                        <a:rPr lang="en-US" sz="1600" b="1" kern="0" baseline="30000" dirty="0">
                          <a:effectLst/>
                          <a:latin typeface="华文仿宋" panose="02010600040101010101" pitchFamily="2" charset="-122"/>
                          <a:ea typeface="华文仿宋" panose="02010600040101010101" pitchFamily="2" charset="-122"/>
                          <a:cs typeface="Times New Roman" panose="02020503050405090304" charset="0"/>
                        </a:rPr>
                        <a:t>2</a:t>
                      </a: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a:endParaRPr lang="zh-CN" sz="1600" b="1" kern="100" dirty="0">
                        <a:effectLst/>
                        <a:latin typeface="华文仿宋" panose="02010600040101010101" pitchFamily="2" charset="-122"/>
                        <a:ea typeface="华文仿宋" panose="02010600040101010101" pitchFamily="2" charset="-122"/>
                        <a:cs typeface="Times New Roman" panose="02020503050405090304" charset="0"/>
                      </a:endParaRPr>
                    </a:p>
                  </a:txBody>
                  <a:tcPr marL="68580" marR="68580" marT="0" marB="0" anchor="ctr">
                    <a:lnL>
                      <a:noFill/>
                    </a:lnL>
                    <a:lnR>
                      <a:noFill/>
                    </a:lnR>
                    <a:lnT w="12700" cap="flat" cmpd="sng" algn="ctr">
                      <a:no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bl>
          </a:graphicData>
        </a:graphic>
      </p:graphicFrame>
      <p:cxnSp>
        <p:nvCxnSpPr>
          <p:cNvPr id="85" name="直接连接符 84"/>
          <p:cNvCxnSpPr/>
          <p:nvPr/>
        </p:nvCxnSpPr>
        <p:spPr>
          <a:xfrm>
            <a:off x="6413703" y="1451628"/>
            <a:ext cx="0" cy="5201216"/>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89" name="iṧľíḋê"/>
          <p:cNvSpPr/>
          <p:nvPr/>
        </p:nvSpPr>
        <p:spPr bwMode="gray">
          <a:xfrm>
            <a:off x="6628219" y="4657821"/>
            <a:ext cx="2404185" cy="144043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46800" rIns="252000" bIns="46800" numCol="1" spcCol="0" rtlCol="0" fromWordArt="0" anchor="ctr" anchorCtr="0" forceAA="0" compatLnSpc="1">
            <a:normAutofit/>
          </a:bodyPr>
          <a:lstStyle/>
          <a:p>
            <a:pPr algn="just">
              <a:lnSpc>
                <a:spcPct val="130000"/>
              </a:lnSpc>
              <a:spcBef>
                <a:spcPct val="0"/>
              </a:spcBef>
            </a:pPr>
            <a:endParaRPr lang="zh-CN" altLang="en-US" sz="1600" dirty="0">
              <a:solidFill>
                <a:schemeClr val="tx1">
                  <a:lumMod val="65000"/>
                  <a:lumOff val="35000"/>
                </a:schemeClr>
              </a:solidFill>
              <a:latin typeface="+mn-ea"/>
              <a:cs typeface="+mn-ea"/>
              <a:sym typeface="Arial" panose="020B0604020202090204" pitchFamily="34" charset="0"/>
            </a:endParaRPr>
          </a:p>
        </p:txBody>
      </p:sp>
      <p:sp>
        <p:nvSpPr>
          <p:cNvPr id="106" name="iṧľíḋê"/>
          <p:cNvSpPr/>
          <p:nvPr/>
        </p:nvSpPr>
        <p:spPr bwMode="gray">
          <a:xfrm>
            <a:off x="9426515" y="4657821"/>
            <a:ext cx="2632148" cy="144043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46800" rIns="252000" bIns="46800" numCol="1" spcCol="0" rtlCol="0" fromWordArt="0" anchor="ctr" anchorCtr="0" forceAA="0" compatLnSpc="1">
            <a:noAutofit/>
          </a:bodyPr>
          <a:lstStyle/>
          <a:p>
            <a:pPr algn="just">
              <a:lnSpc>
                <a:spcPct val="130000"/>
              </a:lnSpc>
              <a:spcBef>
                <a:spcPct val="0"/>
              </a:spcBef>
            </a:pPr>
            <a:endParaRPr lang="zh-CN" altLang="en-US" sz="1400" dirty="0">
              <a:solidFill>
                <a:schemeClr val="tx1">
                  <a:lumMod val="65000"/>
                  <a:lumOff val="35000"/>
                </a:schemeClr>
              </a:solidFill>
              <a:latin typeface="+mn-ea"/>
              <a:cs typeface="+mn-ea"/>
              <a:sym typeface="Arial" panose="020B0604020202090204" pitchFamily="34" charset="0"/>
            </a:endParaRPr>
          </a:p>
        </p:txBody>
      </p:sp>
      <p:graphicFrame>
        <p:nvGraphicFramePr>
          <p:cNvPr id="70" name="图表 69"/>
          <p:cNvGraphicFramePr/>
          <p:nvPr/>
        </p:nvGraphicFramePr>
        <p:xfrm>
          <a:off x="9426514" y="2589503"/>
          <a:ext cx="2404188" cy="1886339"/>
        </p:xfrm>
        <a:graphic>
          <a:graphicData uri="http://schemas.openxmlformats.org/drawingml/2006/chart">
            <c:chart xmlns:c="http://schemas.openxmlformats.org/drawingml/2006/chart" xmlns:r="http://schemas.openxmlformats.org/officeDocument/2006/relationships" r:id="rId1"/>
          </a:graphicData>
        </a:graphic>
      </p:graphicFrame>
      <p:cxnSp>
        <p:nvCxnSpPr>
          <p:cNvPr id="75" name="直接连接符 74"/>
          <p:cNvCxnSpPr/>
          <p:nvPr/>
        </p:nvCxnSpPr>
        <p:spPr>
          <a:xfrm>
            <a:off x="8314638" y="2618839"/>
            <a:ext cx="2364648" cy="217239"/>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8118378" y="4154805"/>
            <a:ext cx="2560908" cy="7056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sp>
        <p:nvSpPr>
          <p:cNvPr id="78" name="矩形: 圆角 77"/>
          <p:cNvSpPr/>
          <p:nvPr/>
        </p:nvSpPr>
        <p:spPr>
          <a:xfrm>
            <a:off x="6634203" y="1419760"/>
            <a:ext cx="5251865" cy="629214"/>
          </a:xfrm>
          <a:prstGeom prst="roundRect">
            <a:avLst/>
          </a:prstGeom>
          <a:no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graphicFrame>
        <p:nvGraphicFramePr>
          <p:cNvPr id="79" name="图表 78"/>
          <p:cNvGraphicFramePr/>
          <p:nvPr/>
        </p:nvGraphicFramePr>
        <p:xfrm>
          <a:off x="6293628" y="2131690"/>
          <a:ext cx="3490384" cy="2473642"/>
        </p:xfrm>
        <a:graphic>
          <a:graphicData uri="http://schemas.openxmlformats.org/drawingml/2006/chart">
            <c:chart xmlns:c="http://schemas.openxmlformats.org/drawingml/2006/chart" xmlns:r="http://schemas.openxmlformats.org/officeDocument/2006/relationships" r:id="rId2"/>
          </a:graphicData>
        </a:graphic>
      </p:graphicFrame>
      <p:sp>
        <p:nvSpPr>
          <p:cNvPr id="91" name="矩形: 圆角 90"/>
          <p:cNvSpPr/>
          <p:nvPr/>
        </p:nvSpPr>
        <p:spPr>
          <a:xfrm>
            <a:off x="229294" y="1316669"/>
            <a:ext cx="4533953" cy="523220"/>
          </a:xfrm>
          <a:prstGeom prst="roundRect">
            <a:avLst/>
          </a:prstGeom>
          <a:no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92" name="矩形: 圆角 91"/>
          <p:cNvSpPr/>
          <p:nvPr/>
        </p:nvSpPr>
        <p:spPr>
          <a:xfrm>
            <a:off x="1907402" y="3172011"/>
            <a:ext cx="1935378" cy="740198"/>
          </a:xfrm>
          <a:prstGeom prst="roundRect">
            <a:avLst/>
          </a:prstGeom>
          <a:no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93" name="矩形: 圆角 92"/>
          <p:cNvSpPr/>
          <p:nvPr/>
        </p:nvSpPr>
        <p:spPr>
          <a:xfrm>
            <a:off x="4308418" y="3172011"/>
            <a:ext cx="1857720" cy="740198"/>
          </a:xfrm>
          <a:prstGeom prst="roundRect">
            <a:avLst/>
          </a:prstGeom>
          <a:no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96" name="矩形: 圆角 95"/>
          <p:cNvSpPr/>
          <p:nvPr/>
        </p:nvSpPr>
        <p:spPr>
          <a:xfrm>
            <a:off x="309005" y="5988728"/>
            <a:ext cx="5984226" cy="660322"/>
          </a:xfrm>
          <a:prstGeom prst="roundRect">
            <a:avLst/>
          </a:prstGeom>
          <a:no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98" name="直接箭头连接符 97"/>
          <p:cNvCxnSpPr/>
          <p:nvPr/>
        </p:nvCxnSpPr>
        <p:spPr>
          <a:xfrm>
            <a:off x="2758623" y="3912209"/>
            <a:ext cx="0" cy="2046703"/>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9" name="直接箭头连接符 98"/>
          <p:cNvCxnSpPr>
            <a:stCxn id="93" idx="2"/>
          </p:cNvCxnSpPr>
          <p:nvPr/>
        </p:nvCxnSpPr>
        <p:spPr>
          <a:xfrm>
            <a:off x="5237278" y="3912209"/>
            <a:ext cx="0" cy="2099940"/>
          </a:xfrm>
          <a:prstGeom prst="straightConnector1">
            <a:avLst/>
          </a:prstGeom>
          <a:ln w="9525" cap="flat" cmpd="sng" algn="ctr">
            <a:solidFill>
              <a:schemeClr val="accent3"/>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4" name="箭头: 右 103"/>
          <p:cNvSpPr/>
          <p:nvPr/>
        </p:nvSpPr>
        <p:spPr>
          <a:xfrm>
            <a:off x="8345715" y="5161161"/>
            <a:ext cx="245888" cy="18774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箭头: 右 104"/>
          <p:cNvSpPr/>
          <p:nvPr/>
        </p:nvSpPr>
        <p:spPr>
          <a:xfrm>
            <a:off x="11256682" y="5302255"/>
            <a:ext cx="349623" cy="18412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箭头: 右 106"/>
          <p:cNvSpPr/>
          <p:nvPr/>
        </p:nvSpPr>
        <p:spPr>
          <a:xfrm>
            <a:off x="9064937" y="5215524"/>
            <a:ext cx="349623" cy="18412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77656" y="714465"/>
            <a:ext cx="3741498" cy="45719"/>
            <a:chOff x="7460343" y="1311756"/>
            <a:chExt cx="2433027" cy="0"/>
          </a:xfrm>
        </p:grpSpPr>
        <p:cxnSp>
          <p:nvCxnSpPr>
            <p:cNvPr id="30" name="直接连接符 29"/>
            <p:cNvCxnSpPr/>
            <p:nvPr/>
          </p:nvCxnSpPr>
          <p:spPr>
            <a:xfrm>
              <a:off x="7460343" y="1311756"/>
              <a:ext cx="2433027" cy="0"/>
            </a:xfrm>
            <a:prstGeom prst="line">
              <a:avLst/>
            </a:prstGeom>
            <a:ln>
              <a:solidFill>
                <a:srgbClr val="06377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460343" y="1311756"/>
              <a:ext cx="589713" cy="0"/>
            </a:xfrm>
            <a:prstGeom prst="line">
              <a:avLst/>
            </a:prstGeom>
            <a:ln w="38100">
              <a:solidFill>
                <a:srgbClr val="063771"/>
              </a:solidFill>
            </a:ln>
          </p:spPr>
          <p:style>
            <a:lnRef idx="1">
              <a:schemeClr val="accent1"/>
            </a:lnRef>
            <a:fillRef idx="0">
              <a:schemeClr val="accent1"/>
            </a:fillRef>
            <a:effectRef idx="0">
              <a:schemeClr val="accent1"/>
            </a:effectRef>
            <a:fontRef idx="minor">
              <a:schemeClr val="tx1"/>
            </a:fontRef>
          </p:style>
        </p:cxnSp>
      </p:grpSp>
      <p:sp>
        <p:nvSpPr>
          <p:cNvPr id="12" name="文本框 11"/>
          <p:cNvSpPr txBox="1"/>
          <p:nvPr/>
        </p:nvSpPr>
        <p:spPr>
          <a:xfrm>
            <a:off x="-50800" y="772160"/>
            <a:ext cx="12263755" cy="338455"/>
          </a:xfrm>
          <a:prstGeom prst="rect">
            <a:avLst/>
          </a:prstGeom>
          <a:solidFill>
            <a:srgbClr val="063771"/>
          </a:solidFill>
        </p:spPr>
        <p:txBody>
          <a:bodyPr wrap="square" rtlCol="0">
            <a:noAutofit/>
          </a:bodyPr>
          <a:p>
            <a:pPr algn="ctr"/>
            <a:r>
              <a:rPr lang="zh-CN" altLang="en-US" sz="2000" b="1" dirty="0">
                <a:solidFill>
                  <a:schemeClr val="bg1"/>
                </a:solidFill>
              </a:rPr>
              <a:t>基准回归</a:t>
            </a:r>
            <a:r>
              <a:rPr lang="zh-CN" altLang="en-US" sz="2000" b="1" dirty="0">
                <a:solidFill>
                  <a:schemeClr val="bg1"/>
                </a:solidFill>
              </a:rPr>
              <a:t>分析</a:t>
            </a:r>
            <a:endParaRPr lang="zh-CN" altLang="en-US" sz="2000" b="1" dirty="0">
              <a:solidFill>
                <a:schemeClr val="bg1"/>
              </a:solidFill>
            </a:endParaRPr>
          </a:p>
        </p:txBody>
      </p:sp>
      <p:sp>
        <p:nvSpPr>
          <p:cNvPr id="3" name="标题 1"/>
          <p:cNvSpPr txBox="1"/>
          <p:nvPr/>
        </p:nvSpPr>
        <p:spPr>
          <a:xfrm>
            <a:off x="9994900" y="143510"/>
            <a:ext cx="2006600" cy="454025"/>
          </a:xfrm>
          <a:prstGeom prst="rect">
            <a:avLst/>
          </a:prstGeom>
        </p:spPr>
        <p:txBody>
          <a:bodyPr>
            <a:no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gn="ct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结论与政策建议</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sp>
        <p:nvSpPr>
          <p:cNvPr id="4" name="标题 1"/>
          <p:cNvSpPr txBox="1"/>
          <p:nvPr/>
        </p:nvSpPr>
        <p:spPr>
          <a:xfrm>
            <a:off x="5235575" y="132080"/>
            <a:ext cx="1463040" cy="403860"/>
          </a:xfrm>
          <a:prstGeom prst="rect">
            <a:avLst/>
          </a:prstGeom>
        </p:spPr>
        <p:txBody>
          <a:bodyPr>
            <a:norm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研究设计</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cxnSp>
        <p:nvCxnSpPr>
          <p:cNvPr id="5" name="直接连接符 4"/>
          <p:cNvCxnSpPr/>
          <p:nvPr/>
        </p:nvCxnSpPr>
        <p:spPr>
          <a:xfrm flipV="1">
            <a:off x="2551953" y="714465"/>
            <a:ext cx="9640047" cy="11415"/>
          </a:xfrm>
          <a:prstGeom prst="line">
            <a:avLst/>
          </a:prstGeom>
          <a:ln>
            <a:solidFill>
              <a:schemeClr val="accent3"/>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6" name="矩形 5"/>
          <p:cNvSpPr/>
          <p:nvPr/>
        </p:nvSpPr>
        <p:spPr>
          <a:xfrm>
            <a:off x="6883400" y="13335"/>
            <a:ext cx="2920365" cy="725805"/>
          </a:xfrm>
          <a:prstGeom prst="rect">
            <a:avLst/>
          </a:prstGeom>
          <a:solidFill>
            <a:srgbClr val="0637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7038975" y="109220"/>
            <a:ext cx="2615565" cy="706755"/>
          </a:xfrm>
          <a:prstGeom prst="rect">
            <a:avLst/>
          </a:prstGeom>
          <a:noFill/>
        </p:spPr>
        <p:txBody>
          <a:bodyPr wrap="square" rtlCol="0">
            <a:spAutoFit/>
          </a:bodyPr>
          <a:p>
            <a:pPr algn="ctr"/>
            <a:r>
              <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研究过程与结果分析</a:t>
            </a:r>
            <a:endPar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a:p>
            <a:pPr algn="ctr"/>
            <a:endPar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p:txBody>
      </p:sp>
      <p:cxnSp>
        <p:nvCxnSpPr>
          <p:cNvPr id="8" name="直接连接符 7"/>
          <p:cNvCxnSpPr/>
          <p:nvPr/>
        </p:nvCxnSpPr>
        <p:spPr>
          <a:xfrm>
            <a:off x="4949916" y="79067"/>
            <a:ext cx="0" cy="573269"/>
          </a:xfrm>
          <a:prstGeom prst="line">
            <a:avLst/>
          </a:prstGeom>
          <a:ln>
            <a:solidFill>
              <a:srgbClr val="00206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9" name="文本框 8"/>
          <p:cNvSpPr txBox="1"/>
          <p:nvPr/>
        </p:nvSpPr>
        <p:spPr>
          <a:xfrm>
            <a:off x="2281774" y="128508"/>
            <a:ext cx="2911835" cy="400110"/>
          </a:xfrm>
          <a:prstGeom prst="rect">
            <a:avLst/>
          </a:prstGeom>
          <a:noFill/>
        </p:spPr>
        <p:txBody>
          <a:bodyPr wrap="square" rtlCol="0">
            <a:spAutoFit/>
          </a:bodyPr>
          <a:p>
            <a:pPr algn="ctr"/>
            <a:r>
              <a:rPr lang="zh-CN" altLang="en-US" sz="2000" b="1" dirty="0">
                <a:solidFill>
                  <a:schemeClr val="accent3"/>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研究背景与研究意义</a:t>
            </a:r>
            <a:endParaRPr lang="zh-CN" altLang="en-US" sz="2000" b="1" dirty="0">
              <a:solidFill>
                <a:schemeClr val="accent3"/>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p:txBody>
      </p:sp>
      <p:pic>
        <p:nvPicPr>
          <p:cNvPr id="10" name="图片 9" descr="CUFE_wordmark"/>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1755" y="-49530"/>
            <a:ext cx="2635250" cy="84391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descr="CUF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3865245" y="-2096135"/>
            <a:ext cx="10756900" cy="10756900"/>
          </a:xfrm>
          <a:prstGeom prst="rect">
            <a:avLst/>
          </a:prstGeom>
          <a:effectLst>
            <a:outerShdw blurRad="50800" dist="50800" dir="5400000" algn="ctr" rotWithShape="0">
              <a:schemeClr val="bg2">
                <a:alpha val="0"/>
              </a:schemeClr>
            </a:outerShdw>
          </a:effectLst>
        </p:spPr>
      </p:pic>
      <p:sp>
        <p:nvSpPr>
          <p:cNvPr id="30" name="文本框 29"/>
          <p:cNvSpPr txBox="1"/>
          <p:nvPr/>
        </p:nvSpPr>
        <p:spPr>
          <a:xfrm>
            <a:off x="4949993" y="1895406"/>
            <a:ext cx="24490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150" normalizeH="0" baseline="0" noProof="0" dirty="0">
                <a:ln>
                  <a:noFill/>
                </a:ln>
                <a:solidFill>
                  <a:srgbClr val="595959"/>
                </a:solidFill>
                <a:effectLst/>
                <a:uLnTx/>
                <a:uFillTx/>
                <a:latin typeface="Arial" panose="020B0604020202090204" pitchFamily="34" charset="0"/>
                <a:ea typeface="微软雅黑" panose="020B0503020204020204" pitchFamily="34" charset="-122"/>
                <a:cs typeface="+mn-ea"/>
                <a:sym typeface="Arial" panose="020B0604020202090204" pitchFamily="34" charset="0"/>
              </a:rPr>
              <a:t>PART 04</a:t>
            </a:r>
            <a:endParaRPr kumimoji="0" lang="zh-CN" altLang="en-US" sz="3600" b="0" i="0" u="none" strike="noStrike" kern="1200" cap="none" spc="150" normalizeH="0" baseline="0" noProof="0" dirty="0">
              <a:ln>
                <a:noFill/>
              </a:ln>
              <a:solidFill>
                <a:srgbClr val="595959"/>
              </a:solidFill>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31" name="文本框 30"/>
          <p:cNvSpPr txBox="1"/>
          <p:nvPr/>
        </p:nvSpPr>
        <p:spPr>
          <a:xfrm>
            <a:off x="4864885" y="2831511"/>
            <a:ext cx="6810446" cy="92333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30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90204" pitchFamily="34" charset="0"/>
                <a:ea typeface="微软雅黑" panose="020B0503020204020204" pitchFamily="34" charset="-122"/>
                <a:cs typeface="+mn-ea"/>
                <a:sym typeface="Arial" panose="020B0604020202090204" pitchFamily="34" charset="0"/>
              </a:rPr>
              <a:t>结论与政策建议</a:t>
            </a:r>
            <a:endParaRPr kumimoji="0" lang="zh-CN" altLang="en-US" sz="5400" b="1" i="0" u="none" strike="noStrike" kern="1200" cap="none" spc="300" normalizeH="0" baseline="0" noProof="0" dirty="0">
              <a:ln>
                <a:noFill/>
              </a:ln>
              <a:solidFill>
                <a:srgbClr val="002060"/>
              </a:solidFill>
              <a:effectLst>
                <a:outerShdw blurRad="38100" dist="38100" dir="2700000" algn="tl">
                  <a:srgbClr val="000000">
                    <a:alpha val="43137"/>
                  </a:srgbClr>
                </a:outerShdw>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32" name="矩形 31"/>
          <p:cNvSpPr/>
          <p:nvPr/>
        </p:nvSpPr>
        <p:spPr>
          <a:xfrm>
            <a:off x="5102470" y="2533279"/>
            <a:ext cx="665278" cy="45720"/>
          </a:xfrm>
          <a:prstGeom prst="rect">
            <a:avLst/>
          </a:prstGeom>
          <a:solidFill>
            <a:schemeClr val="accent3"/>
          </a:solidFill>
          <a:ln>
            <a:solidFill>
              <a:schemeClr val="accent3"/>
            </a:solidFill>
          </a:ln>
        </p:spPr>
        <p:txBody>
          <a:bodyPr vert="horz" wrap="square" lIns="91440" tIns="45720" rIns="91440" bIns="45720" numCol="1" anchor="t" anchorCtr="0" compatLnSpc="1"/>
          <a:lstStyle/>
          <a:p>
            <a:endParaRPr lang="zh-CN" altLang="en-US">
              <a:solidFill>
                <a:srgbClr val="002060"/>
              </a:solidFill>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33" name="矩形 32"/>
          <p:cNvSpPr/>
          <p:nvPr/>
        </p:nvSpPr>
        <p:spPr>
          <a:xfrm>
            <a:off x="4727689" y="3823281"/>
            <a:ext cx="6879771"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lumMod val="50000"/>
                  </a:schemeClr>
                </a:solidFill>
                <a:effectLst/>
                <a:uLnTx/>
                <a:uFillTx/>
                <a:latin typeface="Arial" panose="020B0604020202090204" pitchFamily="34" charset="0"/>
                <a:ea typeface="微软雅黑" panose="020B0503020204020204" pitchFamily="34" charset="-122"/>
                <a:cs typeface="+mn-ea"/>
                <a:sym typeface="Arial" panose="020B0604020202090204" pitchFamily="34" charset="0"/>
              </a:rPr>
              <a:t>Conclusions and policy recommendations</a:t>
            </a:r>
            <a:endParaRPr kumimoji="0" lang="zh-CN" altLang="en-US" sz="2800" b="0" i="0" u="none" strike="noStrike" kern="1200" cap="none" spc="0" normalizeH="0" baseline="0" noProof="0" dirty="0">
              <a:ln>
                <a:noFill/>
              </a:ln>
              <a:solidFill>
                <a:schemeClr val="bg1">
                  <a:lumMod val="50000"/>
                </a:schemeClr>
              </a:solidFill>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54955" y="2615998"/>
            <a:ext cx="3222172" cy="1564449"/>
            <a:chOff x="1042609" y="2403083"/>
            <a:chExt cx="3222172" cy="1564449"/>
          </a:xfrm>
        </p:grpSpPr>
        <p:sp>
          <p:nvSpPr>
            <p:cNvPr id="3" name="文本框 2"/>
            <p:cNvSpPr txBox="1"/>
            <p:nvPr/>
          </p:nvSpPr>
          <p:spPr>
            <a:xfrm>
              <a:off x="1042609" y="2403083"/>
              <a:ext cx="322217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7200" b="1" i="0" u="none" strike="noStrike" kern="1200" cap="none" spc="1600" normalizeH="0" baseline="0" noProof="0" dirty="0">
                  <a:ln>
                    <a:noFill/>
                  </a:ln>
                  <a:solidFill>
                    <a:schemeClr val="accent3"/>
                  </a:solidFill>
                  <a:effectLst>
                    <a:outerShdw blurRad="38100" dist="38100" dir="2700000" algn="tl">
                      <a:srgbClr val="000000">
                        <a:alpha val="43137"/>
                      </a:srgbClr>
                    </a:outerShdw>
                  </a:effectLst>
                  <a:uLnTx/>
                  <a:uFillTx/>
                  <a:latin typeface="华文仿宋" panose="02010600040101010101" pitchFamily="2" charset="-122"/>
                  <a:ea typeface="华文仿宋" panose="02010600040101010101" pitchFamily="2" charset="-122"/>
                  <a:cs typeface="+mn-ea"/>
                  <a:sym typeface="Arial" panose="020B0604020202090204" pitchFamily="34" charset="0"/>
                </a:rPr>
                <a:t>目录</a:t>
              </a:r>
              <a:endParaRPr kumimoji="0" lang="zh-CN" altLang="en-US" sz="7200" b="1" i="0" u="none" strike="noStrike" kern="1200" cap="none" spc="1600" normalizeH="0" baseline="0" noProof="0" dirty="0">
                <a:ln>
                  <a:noFill/>
                </a:ln>
                <a:solidFill>
                  <a:schemeClr val="accent3"/>
                </a:solidFill>
                <a:effectLst>
                  <a:outerShdw blurRad="38100" dist="38100" dir="2700000" algn="tl">
                    <a:srgbClr val="000000">
                      <a:alpha val="43137"/>
                    </a:srgbClr>
                  </a:outerShdw>
                </a:effectLst>
                <a:uLnTx/>
                <a:uFillTx/>
                <a:latin typeface="华文仿宋" panose="02010600040101010101" pitchFamily="2" charset="-122"/>
                <a:ea typeface="华文仿宋" panose="02010600040101010101" pitchFamily="2" charset="-122"/>
                <a:cs typeface="+mn-ea"/>
                <a:sym typeface="Arial" panose="020B0604020202090204" pitchFamily="34" charset="0"/>
              </a:endParaRPr>
            </a:p>
          </p:txBody>
        </p:sp>
        <p:sp>
          <p:nvSpPr>
            <p:cNvPr id="4" name="文本框 3"/>
            <p:cNvSpPr txBox="1"/>
            <p:nvPr/>
          </p:nvSpPr>
          <p:spPr>
            <a:xfrm>
              <a:off x="1149203" y="3505867"/>
              <a:ext cx="2071332" cy="461665"/>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40" normalizeH="0" baseline="0" noProof="0" dirty="0">
                  <a:ln>
                    <a:noFill/>
                  </a:ln>
                  <a:solidFill>
                    <a:schemeClr val="accent3"/>
                  </a:solidFill>
                  <a:effectLst>
                    <a:outerShdw blurRad="38100" dist="38100" dir="2700000" algn="tl">
                      <a:srgbClr val="000000">
                        <a:alpha val="43137"/>
                      </a:srgbClr>
                    </a:outerShdw>
                  </a:effectLst>
                  <a:uLnTx/>
                  <a:uFillTx/>
                  <a:latin typeface="Arial" panose="020B0604020202090204" pitchFamily="34" charset="0"/>
                  <a:ea typeface="微软雅黑" panose="020B0503020204020204" pitchFamily="34" charset="-122"/>
                  <a:cs typeface="+mn-ea"/>
                  <a:sym typeface="Arial" panose="020B0604020202090204" pitchFamily="34" charset="0"/>
                </a:rPr>
                <a:t>CONTENTS</a:t>
              </a:r>
              <a:endParaRPr kumimoji="0" lang="en-US" altLang="zh-CN" sz="2400" b="0" i="0" u="none" strike="noStrike" kern="1200" cap="none" spc="-40" normalizeH="0" baseline="0" noProof="0" dirty="0">
                <a:ln>
                  <a:noFill/>
                </a:ln>
                <a:solidFill>
                  <a:schemeClr val="accent3"/>
                </a:solidFill>
                <a:effectLst>
                  <a:outerShdw blurRad="38100" dist="38100" dir="2700000" algn="tl">
                    <a:srgbClr val="000000">
                      <a:alpha val="43137"/>
                    </a:srgbClr>
                  </a:outerShdw>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grpSp>
      <p:sp>
        <p:nvSpPr>
          <p:cNvPr id="5" name="矩形 4"/>
          <p:cNvSpPr/>
          <p:nvPr/>
        </p:nvSpPr>
        <p:spPr>
          <a:xfrm>
            <a:off x="3664018" y="842605"/>
            <a:ext cx="8534400" cy="50562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grpSp>
        <p:nvGrpSpPr>
          <p:cNvPr id="26" name="组合 25"/>
          <p:cNvGrpSpPr/>
          <p:nvPr/>
        </p:nvGrpSpPr>
        <p:grpSpPr>
          <a:xfrm>
            <a:off x="4089644" y="1157662"/>
            <a:ext cx="5117296" cy="584775"/>
            <a:chOff x="4532498" y="4323460"/>
            <a:chExt cx="3720348" cy="584775"/>
          </a:xfrm>
        </p:grpSpPr>
        <p:sp>
          <p:nvSpPr>
            <p:cNvPr id="27" name="文本框 26"/>
            <p:cNvSpPr txBox="1"/>
            <p:nvPr/>
          </p:nvSpPr>
          <p:spPr>
            <a:xfrm>
              <a:off x="5089021" y="4373944"/>
              <a:ext cx="31638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600" normalizeH="0" baseline="0" noProof="0" dirty="0">
                  <a:ln>
                    <a:noFill/>
                  </a:ln>
                  <a:solidFill>
                    <a:prstClr val="white"/>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ea"/>
                  <a:sym typeface="Arial" panose="020B0604020202090204" pitchFamily="34" charset="0"/>
                </a:rPr>
                <a:t>研究背景与研究意义</a:t>
              </a:r>
              <a:endParaRPr kumimoji="0" lang="zh-CN" altLang="en-US" sz="2800" b="1" i="0" u="none" strike="noStrike" kern="1200" cap="none" spc="600" normalizeH="0" baseline="0" noProof="0" dirty="0">
                <a:ln>
                  <a:noFill/>
                </a:ln>
                <a:solidFill>
                  <a:prstClr val="white"/>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ea"/>
                <a:sym typeface="Arial" panose="020B0604020202090204" pitchFamily="34" charset="0"/>
              </a:endParaRPr>
            </a:p>
          </p:txBody>
        </p:sp>
        <p:sp>
          <p:nvSpPr>
            <p:cNvPr id="29" name="文本框 28"/>
            <p:cNvSpPr txBox="1"/>
            <p:nvPr/>
          </p:nvSpPr>
          <p:spPr>
            <a:xfrm>
              <a:off x="4532498" y="4323460"/>
              <a:ext cx="9710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Arial" panose="020B0604020202090204" pitchFamily="34" charset="0"/>
                  <a:ea typeface="微软雅黑" panose="020B0503020204020204" pitchFamily="34" charset="-122"/>
                  <a:cs typeface="+mn-ea"/>
                  <a:sym typeface="Arial" panose="020B0604020202090204" pitchFamily="34" charset="0"/>
                </a:rPr>
                <a:t>01</a:t>
              </a:r>
              <a:endParaRPr kumimoji="0" lang="zh-CN" altLang="en-US" sz="3200" b="0" i="0" u="none" strike="noStrike" kern="1200" cap="none" spc="0" normalizeH="0" baseline="0" noProof="0" dirty="0">
                <a:ln>
                  <a:noFill/>
                </a:ln>
                <a:solidFill>
                  <a:prstClr val="white"/>
                </a:solidFill>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grpSp>
      <p:grpSp>
        <p:nvGrpSpPr>
          <p:cNvPr id="30" name="组合 29"/>
          <p:cNvGrpSpPr/>
          <p:nvPr/>
        </p:nvGrpSpPr>
        <p:grpSpPr>
          <a:xfrm>
            <a:off x="4149261" y="2254939"/>
            <a:ext cx="3921459" cy="584775"/>
            <a:chOff x="8025569" y="4309404"/>
            <a:chExt cx="3921459" cy="584775"/>
          </a:xfrm>
        </p:grpSpPr>
        <p:sp>
          <p:nvSpPr>
            <p:cNvPr id="31" name="文本框 30"/>
            <p:cNvSpPr txBox="1"/>
            <p:nvPr/>
          </p:nvSpPr>
          <p:spPr>
            <a:xfrm>
              <a:off x="8783203" y="4355934"/>
              <a:ext cx="316382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2800" b="1" spc="600" dirty="0">
                  <a:solidFill>
                    <a:prstClr val="white"/>
                  </a:solidFill>
                  <a:effectLst>
                    <a:outerShdw blurRad="38100" dist="38100" dir="2700000" algn="tl">
                      <a:srgbClr val="000000">
                        <a:alpha val="43137"/>
                      </a:srgbClr>
                    </a:outerShdw>
                  </a:effectLst>
                  <a:latin typeface="仿宋" panose="02010609060101010101" pitchFamily="49" charset="-122"/>
                  <a:ea typeface="仿宋" panose="02010609060101010101" pitchFamily="49" charset="-122"/>
                  <a:cs typeface="+mn-ea"/>
                  <a:sym typeface="Arial" panose="020B0604020202090204" pitchFamily="34" charset="0"/>
                </a:rPr>
                <a:t>研究设计</a:t>
              </a:r>
              <a:endParaRPr kumimoji="0" lang="zh-CN" altLang="en-US" sz="2800" b="1" i="0" u="none" strike="noStrike" kern="1200" cap="none" spc="600" normalizeH="0" baseline="0" noProof="0" dirty="0">
                <a:ln>
                  <a:noFill/>
                </a:ln>
                <a:solidFill>
                  <a:prstClr val="white"/>
                </a:solidFill>
                <a:effectLst>
                  <a:outerShdw blurRad="38100" dist="38100" dir="2700000" algn="tl">
                    <a:srgbClr val="000000">
                      <a:alpha val="43137"/>
                    </a:srgbClr>
                  </a:outerShdw>
                </a:effectLst>
                <a:uLnTx/>
                <a:uFillTx/>
                <a:latin typeface="仿宋" panose="02010609060101010101" pitchFamily="49" charset="-122"/>
                <a:ea typeface="仿宋" panose="02010609060101010101" pitchFamily="49" charset="-122"/>
                <a:cs typeface="+mn-ea"/>
                <a:sym typeface="Arial" panose="020B0604020202090204" pitchFamily="34" charset="0"/>
              </a:endParaRPr>
            </a:p>
          </p:txBody>
        </p:sp>
        <p:sp>
          <p:nvSpPr>
            <p:cNvPr id="33" name="文本框 32"/>
            <p:cNvSpPr txBox="1"/>
            <p:nvPr/>
          </p:nvSpPr>
          <p:spPr>
            <a:xfrm>
              <a:off x="8025569" y="4309404"/>
              <a:ext cx="9710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Arial" panose="020B0604020202090204" pitchFamily="34" charset="0"/>
                  <a:ea typeface="微软雅黑" panose="020B0503020204020204" pitchFamily="34" charset="-122"/>
                  <a:cs typeface="+mn-ea"/>
                  <a:sym typeface="Arial" panose="020B0604020202090204" pitchFamily="34" charset="0"/>
                </a:rPr>
                <a:t>02</a:t>
              </a:r>
              <a:endParaRPr kumimoji="0" lang="zh-CN" altLang="en-US" sz="3200" b="0" i="0" u="none" strike="noStrike" kern="1200" cap="none" spc="0" normalizeH="0" baseline="0" noProof="0" dirty="0">
                <a:ln>
                  <a:noFill/>
                </a:ln>
                <a:solidFill>
                  <a:prstClr val="white"/>
                </a:solidFill>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grpSp>
      <p:grpSp>
        <p:nvGrpSpPr>
          <p:cNvPr id="36" name="组合 35"/>
          <p:cNvGrpSpPr/>
          <p:nvPr/>
        </p:nvGrpSpPr>
        <p:grpSpPr>
          <a:xfrm>
            <a:off x="4149261" y="3334555"/>
            <a:ext cx="4940366" cy="584775"/>
            <a:chOff x="4517355" y="5469524"/>
            <a:chExt cx="4940366" cy="584775"/>
          </a:xfrm>
        </p:grpSpPr>
        <p:sp>
          <p:nvSpPr>
            <p:cNvPr id="37" name="文本框 36"/>
            <p:cNvSpPr txBox="1"/>
            <p:nvPr/>
          </p:nvSpPr>
          <p:spPr>
            <a:xfrm>
              <a:off x="5266936" y="5523474"/>
              <a:ext cx="4190785" cy="523220"/>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defRPr kumimoji="0" sz="2800" b="0" i="0" u="none" strike="noStrike" cap="none" spc="600" normalizeH="0" baseline="0">
                  <a:ln>
                    <a:noFill/>
                  </a:ln>
                  <a:solidFill>
                    <a:prstClr val="white"/>
                  </a:solidFill>
                  <a:effectLst/>
                  <a:uLnTx/>
                  <a:uFillTx/>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600" normalizeH="0" baseline="0" noProof="0" dirty="0">
                  <a:ln>
                    <a:noFill/>
                  </a:ln>
                  <a:solidFill>
                    <a:prstClr val="white"/>
                  </a:solidFill>
                  <a:effectLst>
                    <a:outerShdw blurRad="38100" dist="38100" dir="2700000" algn="tl">
                      <a:srgbClr val="000000">
                        <a:alpha val="43137"/>
                      </a:srgbClr>
                    </a:outerShdw>
                  </a:effectLst>
                  <a:uLnTx/>
                  <a:uFillTx/>
                  <a:latin typeface="华文仿宋" panose="02010600040101010101" pitchFamily="2" charset="-122"/>
                  <a:ea typeface="华文仿宋" panose="02010600040101010101" pitchFamily="2" charset="-122"/>
                  <a:cs typeface="+mn-ea"/>
                  <a:sym typeface="Arial" panose="020B0604020202090204" pitchFamily="34" charset="0"/>
                </a:rPr>
                <a:t>研究过程与结果分析</a:t>
              </a:r>
              <a:endParaRPr kumimoji="0" lang="zh-CN" altLang="en-US" sz="2800" b="1" i="0" u="none" strike="noStrike" kern="1200" cap="none" spc="600" normalizeH="0" baseline="0" noProof="0" dirty="0">
                <a:ln>
                  <a:noFill/>
                </a:ln>
                <a:solidFill>
                  <a:prstClr val="white"/>
                </a:solidFill>
                <a:effectLst>
                  <a:outerShdw blurRad="38100" dist="38100" dir="2700000" algn="tl">
                    <a:srgbClr val="000000">
                      <a:alpha val="43137"/>
                    </a:srgbClr>
                  </a:outerShdw>
                </a:effectLst>
                <a:uLnTx/>
                <a:uFillTx/>
                <a:latin typeface="华文仿宋" panose="02010600040101010101" pitchFamily="2" charset="-122"/>
                <a:ea typeface="华文仿宋" panose="02010600040101010101" pitchFamily="2" charset="-122"/>
                <a:cs typeface="+mn-ea"/>
                <a:sym typeface="Arial" panose="020B0604020202090204" pitchFamily="34" charset="0"/>
              </a:endParaRPr>
            </a:p>
          </p:txBody>
        </p:sp>
        <p:sp>
          <p:nvSpPr>
            <p:cNvPr id="38" name="文本框 37"/>
            <p:cNvSpPr txBox="1"/>
            <p:nvPr/>
          </p:nvSpPr>
          <p:spPr>
            <a:xfrm>
              <a:off x="4517355" y="5469524"/>
              <a:ext cx="9710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Arial" panose="020B0604020202090204" pitchFamily="34" charset="0"/>
                  <a:ea typeface="微软雅黑" panose="020B0503020204020204" pitchFamily="34" charset="-122"/>
                  <a:cs typeface="+mn-ea"/>
                  <a:sym typeface="Arial" panose="020B0604020202090204" pitchFamily="34" charset="0"/>
                </a:rPr>
                <a:t>03</a:t>
              </a:r>
              <a:endParaRPr kumimoji="0" lang="zh-CN" altLang="en-US" sz="3200" b="0" i="0" u="none" strike="noStrike" kern="1200" cap="none" spc="0" normalizeH="0" baseline="0" noProof="0" dirty="0">
                <a:ln>
                  <a:noFill/>
                </a:ln>
                <a:solidFill>
                  <a:prstClr val="white"/>
                </a:solidFill>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grpSp>
      <p:grpSp>
        <p:nvGrpSpPr>
          <p:cNvPr id="41" name="组合 40"/>
          <p:cNvGrpSpPr/>
          <p:nvPr/>
        </p:nvGrpSpPr>
        <p:grpSpPr>
          <a:xfrm>
            <a:off x="4174574" y="4526747"/>
            <a:ext cx="4190785" cy="584775"/>
            <a:chOff x="8025569" y="5481330"/>
            <a:chExt cx="3921457" cy="584775"/>
          </a:xfrm>
        </p:grpSpPr>
        <p:sp>
          <p:nvSpPr>
            <p:cNvPr id="42" name="文本框 41"/>
            <p:cNvSpPr txBox="1"/>
            <p:nvPr/>
          </p:nvSpPr>
          <p:spPr>
            <a:xfrm>
              <a:off x="8783201" y="5509447"/>
              <a:ext cx="3163825" cy="523220"/>
            </a:xfrm>
            <a:prstGeom prst="rect">
              <a:avLst/>
            </a:prstGeom>
            <a:noFill/>
          </p:spPr>
          <p:txBody>
            <a:bodyPr wrap="square" rtlCol="0">
              <a:spAutoFit/>
            </a:bodyPr>
            <a:lstStyle>
              <a:defPPr>
                <a:defRPr lang="zh-CN"/>
              </a:defPPr>
              <a:lvl1pPr marR="0" lvl="0" indent="0" fontAlgn="auto">
                <a:lnSpc>
                  <a:spcPct val="100000"/>
                </a:lnSpc>
                <a:spcBef>
                  <a:spcPts val="0"/>
                </a:spcBef>
                <a:spcAft>
                  <a:spcPts val="0"/>
                </a:spcAft>
                <a:buClrTx/>
                <a:buSzTx/>
                <a:buFontTx/>
                <a:buNone/>
                <a:defRPr kumimoji="0" sz="2800" b="0" i="0" u="none" strike="noStrike" cap="none" spc="600" normalizeH="0" baseline="0">
                  <a:ln>
                    <a:noFill/>
                  </a:ln>
                  <a:solidFill>
                    <a:prstClr val="white"/>
                  </a:solidFill>
                  <a:effectLst/>
                  <a:uLnTx/>
                  <a:uFillTx/>
                  <a:latin typeface="微软雅黑" panose="020B0503020204020204" pitchFamily="34" charset="-122"/>
                  <a:ea typeface="微软雅黑" panose="020B0503020204020204" pitchFamily="34" charset="-122"/>
                </a:defRPr>
              </a:lvl1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600" normalizeH="0" baseline="0" noProof="0" dirty="0">
                  <a:ln>
                    <a:noFill/>
                  </a:ln>
                  <a:solidFill>
                    <a:prstClr val="white"/>
                  </a:solidFill>
                  <a:effectLst>
                    <a:outerShdw blurRad="38100" dist="38100" dir="2700000" algn="tl">
                      <a:srgbClr val="000000">
                        <a:alpha val="43137"/>
                      </a:srgbClr>
                    </a:outerShdw>
                  </a:effectLst>
                  <a:uLnTx/>
                  <a:uFillTx/>
                  <a:latin typeface="华文仿宋" panose="02010600040101010101" pitchFamily="2" charset="-122"/>
                  <a:ea typeface="华文仿宋" panose="02010600040101010101" pitchFamily="2" charset="-122"/>
                  <a:cs typeface="+mn-ea"/>
                  <a:sym typeface="Arial" panose="020B0604020202090204" pitchFamily="34" charset="0"/>
                </a:rPr>
                <a:t>结论与政策建议</a:t>
              </a:r>
              <a:endParaRPr kumimoji="0" lang="zh-CN" altLang="en-US" sz="2800" b="1" i="0" u="none" strike="noStrike" kern="1200" cap="none" spc="600" normalizeH="0" baseline="0" noProof="0" dirty="0">
                <a:ln>
                  <a:noFill/>
                </a:ln>
                <a:solidFill>
                  <a:prstClr val="white"/>
                </a:solidFill>
                <a:effectLst>
                  <a:outerShdw blurRad="38100" dist="38100" dir="2700000" algn="tl">
                    <a:srgbClr val="000000">
                      <a:alpha val="43137"/>
                    </a:srgbClr>
                  </a:outerShdw>
                </a:effectLst>
                <a:uLnTx/>
                <a:uFillTx/>
                <a:latin typeface="华文仿宋" panose="02010600040101010101" pitchFamily="2" charset="-122"/>
                <a:ea typeface="华文仿宋" panose="02010600040101010101" pitchFamily="2" charset="-122"/>
                <a:cs typeface="+mn-ea"/>
                <a:sym typeface="Arial" panose="020B0604020202090204" pitchFamily="34" charset="0"/>
              </a:endParaRPr>
            </a:p>
          </p:txBody>
        </p:sp>
        <p:sp>
          <p:nvSpPr>
            <p:cNvPr id="43" name="文本框 42"/>
            <p:cNvSpPr txBox="1"/>
            <p:nvPr/>
          </p:nvSpPr>
          <p:spPr>
            <a:xfrm>
              <a:off x="8025569" y="5481330"/>
              <a:ext cx="971082"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200" b="0" i="0" u="none" strike="noStrike" kern="1200" cap="none" spc="0" normalizeH="0" baseline="0" noProof="0" dirty="0">
                  <a:ln>
                    <a:noFill/>
                  </a:ln>
                  <a:solidFill>
                    <a:prstClr val="white"/>
                  </a:solidFill>
                  <a:effectLst/>
                  <a:uLnTx/>
                  <a:uFillTx/>
                  <a:latin typeface="Arial" panose="020B0604020202090204" pitchFamily="34" charset="0"/>
                  <a:ea typeface="微软雅黑" panose="020B0503020204020204" pitchFamily="34" charset="-122"/>
                  <a:cs typeface="+mn-ea"/>
                  <a:sym typeface="Arial" panose="020B0604020202090204" pitchFamily="34" charset="0"/>
                </a:rPr>
                <a:t>04</a:t>
              </a:r>
              <a:endParaRPr kumimoji="0" lang="zh-CN" altLang="en-US" sz="3200" b="0" i="0" u="none" strike="noStrike" kern="1200" cap="none" spc="0" normalizeH="0" baseline="0" noProof="0" dirty="0">
                <a:ln>
                  <a:noFill/>
                </a:ln>
                <a:solidFill>
                  <a:prstClr val="white"/>
                </a:solidFill>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grpSp>
      <p:pic>
        <p:nvPicPr>
          <p:cNvPr id="21" name="图片 20" descr="/Users/mark/Library/Containers/com.kingsoft.wpsoffice.mac/Data/tmp/picturecompress_20250505161748/output_1.pngoutput_1"/>
          <p:cNvPicPr>
            <a:picLocks noChangeAspect="1"/>
          </p:cNvPicPr>
          <p:nvPr/>
        </p:nvPicPr>
        <p:blipFill>
          <a:blip r:embed="rId1">
            <a:alphaModFix amt="8000"/>
            <a:grayscl/>
          </a:blip>
          <a:stretch>
            <a:fillRect/>
          </a:stretch>
        </p:blipFill>
        <p:spPr>
          <a:xfrm>
            <a:off x="0" y="3468855"/>
            <a:ext cx="12192000" cy="3389145"/>
          </a:xfrm>
          <a:prstGeom prst="rect">
            <a:avLst/>
          </a:prstGeom>
          <a:effectLst>
            <a:reflection endPos="0" dist="50800" dir="5400000" sy="-100000" algn="bl" rotWithShape="0"/>
            <a:softEdge rad="330200"/>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Users/mark/Library/Containers/com.kingsoft.wpsoffice.mac/Data/tmp/picturecompress_20250505161748/output_1.pngoutput_1"/>
          <p:cNvPicPr>
            <a:picLocks noChangeAspect="1"/>
          </p:cNvPicPr>
          <p:nvPr/>
        </p:nvPicPr>
        <p:blipFill>
          <a:blip r:embed="rId1">
            <a:alphaModFix amt="8000"/>
            <a:grayscl/>
          </a:blip>
          <a:stretch>
            <a:fillRect/>
          </a:stretch>
        </p:blipFill>
        <p:spPr>
          <a:xfrm>
            <a:off x="0" y="3468855"/>
            <a:ext cx="12192000" cy="3389145"/>
          </a:xfrm>
          <a:prstGeom prst="rect">
            <a:avLst/>
          </a:prstGeom>
          <a:effectLst>
            <a:reflection endPos="0" dist="50800" dir="5400000" sy="-100000" algn="bl" rotWithShape="0"/>
            <a:softEdge rad="330200"/>
          </a:effectLst>
        </p:spPr>
      </p:pic>
      <p:sp>
        <p:nvSpPr>
          <p:cNvPr id="86" name="椭圆 85"/>
          <p:cNvSpPr/>
          <p:nvPr/>
        </p:nvSpPr>
        <p:spPr>
          <a:xfrm>
            <a:off x="241472" y="1035601"/>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Arial" panose="020B0604020202090204" pitchFamily="34" charset="0"/>
                <a:ea typeface="微软雅黑" panose="020B0503020204020204" pitchFamily="34" charset="-122"/>
                <a:cs typeface="+mn-ea"/>
                <a:sym typeface="Arial" panose="020B0604020202090204" pitchFamily="34" charset="0"/>
              </a:rPr>
              <a:t>1</a:t>
            </a:r>
            <a:endParaRPr lang="zh-CN" altLang="en-US" b="1"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87" name="椭圆 86"/>
          <p:cNvSpPr/>
          <p:nvPr/>
        </p:nvSpPr>
        <p:spPr>
          <a:xfrm>
            <a:off x="234818" y="1593522"/>
            <a:ext cx="360000" cy="36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Arial" panose="020B0604020202090204" pitchFamily="34" charset="0"/>
                <a:ea typeface="微软雅黑" panose="020B0503020204020204" pitchFamily="34" charset="-122"/>
                <a:cs typeface="+mn-ea"/>
                <a:sym typeface="Arial" panose="020B0604020202090204" pitchFamily="34" charset="0"/>
              </a:rPr>
              <a:t>2</a:t>
            </a:r>
            <a:endParaRPr lang="zh-CN" altLang="en-US" b="1"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90" name="箭头: 右 89"/>
          <p:cNvSpPr/>
          <p:nvPr/>
        </p:nvSpPr>
        <p:spPr>
          <a:xfrm>
            <a:off x="4929083" y="1533830"/>
            <a:ext cx="360000" cy="19314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箭头: 右 90"/>
          <p:cNvSpPr/>
          <p:nvPr/>
        </p:nvSpPr>
        <p:spPr>
          <a:xfrm>
            <a:off x="4656043" y="1835876"/>
            <a:ext cx="360000" cy="19314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箭头: 右 91"/>
          <p:cNvSpPr/>
          <p:nvPr/>
        </p:nvSpPr>
        <p:spPr>
          <a:xfrm>
            <a:off x="7602754" y="1823158"/>
            <a:ext cx="360000" cy="193142"/>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0" name="组合 59"/>
          <p:cNvGrpSpPr/>
          <p:nvPr/>
        </p:nvGrpSpPr>
        <p:grpSpPr>
          <a:xfrm>
            <a:off x="598817" y="3390164"/>
            <a:ext cx="10908853" cy="3264927"/>
            <a:chOff x="1087122" y="2794000"/>
            <a:chExt cx="10469877" cy="3264927"/>
          </a:xfrm>
        </p:grpSpPr>
        <p:sp>
          <p:nvSpPr>
            <p:cNvPr id="61" name="矩形: 圆角 60"/>
            <p:cNvSpPr/>
            <p:nvPr/>
          </p:nvSpPr>
          <p:spPr>
            <a:xfrm>
              <a:off x="1087122" y="2794000"/>
              <a:ext cx="3119118" cy="3264927"/>
            </a:xfrm>
            <a:prstGeom prst="roundRect">
              <a:avLst>
                <a:gd name="adj" fmla="val 4424"/>
              </a:avLst>
            </a:prstGeom>
            <a:solidFill>
              <a:schemeClr val="bg1"/>
            </a:solidFill>
            <a:ln>
              <a:noFill/>
            </a:ln>
            <a:effectLst>
              <a:outerShdw blurRad="381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93" name="矩形: 圆角 92"/>
            <p:cNvSpPr/>
            <p:nvPr/>
          </p:nvSpPr>
          <p:spPr>
            <a:xfrm>
              <a:off x="4762502" y="2794000"/>
              <a:ext cx="3119118" cy="3264927"/>
            </a:xfrm>
            <a:prstGeom prst="roundRect">
              <a:avLst>
                <a:gd name="adj" fmla="val 4424"/>
              </a:avLst>
            </a:prstGeom>
            <a:solidFill>
              <a:schemeClr val="bg1"/>
            </a:solidFill>
            <a:ln>
              <a:noFill/>
            </a:ln>
            <a:effectLst>
              <a:outerShdw blurRad="381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94" name="矩形: 圆角 93"/>
            <p:cNvSpPr/>
            <p:nvPr/>
          </p:nvSpPr>
          <p:spPr>
            <a:xfrm>
              <a:off x="8437881" y="2794000"/>
              <a:ext cx="3119118" cy="3264927"/>
            </a:xfrm>
            <a:prstGeom prst="roundRect">
              <a:avLst>
                <a:gd name="adj" fmla="val 4424"/>
              </a:avLst>
            </a:prstGeom>
            <a:solidFill>
              <a:schemeClr val="bg1"/>
            </a:solidFill>
            <a:ln>
              <a:noFill/>
            </a:ln>
            <a:effectLst>
              <a:outerShdw blurRad="38100" sx="101000" sy="101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90204" pitchFamily="34" charset="0"/>
                <a:ea typeface="微软雅黑" panose="020B0503020204020204" pitchFamily="34" charset="-122"/>
                <a:cs typeface="+mn-ea"/>
                <a:sym typeface="Arial" panose="020B0604020202090204" pitchFamily="34" charset="0"/>
              </a:endParaRPr>
            </a:p>
          </p:txBody>
        </p:sp>
      </p:grpSp>
      <p:sp>
        <p:nvSpPr>
          <p:cNvPr id="96" name="平行四边形 95"/>
          <p:cNvSpPr/>
          <p:nvPr/>
        </p:nvSpPr>
        <p:spPr>
          <a:xfrm>
            <a:off x="935523" y="2903137"/>
            <a:ext cx="441434" cy="338959"/>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Arial" panose="020B0604020202090204" pitchFamily="34" charset="0"/>
                <a:ea typeface="微软雅黑" panose="020B0503020204020204" pitchFamily="34" charset="-122"/>
                <a:cs typeface="+mn-ea"/>
                <a:sym typeface="Arial" panose="020B0604020202090204" pitchFamily="34" charset="0"/>
              </a:rPr>
              <a:t>1</a:t>
            </a:r>
            <a:endParaRPr lang="zh-CN" altLang="en-US" b="1"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97" name="平行四边形 96"/>
          <p:cNvSpPr/>
          <p:nvPr/>
        </p:nvSpPr>
        <p:spPr>
          <a:xfrm>
            <a:off x="4569859" y="2915715"/>
            <a:ext cx="441434" cy="338959"/>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Arial" panose="020B0604020202090204" pitchFamily="34" charset="0"/>
                <a:ea typeface="微软雅黑" panose="020B0503020204020204" pitchFamily="34" charset="-122"/>
                <a:cs typeface="+mn-ea"/>
                <a:sym typeface="Arial" panose="020B0604020202090204" pitchFamily="34" charset="0"/>
              </a:rPr>
              <a:t>2</a:t>
            </a:r>
            <a:endParaRPr lang="zh-CN" altLang="en-US" b="1"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98" name="平行四边形 97"/>
          <p:cNvSpPr/>
          <p:nvPr/>
        </p:nvSpPr>
        <p:spPr>
          <a:xfrm>
            <a:off x="8727345" y="2930767"/>
            <a:ext cx="441434" cy="338959"/>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latin typeface="Arial" panose="020B0604020202090204" pitchFamily="34" charset="0"/>
                <a:ea typeface="微软雅黑" panose="020B0503020204020204" pitchFamily="34" charset="-122"/>
                <a:cs typeface="+mn-ea"/>
                <a:sym typeface="Arial" panose="020B0604020202090204" pitchFamily="34" charset="0"/>
              </a:rPr>
              <a:t>3</a:t>
            </a:r>
            <a:endParaRPr lang="zh-CN" altLang="en-US" b="1"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101" name="文本框 100"/>
          <p:cNvSpPr txBox="1"/>
          <p:nvPr/>
        </p:nvSpPr>
        <p:spPr>
          <a:xfrm>
            <a:off x="1438932" y="2915580"/>
            <a:ext cx="2043953" cy="369332"/>
          </a:xfrm>
          <a:prstGeom prst="rect">
            <a:avLst/>
          </a:prstGeom>
          <a:noFill/>
        </p:spPr>
        <p:txBody>
          <a:bodyPr wrap="square">
            <a:spAutoFit/>
          </a:bodyPr>
          <a:lstStyle/>
          <a:p>
            <a:r>
              <a:rPr lang="en-US" altLang="zh-CN" b="1" dirty="0">
                <a:solidFill>
                  <a:srgbClr val="002060"/>
                </a:solidFill>
                <a:latin typeface="Arial" panose="020B0604020202090204" pitchFamily="34" charset="0"/>
                <a:ea typeface="微软雅黑" panose="020B0503020204020204" pitchFamily="34" charset="-122"/>
                <a:cs typeface="+mn-ea"/>
                <a:sym typeface="Arial" panose="020B0604020202090204" pitchFamily="34" charset="0"/>
              </a:rPr>
              <a:t>××</a:t>
            </a:r>
            <a:r>
              <a:rPr lang="zh-CN" altLang="en-US" sz="1800" b="1" dirty="0">
                <a:solidFill>
                  <a:srgbClr val="002060"/>
                </a:solidFill>
                <a:latin typeface="Arial" panose="020B0604020202090204" pitchFamily="34" charset="0"/>
                <a:ea typeface="微软雅黑" panose="020B0503020204020204" pitchFamily="34" charset="-122"/>
                <a:cs typeface="+mn-ea"/>
                <a:sym typeface="Arial" panose="020B0604020202090204" pitchFamily="34" charset="0"/>
              </a:rPr>
              <a:t>层面</a:t>
            </a:r>
            <a:endParaRPr lang="zh-CN" altLang="en-US" sz="1800" b="1" dirty="0">
              <a:solidFill>
                <a:srgbClr val="002060"/>
              </a:solidFill>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105" name="文本框 104"/>
          <p:cNvSpPr txBox="1"/>
          <p:nvPr/>
        </p:nvSpPr>
        <p:spPr>
          <a:xfrm>
            <a:off x="5011293" y="2915580"/>
            <a:ext cx="2707432" cy="369332"/>
          </a:xfrm>
          <a:prstGeom prst="rect">
            <a:avLst/>
          </a:prstGeom>
          <a:noFill/>
        </p:spPr>
        <p:txBody>
          <a:bodyPr wrap="square">
            <a:spAutoFit/>
          </a:bodyPr>
          <a:lstStyle/>
          <a:p>
            <a:r>
              <a:rPr lang="en-US" altLang="zh-CN" sz="1800" b="1" dirty="0">
                <a:solidFill>
                  <a:srgbClr val="002060"/>
                </a:solidFill>
                <a:latin typeface="Arial" panose="020B0604020202090204" pitchFamily="34" charset="0"/>
                <a:ea typeface="微软雅黑" panose="020B0503020204020204" pitchFamily="34" charset="-122"/>
                <a:cs typeface="+mn-ea"/>
                <a:sym typeface="Arial" panose="020B0604020202090204" pitchFamily="34" charset="0"/>
              </a:rPr>
              <a:t>××</a:t>
            </a:r>
            <a:r>
              <a:rPr lang="zh-CN" altLang="en-US" sz="1800" b="1" dirty="0">
                <a:solidFill>
                  <a:srgbClr val="002060"/>
                </a:solidFill>
                <a:latin typeface="Arial" panose="020B0604020202090204" pitchFamily="34" charset="0"/>
                <a:ea typeface="微软雅黑" panose="020B0503020204020204" pitchFamily="34" charset="-122"/>
                <a:cs typeface="+mn-ea"/>
                <a:sym typeface="Arial" panose="020B0604020202090204" pitchFamily="34" charset="0"/>
              </a:rPr>
              <a:t>层面</a:t>
            </a:r>
            <a:endParaRPr lang="zh-CN" altLang="en-US" sz="1800" b="1" dirty="0">
              <a:solidFill>
                <a:srgbClr val="002060"/>
              </a:solidFill>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107" name="文本框 106"/>
          <p:cNvSpPr txBox="1"/>
          <p:nvPr/>
        </p:nvSpPr>
        <p:spPr>
          <a:xfrm>
            <a:off x="9204814" y="2966475"/>
            <a:ext cx="1599285" cy="369332"/>
          </a:xfrm>
          <a:prstGeom prst="rect">
            <a:avLst/>
          </a:prstGeom>
          <a:noFill/>
        </p:spPr>
        <p:txBody>
          <a:bodyPr wrap="square">
            <a:spAutoFit/>
          </a:bodyPr>
          <a:lstStyle/>
          <a:p>
            <a:r>
              <a:rPr lang="en-US" altLang="zh-CN" sz="1800" b="1" dirty="0">
                <a:solidFill>
                  <a:srgbClr val="002060"/>
                </a:solidFill>
                <a:latin typeface="Arial" panose="020B0604020202090204" pitchFamily="34" charset="0"/>
                <a:ea typeface="微软雅黑" panose="020B0503020204020204" pitchFamily="34" charset="-122"/>
                <a:cs typeface="+mn-ea"/>
                <a:sym typeface="Arial" panose="020B0604020202090204" pitchFamily="34" charset="0"/>
              </a:rPr>
              <a:t>××</a:t>
            </a:r>
            <a:r>
              <a:rPr lang="zh-CN" altLang="en-US" sz="1800" b="1" dirty="0">
                <a:solidFill>
                  <a:srgbClr val="002060"/>
                </a:solidFill>
                <a:latin typeface="Arial" panose="020B0604020202090204" pitchFamily="34" charset="0"/>
                <a:ea typeface="微软雅黑" panose="020B0503020204020204" pitchFamily="34" charset="-122"/>
                <a:cs typeface="+mn-ea"/>
                <a:sym typeface="Arial" panose="020B0604020202090204" pitchFamily="34" charset="0"/>
              </a:rPr>
              <a:t>层面</a:t>
            </a:r>
            <a:endParaRPr lang="zh-CN" altLang="en-US" sz="1800" b="1" dirty="0">
              <a:solidFill>
                <a:srgbClr val="002060"/>
              </a:solidFill>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108" name="矩形 107"/>
          <p:cNvSpPr/>
          <p:nvPr/>
        </p:nvSpPr>
        <p:spPr>
          <a:xfrm>
            <a:off x="653337" y="800920"/>
            <a:ext cx="11077315" cy="691462"/>
          </a:xfrm>
          <a:prstGeom prst="rect">
            <a:avLst/>
          </a:prstGeom>
          <a:noFill/>
          <a:ln w="19050">
            <a:solidFill>
              <a:schemeClr val="accent3"/>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sp>
        <p:nvSpPr>
          <p:cNvPr id="109" name="矩形 108"/>
          <p:cNvSpPr/>
          <p:nvPr/>
        </p:nvSpPr>
        <p:spPr>
          <a:xfrm>
            <a:off x="651742" y="1483562"/>
            <a:ext cx="11098293" cy="691462"/>
          </a:xfrm>
          <a:prstGeom prst="rect">
            <a:avLst/>
          </a:prstGeom>
          <a:noFill/>
          <a:ln w="19050">
            <a:solidFill>
              <a:schemeClr val="accent3"/>
            </a:solidFill>
            <a:prstDash val="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dirty="0"/>
          </a:p>
        </p:txBody>
      </p:sp>
      <p:grpSp>
        <p:nvGrpSpPr>
          <p:cNvPr id="29" name="组合 28"/>
          <p:cNvGrpSpPr/>
          <p:nvPr/>
        </p:nvGrpSpPr>
        <p:grpSpPr>
          <a:xfrm>
            <a:off x="77656" y="714465"/>
            <a:ext cx="3741498" cy="45719"/>
            <a:chOff x="7460343" y="1311756"/>
            <a:chExt cx="2433027" cy="0"/>
          </a:xfrm>
        </p:grpSpPr>
        <p:cxnSp>
          <p:nvCxnSpPr>
            <p:cNvPr id="30" name="直接连接符 29"/>
            <p:cNvCxnSpPr/>
            <p:nvPr/>
          </p:nvCxnSpPr>
          <p:spPr>
            <a:xfrm>
              <a:off x="7460343" y="1311756"/>
              <a:ext cx="2433027" cy="0"/>
            </a:xfrm>
            <a:prstGeom prst="line">
              <a:avLst/>
            </a:prstGeom>
            <a:ln>
              <a:solidFill>
                <a:srgbClr val="06377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460343" y="1311756"/>
              <a:ext cx="589713" cy="0"/>
            </a:xfrm>
            <a:prstGeom prst="line">
              <a:avLst/>
            </a:prstGeom>
            <a:ln w="38100">
              <a:solidFill>
                <a:srgbClr val="063771"/>
              </a:solidFill>
            </a:ln>
          </p:spPr>
          <p:style>
            <a:lnRef idx="1">
              <a:schemeClr val="accent1"/>
            </a:lnRef>
            <a:fillRef idx="0">
              <a:schemeClr val="accent1"/>
            </a:fillRef>
            <a:effectRef idx="0">
              <a:schemeClr val="accent1"/>
            </a:effectRef>
            <a:fontRef idx="minor">
              <a:schemeClr val="tx1"/>
            </a:fontRef>
          </p:style>
        </p:cxnSp>
      </p:grpSp>
      <p:sp>
        <p:nvSpPr>
          <p:cNvPr id="39" name="标题 1"/>
          <p:cNvSpPr txBox="1"/>
          <p:nvPr/>
        </p:nvSpPr>
        <p:spPr>
          <a:xfrm>
            <a:off x="9994900" y="143510"/>
            <a:ext cx="2006600" cy="454025"/>
          </a:xfrm>
          <a:prstGeom prst="rect">
            <a:avLst/>
          </a:prstGeom>
        </p:spPr>
        <p:txBody>
          <a:bodyPr>
            <a:no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gn="ct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结论与政策建议</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sp>
        <p:nvSpPr>
          <p:cNvPr id="43" name="标题 1"/>
          <p:cNvSpPr txBox="1"/>
          <p:nvPr/>
        </p:nvSpPr>
        <p:spPr>
          <a:xfrm>
            <a:off x="6975475" y="134620"/>
            <a:ext cx="2517140" cy="441960"/>
          </a:xfrm>
          <a:prstGeom prst="rect">
            <a:avLst/>
          </a:prstGeom>
        </p:spPr>
        <p:txBody>
          <a:bodyPr>
            <a:norm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gn="ct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研究过程与结果分析</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sp>
        <p:nvSpPr>
          <p:cNvPr id="44" name="标题 1"/>
          <p:cNvSpPr txBox="1"/>
          <p:nvPr/>
        </p:nvSpPr>
        <p:spPr>
          <a:xfrm>
            <a:off x="5235575" y="132080"/>
            <a:ext cx="1463040" cy="403860"/>
          </a:xfrm>
          <a:prstGeom prst="rect">
            <a:avLst/>
          </a:prstGeom>
        </p:spPr>
        <p:txBody>
          <a:bodyPr>
            <a:norm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研究设计</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sp>
        <p:nvSpPr>
          <p:cNvPr id="12" name="文本框 11"/>
          <p:cNvSpPr txBox="1"/>
          <p:nvPr/>
        </p:nvSpPr>
        <p:spPr>
          <a:xfrm>
            <a:off x="0" y="2310765"/>
            <a:ext cx="12263755" cy="338455"/>
          </a:xfrm>
          <a:prstGeom prst="rect">
            <a:avLst/>
          </a:prstGeom>
          <a:solidFill>
            <a:srgbClr val="063771"/>
          </a:solidFill>
        </p:spPr>
        <p:txBody>
          <a:bodyPr wrap="square" rtlCol="0">
            <a:noAutofit/>
          </a:bodyPr>
          <a:p>
            <a:pPr algn="ctr"/>
            <a:r>
              <a:rPr lang="zh-CN" altLang="en-US" sz="2000" b="1" dirty="0">
                <a:solidFill>
                  <a:schemeClr val="bg1"/>
                </a:solidFill>
              </a:rPr>
              <a:t>政策建议</a:t>
            </a:r>
            <a:endParaRPr lang="zh-CN" altLang="en-US" sz="2000" b="1" dirty="0">
              <a:solidFill>
                <a:schemeClr val="bg1"/>
              </a:solidFill>
            </a:endParaRPr>
          </a:p>
        </p:txBody>
      </p:sp>
      <p:cxnSp>
        <p:nvCxnSpPr>
          <p:cNvPr id="152" name="直接连接符 151"/>
          <p:cNvCxnSpPr/>
          <p:nvPr/>
        </p:nvCxnSpPr>
        <p:spPr>
          <a:xfrm flipV="1">
            <a:off x="2551953" y="714465"/>
            <a:ext cx="9640047" cy="11415"/>
          </a:xfrm>
          <a:prstGeom prst="line">
            <a:avLst/>
          </a:prstGeom>
          <a:ln>
            <a:solidFill>
              <a:schemeClr val="accent3"/>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2" name="矩形 1"/>
          <p:cNvSpPr/>
          <p:nvPr/>
        </p:nvSpPr>
        <p:spPr>
          <a:xfrm>
            <a:off x="9682480" y="0"/>
            <a:ext cx="2516505" cy="725805"/>
          </a:xfrm>
          <a:prstGeom prst="rect">
            <a:avLst/>
          </a:prstGeom>
          <a:solidFill>
            <a:srgbClr val="0637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9523314" y="128508"/>
            <a:ext cx="2911835" cy="398780"/>
          </a:xfrm>
          <a:prstGeom prst="rect">
            <a:avLst/>
          </a:prstGeom>
          <a:noFill/>
        </p:spPr>
        <p:txBody>
          <a:bodyPr wrap="square" rtlCol="0">
            <a:spAutoFit/>
          </a:bodyPr>
          <a:p>
            <a:pPr algn="ctr"/>
            <a:r>
              <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结论与政策</a:t>
            </a:r>
            <a:r>
              <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建议</a:t>
            </a:r>
            <a:endPar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p:txBody>
      </p:sp>
      <p:cxnSp>
        <p:nvCxnSpPr>
          <p:cNvPr id="8" name="直接连接符 7"/>
          <p:cNvCxnSpPr/>
          <p:nvPr/>
        </p:nvCxnSpPr>
        <p:spPr>
          <a:xfrm>
            <a:off x="4949916" y="79067"/>
            <a:ext cx="0" cy="573269"/>
          </a:xfrm>
          <a:prstGeom prst="line">
            <a:avLst/>
          </a:prstGeom>
          <a:ln>
            <a:solidFill>
              <a:srgbClr val="00206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9" name="文本框 8"/>
          <p:cNvSpPr txBox="1"/>
          <p:nvPr/>
        </p:nvSpPr>
        <p:spPr>
          <a:xfrm>
            <a:off x="2281774" y="128508"/>
            <a:ext cx="2911835" cy="400110"/>
          </a:xfrm>
          <a:prstGeom prst="rect">
            <a:avLst/>
          </a:prstGeom>
          <a:noFill/>
        </p:spPr>
        <p:txBody>
          <a:bodyPr wrap="square" rtlCol="0">
            <a:spAutoFit/>
          </a:bodyPr>
          <a:p>
            <a:pPr algn="ctr"/>
            <a:r>
              <a:rPr lang="zh-CN" altLang="en-US" sz="2000" b="1" dirty="0">
                <a:solidFill>
                  <a:schemeClr val="accent3"/>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研究背景与研究意义</a:t>
            </a:r>
            <a:endParaRPr lang="zh-CN" altLang="en-US" sz="2000" b="1" dirty="0">
              <a:solidFill>
                <a:schemeClr val="accent3"/>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p:txBody>
      </p:sp>
      <p:cxnSp>
        <p:nvCxnSpPr>
          <p:cNvPr id="4" name="直接连接符 3"/>
          <p:cNvCxnSpPr/>
          <p:nvPr/>
        </p:nvCxnSpPr>
        <p:spPr>
          <a:xfrm>
            <a:off x="6837136" y="86687"/>
            <a:ext cx="0" cy="573269"/>
          </a:xfrm>
          <a:prstGeom prst="line">
            <a:avLst/>
          </a:prstGeom>
          <a:ln>
            <a:solidFill>
              <a:srgbClr val="00206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5" name="图片 4" descr="CUFE_wordmark"/>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755" y="-49530"/>
            <a:ext cx="2635250" cy="843915"/>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1515573"/>
            <a:ext cx="12192000" cy="382685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8" name="文本框 7"/>
          <p:cNvSpPr txBox="1"/>
          <p:nvPr/>
        </p:nvSpPr>
        <p:spPr>
          <a:xfrm>
            <a:off x="2590442" y="2631674"/>
            <a:ext cx="7723981" cy="1054584"/>
          </a:xfrm>
          <a:prstGeom prst="rect">
            <a:avLst/>
          </a:prstGeom>
          <a:noFill/>
        </p:spPr>
        <p:txBody>
          <a:bodyPr wrap="square" rtlCol="0">
            <a:spAutoFit/>
          </a:bodyPr>
          <a:lstStyle/>
          <a:p>
            <a:pPr marL="0" marR="0" lvl="0" indent="0" algn="ctr" defTabSz="914400" rtl="0" eaLnBrk="1" fontAlgn="auto" latinLnBrk="0" hangingPunct="1">
              <a:lnSpc>
                <a:spcPct val="110000"/>
              </a:lnSpc>
              <a:spcBef>
                <a:spcPts val="0"/>
              </a:spcBef>
              <a:spcAft>
                <a:spcPts val="0"/>
              </a:spcAft>
              <a:buClrTx/>
              <a:buSzTx/>
              <a:buFontTx/>
              <a:buNone/>
              <a:defRPr/>
            </a:pPr>
            <a:r>
              <a:rPr kumimoji="0" lang="zh-CN" altLang="en-US" sz="6000" b="1" i="0" u="none" strike="noStrike" kern="1200" cap="none" spc="40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90204" pitchFamily="34" charset="0"/>
                <a:ea typeface="微软雅黑" panose="020B0503020204020204" pitchFamily="34" charset="-122"/>
                <a:cs typeface="+mn-ea"/>
                <a:sym typeface="Arial" panose="020B0604020202090204" pitchFamily="34" charset="0"/>
              </a:rPr>
              <a:t>敬请老师</a:t>
            </a:r>
            <a:r>
              <a:rPr lang="zh-CN" altLang="en-US" sz="6000" b="1" spc="400" dirty="0">
                <a:solidFill>
                  <a:prstClr val="white"/>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点</a:t>
            </a:r>
            <a:r>
              <a:rPr kumimoji="0" lang="zh-CN" altLang="en-US" sz="6000" b="1" i="0" u="none" strike="noStrike" kern="1200" cap="none" spc="40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90204" pitchFamily="34" charset="0"/>
                <a:ea typeface="微软雅黑" panose="020B0503020204020204" pitchFamily="34" charset="-122"/>
                <a:cs typeface="+mn-ea"/>
                <a:sym typeface="Arial" panose="020B0604020202090204" pitchFamily="34" charset="0"/>
              </a:rPr>
              <a:t>评与指导！</a:t>
            </a:r>
            <a:endParaRPr kumimoji="0" lang="zh-CN" altLang="en-US" sz="6000" b="1" i="0" u="none" strike="noStrike" kern="1200" cap="none" spc="40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9" name="TextBox 37"/>
          <p:cNvSpPr txBox="1"/>
          <p:nvPr/>
        </p:nvSpPr>
        <p:spPr>
          <a:xfrm>
            <a:off x="3667861" y="4568529"/>
            <a:ext cx="516835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华文仿宋" panose="02010600040101010101" pitchFamily="2" charset="-122"/>
                <a:ea typeface="华文仿宋" panose="02010600040101010101" pitchFamily="2" charset="-122"/>
                <a:cs typeface="+mn-ea"/>
                <a:sym typeface="Arial" panose="020B0604020202090204" pitchFamily="34" charset="0"/>
              </a:rPr>
              <a:t>××</a:t>
            </a:r>
            <a:r>
              <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华文仿宋" panose="02010600040101010101" pitchFamily="2" charset="-122"/>
                <a:ea typeface="华文仿宋" panose="02010600040101010101" pitchFamily="2" charset="-122"/>
                <a:cs typeface="+mn-ea"/>
                <a:sym typeface="Arial" panose="020B0604020202090204" pitchFamily="34" charset="0"/>
              </a:rPr>
              <a:t>夏令营</a:t>
            </a:r>
            <a:r>
              <a:rPr kumimoji="0" lang="en-US" altLang="zh-CN"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华文仿宋" panose="02010600040101010101" pitchFamily="2" charset="-122"/>
                <a:ea typeface="华文仿宋" panose="02010600040101010101" pitchFamily="2" charset="-122"/>
                <a:cs typeface="+mn-ea"/>
                <a:sym typeface="Arial" panose="020B0604020202090204" pitchFamily="34" charset="0"/>
              </a:rPr>
              <a:t>/××</a:t>
            </a:r>
            <a:r>
              <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华文仿宋" panose="02010600040101010101" pitchFamily="2" charset="-122"/>
                <a:ea typeface="华文仿宋" panose="02010600040101010101" pitchFamily="2" charset="-122"/>
                <a:cs typeface="+mn-ea"/>
                <a:sym typeface="Arial" panose="020B0604020202090204" pitchFamily="34" charset="0"/>
              </a:rPr>
              <a:t>论坛</a:t>
            </a: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华文仿宋" panose="02010600040101010101" pitchFamily="2" charset="-122"/>
              <a:ea typeface="华文仿宋" panose="02010600040101010101" pitchFamily="2" charset="-122"/>
              <a:cs typeface="+mn-ea"/>
              <a:sym typeface="Arial" panose="020B0604020202090204" pitchFamily="34" charset="0"/>
            </a:endParaRPr>
          </a:p>
        </p:txBody>
      </p:sp>
      <p:cxnSp>
        <p:nvCxnSpPr>
          <p:cNvPr id="10" name="直接连接符 9"/>
          <p:cNvCxnSpPr/>
          <p:nvPr/>
        </p:nvCxnSpPr>
        <p:spPr>
          <a:xfrm>
            <a:off x="5875564" y="5029199"/>
            <a:ext cx="44087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008015" y="5801179"/>
            <a:ext cx="5204948"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8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华文仿宋" panose="02010600040101010101" pitchFamily="2" charset="-122"/>
                <a:ea typeface="华文仿宋" panose="02010600040101010101" pitchFamily="2" charset="-122"/>
                <a:cs typeface="+mn-ea"/>
                <a:sym typeface="Arial" panose="020B0604020202090204" pitchFamily="34" charset="0"/>
              </a:rPr>
              <a:t>汇报人：丨 汇报时间：</a:t>
            </a:r>
            <a:endParaRPr kumimoji="0" lang="en-US" altLang="zh-CN" sz="1800" b="1" i="0" u="none" strike="noStrike" kern="1200" cap="none" spc="0" normalizeH="0" baseline="0" noProof="0" dirty="0">
              <a:ln>
                <a:noFill/>
              </a:ln>
              <a:solidFill>
                <a:prstClr val="black">
                  <a:lumMod val="75000"/>
                  <a:lumOff val="25000"/>
                </a:prstClr>
              </a:solidFill>
              <a:effectLst>
                <a:outerShdw blurRad="38100" dist="38100" dir="2700000" algn="tl">
                  <a:srgbClr val="000000">
                    <a:alpha val="43137"/>
                  </a:srgbClr>
                </a:outerShdw>
              </a:effectLst>
              <a:uLnTx/>
              <a:uFillTx/>
              <a:latin typeface="华文仿宋" panose="02010600040101010101" pitchFamily="2" charset="-122"/>
              <a:ea typeface="华文仿宋" panose="02010600040101010101" pitchFamily="2" charset="-122"/>
              <a:cs typeface="+mn-ea"/>
              <a:sym typeface="Arial" panose="020B0604020202090204" pitchFamily="34" charset="0"/>
            </a:endParaRPr>
          </a:p>
        </p:txBody>
      </p:sp>
      <p:sp>
        <p:nvSpPr>
          <p:cNvPr id="12" name="文本框 11"/>
          <p:cNvSpPr txBox="1"/>
          <p:nvPr/>
        </p:nvSpPr>
        <p:spPr>
          <a:xfrm>
            <a:off x="2467429" y="3687574"/>
            <a:ext cx="7271658" cy="381579"/>
          </a:xfrm>
          <a:prstGeom prst="rect">
            <a:avLst/>
          </a:prstGeom>
          <a:noFill/>
        </p:spPr>
        <p:txBody>
          <a:bodyPr wrap="square" rtlCol="0">
            <a:spAutoFit/>
          </a:bodyPr>
          <a:lstStyle/>
          <a:p>
            <a:pPr marL="0" marR="0" lvl="0" indent="0" algn="dist" defTabSz="914400" rtl="0" eaLnBrk="1" fontAlgn="auto" latinLnBrk="0" hangingPunct="1">
              <a:lnSpc>
                <a:spcPct val="110000"/>
              </a:lnSpc>
              <a:spcBef>
                <a:spcPts val="0"/>
              </a:spcBef>
              <a:spcAft>
                <a:spcPts val="0"/>
              </a:spcAft>
              <a:buClrTx/>
              <a:buSzTx/>
              <a:buFontTx/>
              <a:buNone/>
              <a:defRPr/>
            </a:pPr>
            <a:r>
              <a:rPr kumimoji="0" lang="en-US" altLang="zh-CN" sz="1800" b="0" i="0" u="none" strike="noStrike" kern="1200" cap="none" spc="0" normalizeH="0" baseline="0" noProof="0" dirty="0">
                <a:ln>
                  <a:noFill/>
                </a:ln>
                <a:solidFill>
                  <a:prstClr val="white"/>
                </a:solidFill>
                <a:effectLst/>
                <a:uLnTx/>
                <a:uFillTx/>
                <a:latin typeface="Arial" panose="020B0604020202090204" pitchFamily="34" charset="0"/>
                <a:ea typeface="微软雅黑" panose="020B0503020204020204" pitchFamily="34" charset="-122"/>
                <a:cs typeface="+mn-ea"/>
                <a:sym typeface="Arial" panose="020B0604020202090204" pitchFamily="34" charset="0"/>
              </a:rPr>
              <a:t>THANKS TO THE TEACHER'S CAREFUL GUIDANCE</a:t>
            </a:r>
            <a:endParaRPr kumimoji="0" lang="en-US" altLang="zh-CN" sz="1800" b="0" i="0" u="none" strike="noStrike" kern="1200" cap="none" spc="0" normalizeH="0" baseline="0" noProof="0" dirty="0">
              <a:ln>
                <a:noFill/>
              </a:ln>
              <a:solidFill>
                <a:prstClr val="white"/>
              </a:solidFill>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6" name="椭圆 5"/>
          <p:cNvSpPr/>
          <p:nvPr/>
        </p:nvSpPr>
        <p:spPr>
          <a:xfrm>
            <a:off x="5197121" y="602182"/>
            <a:ext cx="1826782" cy="18267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pic>
        <p:nvPicPr>
          <p:cNvPr id="57" name="图片 56" descr="CUF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4864735" y="264795"/>
            <a:ext cx="2491105" cy="24911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descr="CUF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3865245" y="-2096135"/>
            <a:ext cx="10756900" cy="10756900"/>
          </a:xfrm>
          <a:prstGeom prst="rect">
            <a:avLst/>
          </a:prstGeom>
          <a:effectLst>
            <a:outerShdw blurRad="50800" dist="50800" dir="5400000" algn="ctr" rotWithShape="0">
              <a:schemeClr val="bg2">
                <a:alpha val="0"/>
              </a:schemeClr>
            </a:outerShdw>
          </a:effectLst>
        </p:spPr>
      </p:pic>
      <p:sp>
        <p:nvSpPr>
          <p:cNvPr id="30" name="文本框 29"/>
          <p:cNvSpPr txBox="1"/>
          <p:nvPr/>
        </p:nvSpPr>
        <p:spPr>
          <a:xfrm>
            <a:off x="4949993" y="1895406"/>
            <a:ext cx="24490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150" normalizeH="0" baseline="0" noProof="0" dirty="0">
                <a:ln>
                  <a:noFill/>
                </a:ln>
                <a:solidFill>
                  <a:srgbClr val="595959"/>
                </a:solidFill>
                <a:effectLst/>
                <a:uLnTx/>
                <a:uFillTx/>
                <a:latin typeface="Arial" panose="020B0604020202090204" pitchFamily="34" charset="0"/>
                <a:ea typeface="微软雅黑" panose="020B0503020204020204" pitchFamily="34" charset="-122"/>
                <a:cs typeface="+mn-ea"/>
                <a:sym typeface="Arial" panose="020B0604020202090204" pitchFamily="34" charset="0"/>
              </a:rPr>
              <a:t>PART 01</a:t>
            </a:r>
            <a:endParaRPr kumimoji="0" lang="zh-CN" altLang="en-US" sz="3600" b="0" i="0" u="none" strike="noStrike" kern="1200" cap="none" spc="150" normalizeH="0" baseline="0" noProof="0" dirty="0">
              <a:ln>
                <a:noFill/>
              </a:ln>
              <a:solidFill>
                <a:srgbClr val="595959"/>
              </a:solidFill>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31" name="文本框 30"/>
          <p:cNvSpPr txBox="1"/>
          <p:nvPr/>
        </p:nvSpPr>
        <p:spPr>
          <a:xfrm>
            <a:off x="4864885" y="2958759"/>
            <a:ext cx="7122224" cy="92333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300" normalizeH="0" baseline="0" noProof="0" dirty="0">
                <a:ln>
                  <a:noFill/>
                </a:ln>
                <a:solidFill>
                  <a:srgbClr val="063771"/>
                </a:solidFill>
                <a:effectLst>
                  <a:outerShdw blurRad="38100" dist="38100" dir="2700000" algn="tl">
                    <a:srgbClr val="000000">
                      <a:alpha val="43137"/>
                    </a:srgbClr>
                  </a:outerShdw>
                </a:effectLst>
                <a:uLnTx/>
                <a:uFillTx/>
                <a:latin typeface="Arial" panose="020B0604020202090204" pitchFamily="34" charset="0"/>
                <a:ea typeface="微软雅黑" panose="020B0503020204020204" pitchFamily="34" charset="-122"/>
                <a:cs typeface="+mn-ea"/>
                <a:sym typeface="Arial" panose="020B0604020202090204" pitchFamily="34" charset="0"/>
              </a:rPr>
              <a:t>研究背景与研究意义</a:t>
            </a:r>
            <a:endParaRPr kumimoji="0" lang="zh-CN" altLang="en-US" sz="5400" b="1" i="0" u="none" strike="noStrike" kern="1200" cap="none" spc="300" normalizeH="0" baseline="0" noProof="0" dirty="0">
              <a:ln>
                <a:noFill/>
              </a:ln>
              <a:solidFill>
                <a:srgbClr val="063771"/>
              </a:solidFill>
              <a:effectLst>
                <a:outerShdw blurRad="38100" dist="38100" dir="2700000" algn="tl">
                  <a:srgbClr val="000000">
                    <a:alpha val="43137"/>
                  </a:srgbClr>
                </a:outerShdw>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32" name="矩形 31"/>
          <p:cNvSpPr/>
          <p:nvPr/>
        </p:nvSpPr>
        <p:spPr>
          <a:xfrm>
            <a:off x="5102470" y="2533279"/>
            <a:ext cx="665278" cy="45720"/>
          </a:xfrm>
          <a:prstGeom prst="rect">
            <a:avLst/>
          </a:prstGeom>
          <a:solidFill>
            <a:srgbClr val="063771"/>
          </a:solidFill>
          <a:ln>
            <a:noFill/>
          </a:ln>
        </p:spPr>
        <p:txBody>
          <a:bodyPr vert="horz" wrap="square" lIns="91440" tIns="45720" rIns="91440" bIns="45720" numCol="1" anchor="t" anchorCtr="0" compatLnSpc="1"/>
          <a:lstStyle/>
          <a:p>
            <a:endParaRPr lang="zh-CN" altLang="en-US">
              <a:solidFill>
                <a:srgbClr val="FF0000"/>
              </a:solidFill>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33" name="矩形 32"/>
          <p:cNvSpPr/>
          <p:nvPr/>
        </p:nvSpPr>
        <p:spPr>
          <a:xfrm>
            <a:off x="5019232" y="3866746"/>
            <a:ext cx="6899070"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lumMod val="50000"/>
                  </a:schemeClr>
                </a:solidFill>
                <a:effectLst/>
                <a:uLnTx/>
                <a:uFillTx/>
                <a:latin typeface="Arial" panose="020B0604020202090204" pitchFamily="34" charset="0"/>
                <a:ea typeface="微软雅黑" panose="020B0503020204020204" pitchFamily="34" charset="-122"/>
                <a:cs typeface="+mn-ea"/>
                <a:sym typeface="Arial" panose="020B0604020202090204" pitchFamily="34" charset="0"/>
              </a:rPr>
              <a:t>Research background and significance</a:t>
            </a:r>
            <a:endParaRPr kumimoji="0" lang="zh-CN" altLang="en-US" sz="2800" b="0" i="0" u="none" strike="noStrike" kern="1200" cap="none" spc="0" normalizeH="0" baseline="0" noProof="0" dirty="0">
              <a:ln>
                <a:noFill/>
              </a:ln>
              <a:solidFill>
                <a:schemeClr val="bg1">
                  <a:lumMod val="50000"/>
                </a:schemeClr>
              </a:solidFill>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Users/mark/Library/Containers/com.kingsoft.wpsoffice.mac/Data/tmp/picturecompress_20250505161748/output_1.pngoutput_1"/>
          <p:cNvPicPr>
            <a:picLocks noChangeAspect="1"/>
          </p:cNvPicPr>
          <p:nvPr/>
        </p:nvPicPr>
        <p:blipFill>
          <a:blip r:embed="rId1">
            <a:alphaModFix amt="8000"/>
            <a:grayscl/>
          </a:blip>
          <a:stretch>
            <a:fillRect/>
          </a:stretch>
        </p:blipFill>
        <p:spPr>
          <a:xfrm>
            <a:off x="0" y="3468855"/>
            <a:ext cx="12192000" cy="3389145"/>
          </a:xfrm>
          <a:prstGeom prst="rect">
            <a:avLst/>
          </a:prstGeom>
          <a:effectLst>
            <a:reflection endPos="0" dist="50800" dir="5400000" sy="-100000" algn="bl" rotWithShape="0"/>
            <a:softEdge rad="330200"/>
          </a:effectLst>
        </p:spPr>
      </p:pic>
      <p:sp>
        <p:nvSpPr>
          <p:cNvPr id="8" name="iṧľíḋê"/>
          <p:cNvSpPr/>
          <p:nvPr/>
        </p:nvSpPr>
        <p:spPr bwMode="gray">
          <a:xfrm>
            <a:off x="7963535" y="2399665"/>
            <a:ext cx="4038600" cy="2022475"/>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46800" rIns="252000" bIns="46800" numCol="1" spcCol="0" rtlCol="0" fromWordArt="0" anchor="ctr" anchorCtr="0" forceAA="0" compatLnSpc="1">
            <a:normAutofit/>
          </a:bodyPr>
          <a:lstStyle/>
          <a:p>
            <a:pPr algn="just">
              <a:lnSpc>
                <a:spcPct val="130000"/>
              </a:lnSpc>
              <a:spcBef>
                <a:spcPct val="0"/>
              </a:spcBef>
            </a:pPr>
            <a:r>
              <a:rPr lang="en-US" altLang="zh-CN" sz="1600" dirty="0">
                <a:solidFill>
                  <a:schemeClr val="tx1">
                    <a:lumMod val="85000"/>
                    <a:lumOff val="15000"/>
                  </a:schemeClr>
                </a:solidFill>
                <a:latin typeface="Arial" panose="020B0604020202090204" pitchFamily="34" charset="0"/>
                <a:ea typeface="微软雅黑" panose="020B0503020204020204" pitchFamily="34" charset="-122"/>
                <a:cs typeface="+mn-ea"/>
                <a:sym typeface="Arial" panose="020B0604020202090204" pitchFamily="34" charset="0"/>
              </a:rPr>
              <a:t>实际考察社会习俗在薪资信息传播中的影响</a:t>
            </a:r>
            <a:r>
              <a:rPr lang="zh-CN" altLang="en-US" sz="1600" dirty="0">
                <a:solidFill>
                  <a:schemeClr val="tx1">
                    <a:lumMod val="85000"/>
                    <a:lumOff val="15000"/>
                  </a:schemeClr>
                </a:solidFill>
                <a:latin typeface="Arial" panose="020B0604020202090204" pitchFamily="34" charset="0"/>
                <a:ea typeface="微软雅黑" panose="020B0503020204020204" pitchFamily="34" charset="-122"/>
                <a:cs typeface="+mn-ea"/>
                <a:sym typeface="Arial" panose="020B0604020202090204" pitchFamily="34" charset="0"/>
              </a:rPr>
              <a:t>具有现实意义</a:t>
            </a:r>
            <a:r>
              <a:rPr lang="en-US" altLang="zh-CN" sz="1600" dirty="0">
                <a:solidFill>
                  <a:schemeClr val="tx1">
                    <a:lumMod val="85000"/>
                    <a:lumOff val="15000"/>
                  </a:schemeClr>
                </a:solidFill>
                <a:latin typeface="Arial" panose="020B0604020202090204" pitchFamily="34" charset="0"/>
                <a:ea typeface="微软雅黑" panose="020B0503020204020204" pitchFamily="34" charset="-122"/>
                <a:cs typeface="+mn-ea"/>
                <a:sym typeface="Arial" panose="020B0604020202090204" pitchFamily="34" charset="0"/>
              </a:rPr>
              <a:t>。</a:t>
            </a:r>
            <a:endParaRPr lang="en-US" altLang="zh-CN" sz="1600" dirty="0">
              <a:solidFill>
                <a:schemeClr val="tx1">
                  <a:lumMod val="85000"/>
                  <a:lumOff val="15000"/>
                </a:schemeClr>
              </a:solidFill>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7" name="iṧľíḋê"/>
          <p:cNvSpPr/>
          <p:nvPr/>
        </p:nvSpPr>
        <p:spPr bwMode="gray">
          <a:xfrm>
            <a:off x="3637075" y="2399959"/>
            <a:ext cx="3843079" cy="202275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46800" rIns="252000" bIns="46800" numCol="1" spcCol="0" rtlCol="0" fromWordArt="0" anchor="ctr" anchorCtr="0" forceAA="0" compatLnSpc="1">
            <a:normAutofit/>
          </a:bodyPr>
          <a:lstStyle/>
          <a:p>
            <a:pPr indent="0" algn="just">
              <a:lnSpc>
                <a:spcPct val="150000"/>
              </a:lnSpc>
              <a:buFont typeface="Arial" panose="020B0604020202090204" pitchFamily="34" charset="0"/>
              <a:buNone/>
            </a:pPr>
            <a:r>
              <a:rPr lang="en-US" altLang="zh-CN" sz="1600" dirty="0">
                <a:solidFill>
                  <a:schemeClr val="tx1">
                    <a:lumMod val="85000"/>
                    <a:lumOff val="15000"/>
                  </a:schemeClr>
                </a:solidFill>
                <a:latin typeface="Arial" panose="020B0604020202090204" pitchFamily="34" charset="0"/>
                <a:ea typeface="微软雅黑" panose="020B0503020204020204" pitchFamily="34" charset="-122"/>
                <a:cs typeface="+mn-ea"/>
                <a:sym typeface="Arial" panose="020B0604020202090204" pitchFamily="34" charset="0"/>
              </a:rPr>
              <a:t>尽管当局出台系列政策惩罚雇主限制薪资信息传播的行为，社会习俗仍可能成为影响传播的因素。</a:t>
            </a:r>
            <a:endParaRPr lang="en-US" altLang="zh-CN" sz="1600" dirty="0">
              <a:solidFill>
                <a:schemeClr val="tx1">
                  <a:lumMod val="85000"/>
                  <a:lumOff val="15000"/>
                </a:schemeClr>
              </a:solidFill>
              <a:latin typeface="Arial" panose="020B0604020202090204" pitchFamily="34" charset="0"/>
              <a:ea typeface="微软雅黑" panose="020B0503020204020204" pitchFamily="34" charset="-122"/>
              <a:cs typeface="+mn-ea"/>
              <a:sym typeface="Arial" panose="020B0604020202090204" pitchFamily="34" charset="0"/>
            </a:endParaRPr>
          </a:p>
        </p:txBody>
      </p:sp>
      <p:grpSp>
        <p:nvGrpSpPr>
          <p:cNvPr id="74" name="组合 73"/>
          <p:cNvGrpSpPr/>
          <p:nvPr/>
        </p:nvGrpSpPr>
        <p:grpSpPr>
          <a:xfrm>
            <a:off x="77656" y="714465"/>
            <a:ext cx="3741498" cy="45719"/>
            <a:chOff x="7460343" y="1311756"/>
            <a:chExt cx="2433027" cy="0"/>
          </a:xfrm>
        </p:grpSpPr>
        <p:cxnSp>
          <p:nvCxnSpPr>
            <p:cNvPr id="75" name="直接连接符 74"/>
            <p:cNvCxnSpPr/>
            <p:nvPr/>
          </p:nvCxnSpPr>
          <p:spPr>
            <a:xfrm>
              <a:off x="7460343" y="1311756"/>
              <a:ext cx="2433027" cy="0"/>
            </a:xfrm>
            <a:prstGeom prst="line">
              <a:avLst/>
            </a:prstGeom>
            <a:ln>
              <a:solidFill>
                <a:srgbClr val="063771"/>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7460343" y="1311756"/>
              <a:ext cx="589713" cy="0"/>
            </a:xfrm>
            <a:prstGeom prst="line">
              <a:avLst/>
            </a:prstGeom>
            <a:ln w="38100">
              <a:solidFill>
                <a:srgbClr val="063771"/>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2528047" y="-1"/>
            <a:ext cx="2429737" cy="725869"/>
          </a:xfrm>
          <a:prstGeom prst="rect">
            <a:avLst/>
          </a:prstGeom>
          <a:solidFill>
            <a:srgbClr val="0637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p:cNvCxnSpPr/>
          <p:nvPr/>
        </p:nvCxnSpPr>
        <p:spPr>
          <a:xfrm>
            <a:off x="6848566" y="79067"/>
            <a:ext cx="0" cy="573269"/>
          </a:xfrm>
          <a:prstGeom prst="line">
            <a:avLst/>
          </a:prstGeom>
          <a:ln>
            <a:solidFill>
              <a:srgbClr val="00206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36" name="直接连接符 35"/>
          <p:cNvCxnSpPr/>
          <p:nvPr/>
        </p:nvCxnSpPr>
        <p:spPr>
          <a:xfrm>
            <a:off x="9673478" y="90144"/>
            <a:ext cx="0" cy="572770"/>
          </a:xfrm>
          <a:prstGeom prst="line">
            <a:avLst/>
          </a:prstGeom>
          <a:ln>
            <a:solidFill>
              <a:srgbClr val="00206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41" name="文本框 40"/>
          <p:cNvSpPr txBox="1"/>
          <p:nvPr/>
        </p:nvSpPr>
        <p:spPr>
          <a:xfrm>
            <a:off x="2281774" y="128508"/>
            <a:ext cx="2911835" cy="400110"/>
          </a:xfrm>
          <a:prstGeom prst="rect">
            <a:avLst/>
          </a:prstGeom>
          <a:noFill/>
        </p:spPr>
        <p:txBody>
          <a:bodyPr wrap="square" rtlCol="0">
            <a:spAutoFit/>
          </a:bodyPr>
          <a:lstStyle/>
          <a:p>
            <a:pPr algn="ctr"/>
            <a:r>
              <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研究背景与研究意义</a:t>
            </a:r>
            <a:endPar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42" name="标题 1"/>
          <p:cNvSpPr txBox="1"/>
          <p:nvPr/>
        </p:nvSpPr>
        <p:spPr>
          <a:xfrm>
            <a:off x="9994900" y="143510"/>
            <a:ext cx="2006600" cy="454025"/>
          </a:xfrm>
          <a:prstGeom prst="rect">
            <a:avLst/>
          </a:prstGeom>
        </p:spPr>
        <p:txBody>
          <a:bodyPr>
            <a:no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gn="ct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结论与政策建议</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sp>
        <p:nvSpPr>
          <p:cNvPr id="77" name="标题 1"/>
          <p:cNvSpPr txBox="1"/>
          <p:nvPr/>
        </p:nvSpPr>
        <p:spPr>
          <a:xfrm>
            <a:off x="6975475" y="134620"/>
            <a:ext cx="2517140" cy="441960"/>
          </a:xfrm>
          <a:prstGeom prst="rect">
            <a:avLst/>
          </a:prstGeom>
        </p:spPr>
        <p:txBody>
          <a:bodyPr>
            <a:norm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gn="ct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研究过程与结果分析</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sp>
        <p:nvSpPr>
          <p:cNvPr id="78" name="标题 1"/>
          <p:cNvSpPr txBox="1"/>
          <p:nvPr/>
        </p:nvSpPr>
        <p:spPr>
          <a:xfrm>
            <a:off x="5235575" y="132080"/>
            <a:ext cx="1463040" cy="403860"/>
          </a:xfrm>
          <a:prstGeom prst="rect">
            <a:avLst/>
          </a:prstGeom>
        </p:spPr>
        <p:txBody>
          <a:bodyPr>
            <a:norm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研究设计</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sp>
        <p:nvSpPr>
          <p:cNvPr id="86" name="Oval 17"/>
          <p:cNvSpPr/>
          <p:nvPr/>
        </p:nvSpPr>
        <p:spPr>
          <a:xfrm>
            <a:off x="1970687" y="1582125"/>
            <a:ext cx="641266" cy="638407"/>
          </a:xfrm>
          <a:prstGeom prst="ellipse">
            <a:avLst/>
          </a:prstGeom>
          <a:solidFill>
            <a:srgbClr val="063771"/>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lang="zh-CN" altLang="en-US">
              <a:latin typeface="Arial" panose="020B0604020202090204" pitchFamily="34" charset="0"/>
              <a:ea typeface="微软雅黑" panose="020B0503020204020204" pitchFamily="34" charset="-122"/>
              <a:cs typeface="+mn-ea"/>
              <a:sym typeface="Arial" panose="020B0604020202090204" pitchFamily="34" charset="0"/>
            </a:endParaRPr>
          </a:p>
        </p:txBody>
      </p:sp>
      <p:cxnSp>
        <p:nvCxnSpPr>
          <p:cNvPr id="87" name="Elbow Connector 8"/>
          <p:cNvCxnSpPr/>
          <p:nvPr/>
        </p:nvCxnSpPr>
        <p:spPr>
          <a:xfrm rot="10800000" flipV="1">
            <a:off x="1619664" y="1923888"/>
            <a:ext cx="391766" cy="316748"/>
          </a:xfrm>
          <a:prstGeom prst="bentConnector3">
            <a:avLst>
              <a:gd name="adj1" fmla="val 50000"/>
            </a:avLst>
          </a:prstGeom>
          <a:ln w="9525">
            <a:solidFill>
              <a:srgbClr val="063771"/>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90" name="Oval 34"/>
          <p:cNvSpPr/>
          <p:nvPr/>
        </p:nvSpPr>
        <p:spPr>
          <a:xfrm>
            <a:off x="5977812" y="1571248"/>
            <a:ext cx="641265" cy="638407"/>
          </a:xfrm>
          <a:prstGeom prst="ellipse">
            <a:avLst/>
          </a:prstGeom>
          <a:solidFill>
            <a:srgbClr val="063771"/>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lang="zh-CN" altLang="en-US">
              <a:latin typeface="Arial" panose="020B0604020202090204" pitchFamily="34" charset="0"/>
              <a:ea typeface="微软雅黑" panose="020B0503020204020204" pitchFamily="34" charset="-122"/>
              <a:cs typeface="+mn-ea"/>
              <a:sym typeface="Arial" panose="020B0604020202090204" pitchFamily="34" charset="0"/>
            </a:endParaRPr>
          </a:p>
        </p:txBody>
      </p:sp>
      <p:cxnSp>
        <p:nvCxnSpPr>
          <p:cNvPr id="91" name="Elbow Connector 53"/>
          <p:cNvCxnSpPr/>
          <p:nvPr/>
        </p:nvCxnSpPr>
        <p:spPr>
          <a:xfrm rot="10800000" flipV="1">
            <a:off x="5593323" y="1935391"/>
            <a:ext cx="391766" cy="316747"/>
          </a:xfrm>
          <a:prstGeom prst="bentConnector3">
            <a:avLst>
              <a:gd name="adj1" fmla="val 50000"/>
            </a:avLst>
          </a:prstGeom>
          <a:ln w="9525">
            <a:solidFill>
              <a:srgbClr val="063771"/>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98" name="Oval 31"/>
          <p:cNvSpPr/>
          <p:nvPr/>
        </p:nvSpPr>
        <p:spPr>
          <a:xfrm>
            <a:off x="10324892" y="1563526"/>
            <a:ext cx="641265" cy="638408"/>
          </a:xfrm>
          <a:prstGeom prst="ellipse">
            <a:avLst/>
          </a:prstGeom>
          <a:solidFill>
            <a:srgbClr val="063771"/>
          </a:solidFill>
          <a:ln>
            <a:noFill/>
          </a:ln>
        </p:spPr>
        <p:style>
          <a:lnRef idx="2">
            <a:schemeClr val="accent3">
              <a:hueOff val="552171"/>
              <a:satOff val="28263"/>
              <a:lumOff val="11872"/>
              <a:alphaOff val="0"/>
            </a:schemeClr>
          </a:lnRef>
          <a:fillRef idx="1">
            <a:schemeClr val="accent3">
              <a:hueOff val="552171"/>
              <a:satOff val="28263"/>
              <a:lumOff val="11872"/>
              <a:alphaOff val="0"/>
            </a:schemeClr>
          </a:fillRef>
          <a:effectRef idx="0">
            <a:schemeClr val="accent3">
              <a:hueOff val="552171"/>
              <a:satOff val="28263"/>
              <a:lumOff val="11872"/>
              <a:alphaOff val="0"/>
            </a:schemeClr>
          </a:effectRef>
          <a:fontRef idx="minor">
            <a:schemeClr val="lt1"/>
          </a:fontRef>
        </p:style>
        <p:txBody>
          <a:bodyPr/>
          <a:lstStyle/>
          <a:p>
            <a:endParaRPr lang="zh-CN" altLang="en-US">
              <a:latin typeface="Arial" panose="020B0604020202090204" pitchFamily="34" charset="0"/>
              <a:ea typeface="微软雅黑" panose="020B0503020204020204" pitchFamily="34" charset="-122"/>
              <a:cs typeface="+mn-ea"/>
              <a:sym typeface="Arial" panose="020B0604020202090204" pitchFamily="34" charset="0"/>
            </a:endParaRPr>
          </a:p>
        </p:txBody>
      </p:sp>
      <p:cxnSp>
        <p:nvCxnSpPr>
          <p:cNvPr id="99" name="Elbow Connector 55"/>
          <p:cNvCxnSpPr/>
          <p:nvPr/>
        </p:nvCxnSpPr>
        <p:spPr>
          <a:xfrm rot="10800000" flipV="1">
            <a:off x="9939758" y="1917766"/>
            <a:ext cx="391767" cy="316747"/>
          </a:xfrm>
          <a:prstGeom prst="bentConnector3">
            <a:avLst>
              <a:gd name="adj1" fmla="val 50000"/>
            </a:avLst>
          </a:prstGeom>
          <a:ln w="9525">
            <a:solidFill>
              <a:srgbClr val="063771"/>
            </a:solidFill>
            <a:prstDash val="solid"/>
            <a:headEnd type="none" w="lg" len="lg"/>
            <a:tailEnd type="oval" w="lg" len="lg"/>
          </a:ln>
        </p:spPr>
        <p:style>
          <a:lnRef idx="1">
            <a:schemeClr val="accent1"/>
          </a:lnRef>
          <a:fillRef idx="0">
            <a:schemeClr val="accent1"/>
          </a:fillRef>
          <a:effectRef idx="0">
            <a:schemeClr val="accent1"/>
          </a:effectRef>
          <a:fontRef idx="minor">
            <a:schemeClr val="tx1"/>
          </a:fontRef>
        </p:style>
      </p:cxnSp>
      <p:sp>
        <p:nvSpPr>
          <p:cNvPr id="101" name="pointer-spot-tool-for-maps_40028"/>
          <p:cNvSpPr>
            <a:spLocks noChangeAspect="1"/>
          </p:cNvSpPr>
          <p:nvPr/>
        </p:nvSpPr>
        <p:spPr bwMode="auto">
          <a:xfrm>
            <a:off x="2166378" y="1695708"/>
            <a:ext cx="298121" cy="326889"/>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txBody>
          <a:bodyPr/>
          <a:lstStyle/>
          <a:p>
            <a:endParaRPr lang="zh-CN" altLang="en-US">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102" name="pointer-spot-tool-for-maps_40028"/>
          <p:cNvSpPr>
            <a:spLocks noChangeAspect="1"/>
          </p:cNvSpPr>
          <p:nvPr/>
        </p:nvSpPr>
        <p:spPr bwMode="auto">
          <a:xfrm>
            <a:off x="6137818" y="1727234"/>
            <a:ext cx="326889" cy="326434"/>
          </a:xfrm>
          <a:custGeom>
            <a:avLst/>
            <a:gdLst>
              <a:gd name="T0" fmla="*/ 0 w 8160"/>
              <a:gd name="T1" fmla="*/ 4080 h 8160"/>
              <a:gd name="T2" fmla="*/ 8160 w 8160"/>
              <a:gd name="T3" fmla="*/ 4080 h 8160"/>
              <a:gd name="T4" fmla="*/ 4080 w 8160"/>
              <a:gd name="T5" fmla="*/ 7476 h 8160"/>
              <a:gd name="T6" fmla="*/ 3113 w 8160"/>
              <a:gd name="T7" fmla="*/ 6418 h 8160"/>
              <a:gd name="T8" fmla="*/ 4977 w 8160"/>
              <a:gd name="T9" fmla="*/ 6581 h 8160"/>
              <a:gd name="T10" fmla="*/ 2897 w 8160"/>
              <a:gd name="T11" fmla="*/ 5734 h 8160"/>
              <a:gd name="T12" fmla="*/ 5440 w 8160"/>
              <a:gd name="T13" fmla="*/ 4422 h 8160"/>
              <a:gd name="T14" fmla="*/ 2897 w 8160"/>
              <a:gd name="T15" fmla="*/ 5734 h 8160"/>
              <a:gd name="T16" fmla="*/ 2036 w 8160"/>
              <a:gd name="T17" fmla="*/ 4422 h 8160"/>
              <a:gd name="T18" fmla="*/ 1115 w 8160"/>
              <a:gd name="T19" fmla="*/ 5734 h 8160"/>
              <a:gd name="T20" fmla="*/ 4080 w 8160"/>
              <a:gd name="T21" fmla="*/ 684 h 8160"/>
              <a:gd name="T22" fmla="*/ 5047 w 8160"/>
              <a:gd name="T23" fmla="*/ 1742 h 8160"/>
              <a:gd name="T24" fmla="*/ 3183 w 8160"/>
              <a:gd name="T25" fmla="*/ 1579 h 8160"/>
              <a:gd name="T26" fmla="*/ 5263 w 8160"/>
              <a:gd name="T27" fmla="*/ 2426 h 8160"/>
              <a:gd name="T28" fmla="*/ 2720 w 8160"/>
              <a:gd name="T29" fmla="*/ 3738 h 8160"/>
              <a:gd name="T30" fmla="*/ 5263 w 8160"/>
              <a:gd name="T31" fmla="*/ 2426 h 8160"/>
              <a:gd name="T32" fmla="*/ 701 w 8160"/>
              <a:gd name="T33" fmla="*/ 3738 h 8160"/>
              <a:gd name="T34" fmla="*/ 2197 w 8160"/>
              <a:gd name="T35" fmla="*/ 2426 h 8160"/>
              <a:gd name="T36" fmla="*/ 6124 w 8160"/>
              <a:gd name="T37" fmla="*/ 4422 h 8160"/>
              <a:gd name="T38" fmla="*/ 7045 w 8160"/>
              <a:gd name="T39" fmla="*/ 5734 h 8160"/>
              <a:gd name="T40" fmla="*/ 6124 w 8160"/>
              <a:gd name="T41" fmla="*/ 4422 h 8160"/>
              <a:gd name="T42" fmla="*/ 5963 w 8160"/>
              <a:gd name="T43" fmla="*/ 2426 h 8160"/>
              <a:gd name="T44" fmla="*/ 7459 w 8160"/>
              <a:gd name="T45" fmla="*/ 3738 h 8160"/>
              <a:gd name="T46" fmla="*/ 6541 w 8160"/>
              <a:gd name="T47" fmla="*/ 1742 h 8160"/>
              <a:gd name="T48" fmla="*/ 5599 w 8160"/>
              <a:gd name="T49" fmla="*/ 1295 h 8160"/>
              <a:gd name="T50" fmla="*/ 6541 w 8160"/>
              <a:gd name="T51" fmla="*/ 1742 h 8160"/>
              <a:gd name="T52" fmla="*/ 2561 w 8160"/>
              <a:gd name="T53" fmla="*/ 1295 h 8160"/>
              <a:gd name="T54" fmla="*/ 1619 w 8160"/>
              <a:gd name="T55" fmla="*/ 1742 h 8160"/>
              <a:gd name="T56" fmla="*/ 1619 w 8160"/>
              <a:gd name="T57" fmla="*/ 6418 h 8160"/>
              <a:gd name="T58" fmla="*/ 2561 w 8160"/>
              <a:gd name="T59" fmla="*/ 6865 h 8160"/>
              <a:gd name="T60" fmla="*/ 1619 w 8160"/>
              <a:gd name="T61" fmla="*/ 6418 h 8160"/>
              <a:gd name="T62" fmla="*/ 5599 w 8160"/>
              <a:gd name="T63" fmla="*/ 6865 h 8160"/>
              <a:gd name="T64" fmla="*/ 6541 w 8160"/>
              <a:gd name="T65" fmla="*/ 6418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60" h="8160">
                <a:moveTo>
                  <a:pt x="4080" y="0"/>
                </a:moveTo>
                <a:cubicBezTo>
                  <a:pt x="1830" y="0"/>
                  <a:pt x="0" y="1830"/>
                  <a:pt x="0" y="4080"/>
                </a:cubicBezTo>
                <a:cubicBezTo>
                  <a:pt x="0" y="6330"/>
                  <a:pt x="1830" y="8160"/>
                  <a:pt x="4080" y="8160"/>
                </a:cubicBezTo>
                <a:cubicBezTo>
                  <a:pt x="6330" y="8160"/>
                  <a:pt x="8160" y="6330"/>
                  <a:pt x="8160" y="4080"/>
                </a:cubicBezTo>
                <a:cubicBezTo>
                  <a:pt x="8160" y="1830"/>
                  <a:pt x="6330" y="0"/>
                  <a:pt x="4080" y="0"/>
                </a:cubicBezTo>
                <a:close/>
                <a:moveTo>
                  <a:pt x="4080" y="7476"/>
                </a:moveTo>
                <a:cubicBezTo>
                  <a:pt x="3774" y="7476"/>
                  <a:pt x="3439" y="7142"/>
                  <a:pt x="3183" y="6581"/>
                </a:cubicBezTo>
                <a:cubicBezTo>
                  <a:pt x="3158" y="6528"/>
                  <a:pt x="3135" y="6474"/>
                  <a:pt x="3113" y="6418"/>
                </a:cubicBezTo>
                <a:lnTo>
                  <a:pt x="5047" y="6418"/>
                </a:lnTo>
                <a:cubicBezTo>
                  <a:pt x="5025" y="6474"/>
                  <a:pt x="5002" y="6528"/>
                  <a:pt x="4977" y="6581"/>
                </a:cubicBezTo>
                <a:cubicBezTo>
                  <a:pt x="4721" y="7142"/>
                  <a:pt x="4386" y="7476"/>
                  <a:pt x="4080" y="7476"/>
                </a:cubicBezTo>
                <a:close/>
                <a:moveTo>
                  <a:pt x="2897" y="5734"/>
                </a:moveTo>
                <a:cubicBezTo>
                  <a:pt x="2801" y="5331"/>
                  <a:pt x="2740" y="4886"/>
                  <a:pt x="2720" y="4422"/>
                </a:cubicBezTo>
                <a:lnTo>
                  <a:pt x="5440" y="4422"/>
                </a:lnTo>
                <a:cubicBezTo>
                  <a:pt x="5420" y="4886"/>
                  <a:pt x="5359" y="5331"/>
                  <a:pt x="5263" y="5734"/>
                </a:cubicBezTo>
                <a:lnTo>
                  <a:pt x="2897" y="5734"/>
                </a:lnTo>
                <a:close/>
                <a:moveTo>
                  <a:pt x="701" y="4422"/>
                </a:moveTo>
                <a:lnTo>
                  <a:pt x="2036" y="4422"/>
                </a:lnTo>
                <a:cubicBezTo>
                  <a:pt x="2054" y="4880"/>
                  <a:pt x="2109" y="5323"/>
                  <a:pt x="2197" y="5734"/>
                </a:cubicBezTo>
                <a:lnTo>
                  <a:pt x="1115" y="5734"/>
                </a:lnTo>
                <a:cubicBezTo>
                  <a:pt x="893" y="5339"/>
                  <a:pt x="748" y="4895"/>
                  <a:pt x="701" y="4422"/>
                </a:cubicBezTo>
                <a:close/>
                <a:moveTo>
                  <a:pt x="4080" y="684"/>
                </a:moveTo>
                <a:cubicBezTo>
                  <a:pt x="4386" y="684"/>
                  <a:pt x="4721" y="1018"/>
                  <a:pt x="4977" y="1579"/>
                </a:cubicBezTo>
                <a:cubicBezTo>
                  <a:pt x="5002" y="1632"/>
                  <a:pt x="5025" y="1686"/>
                  <a:pt x="5047" y="1742"/>
                </a:cubicBezTo>
                <a:lnTo>
                  <a:pt x="3113" y="1742"/>
                </a:lnTo>
                <a:cubicBezTo>
                  <a:pt x="3135" y="1686"/>
                  <a:pt x="3158" y="1632"/>
                  <a:pt x="3183" y="1579"/>
                </a:cubicBezTo>
                <a:cubicBezTo>
                  <a:pt x="3439" y="1018"/>
                  <a:pt x="3774" y="684"/>
                  <a:pt x="4080" y="684"/>
                </a:cubicBezTo>
                <a:close/>
                <a:moveTo>
                  <a:pt x="5263" y="2426"/>
                </a:moveTo>
                <a:cubicBezTo>
                  <a:pt x="5359" y="2829"/>
                  <a:pt x="5420" y="3274"/>
                  <a:pt x="5440" y="3738"/>
                </a:cubicBezTo>
                <a:lnTo>
                  <a:pt x="2720" y="3738"/>
                </a:lnTo>
                <a:cubicBezTo>
                  <a:pt x="2740" y="3274"/>
                  <a:pt x="2801" y="2829"/>
                  <a:pt x="2897" y="2426"/>
                </a:cubicBezTo>
                <a:lnTo>
                  <a:pt x="5263" y="2426"/>
                </a:lnTo>
                <a:close/>
                <a:moveTo>
                  <a:pt x="2036" y="3738"/>
                </a:moveTo>
                <a:lnTo>
                  <a:pt x="701" y="3738"/>
                </a:lnTo>
                <a:cubicBezTo>
                  <a:pt x="748" y="3265"/>
                  <a:pt x="893" y="2821"/>
                  <a:pt x="1115" y="2426"/>
                </a:cubicBezTo>
                <a:lnTo>
                  <a:pt x="2197" y="2426"/>
                </a:lnTo>
                <a:cubicBezTo>
                  <a:pt x="2109" y="2837"/>
                  <a:pt x="2054" y="3280"/>
                  <a:pt x="2036" y="3738"/>
                </a:cubicBezTo>
                <a:close/>
                <a:moveTo>
                  <a:pt x="6124" y="4422"/>
                </a:moveTo>
                <a:lnTo>
                  <a:pt x="7459" y="4422"/>
                </a:lnTo>
                <a:cubicBezTo>
                  <a:pt x="7412" y="4894"/>
                  <a:pt x="7267" y="5339"/>
                  <a:pt x="7045" y="5734"/>
                </a:cubicBezTo>
                <a:lnTo>
                  <a:pt x="5963" y="5734"/>
                </a:lnTo>
                <a:cubicBezTo>
                  <a:pt x="6051" y="5323"/>
                  <a:pt x="6106" y="4880"/>
                  <a:pt x="6124" y="4422"/>
                </a:cubicBezTo>
                <a:close/>
                <a:moveTo>
                  <a:pt x="6124" y="3738"/>
                </a:moveTo>
                <a:cubicBezTo>
                  <a:pt x="6106" y="3280"/>
                  <a:pt x="6051" y="2837"/>
                  <a:pt x="5963" y="2426"/>
                </a:cubicBezTo>
                <a:lnTo>
                  <a:pt x="7045" y="2426"/>
                </a:lnTo>
                <a:cubicBezTo>
                  <a:pt x="7267" y="2821"/>
                  <a:pt x="7412" y="3266"/>
                  <a:pt x="7459" y="3738"/>
                </a:cubicBezTo>
                <a:lnTo>
                  <a:pt x="6124" y="3738"/>
                </a:lnTo>
                <a:close/>
                <a:moveTo>
                  <a:pt x="6541" y="1742"/>
                </a:moveTo>
                <a:lnTo>
                  <a:pt x="5776" y="1742"/>
                </a:lnTo>
                <a:cubicBezTo>
                  <a:pt x="5723" y="1585"/>
                  <a:pt x="5664" y="1436"/>
                  <a:pt x="5599" y="1295"/>
                </a:cubicBezTo>
                <a:cubicBezTo>
                  <a:pt x="5545" y="1176"/>
                  <a:pt x="5488" y="1066"/>
                  <a:pt x="5428" y="963"/>
                </a:cubicBezTo>
                <a:cubicBezTo>
                  <a:pt x="5850" y="1146"/>
                  <a:pt x="6228" y="1413"/>
                  <a:pt x="6541" y="1742"/>
                </a:cubicBezTo>
                <a:close/>
                <a:moveTo>
                  <a:pt x="2732" y="963"/>
                </a:moveTo>
                <a:cubicBezTo>
                  <a:pt x="2672" y="1066"/>
                  <a:pt x="2615" y="1176"/>
                  <a:pt x="2561" y="1295"/>
                </a:cubicBezTo>
                <a:cubicBezTo>
                  <a:pt x="2496" y="1436"/>
                  <a:pt x="2437" y="1585"/>
                  <a:pt x="2384" y="1742"/>
                </a:cubicBezTo>
                <a:lnTo>
                  <a:pt x="1619" y="1742"/>
                </a:lnTo>
                <a:cubicBezTo>
                  <a:pt x="1932" y="1413"/>
                  <a:pt x="2310" y="1146"/>
                  <a:pt x="2732" y="963"/>
                </a:cubicBezTo>
                <a:close/>
                <a:moveTo>
                  <a:pt x="1619" y="6418"/>
                </a:moveTo>
                <a:lnTo>
                  <a:pt x="2384" y="6418"/>
                </a:lnTo>
                <a:cubicBezTo>
                  <a:pt x="2437" y="6575"/>
                  <a:pt x="2496" y="6724"/>
                  <a:pt x="2561" y="6865"/>
                </a:cubicBezTo>
                <a:cubicBezTo>
                  <a:pt x="2615" y="6984"/>
                  <a:pt x="2672" y="7094"/>
                  <a:pt x="2732" y="7197"/>
                </a:cubicBezTo>
                <a:cubicBezTo>
                  <a:pt x="2310" y="7014"/>
                  <a:pt x="1932" y="6747"/>
                  <a:pt x="1619" y="6418"/>
                </a:cubicBezTo>
                <a:close/>
                <a:moveTo>
                  <a:pt x="5428" y="7197"/>
                </a:moveTo>
                <a:cubicBezTo>
                  <a:pt x="5488" y="7094"/>
                  <a:pt x="5545" y="6984"/>
                  <a:pt x="5599" y="6865"/>
                </a:cubicBezTo>
                <a:cubicBezTo>
                  <a:pt x="5664" y="6724"/>
                  <a:pt x="5723" y="6575"/>
                  <a:pt x="5776" y="6418"/>
                </a:cubicBezTo>
                <a:lnTo>
                  <a:pt x="6541" y="6418"/>
                </a:lnTo>
                <a:cubicBezTo>
                  <a:pt x="6228" y="6747"/>
                  <a:pt x="5850" y="7014"/>
                  <a:pt x="5428" y="7197"/>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104" name="pointer-spot-tool-for-maps_40028"/>
          <p:cNvSpPr>
            <a:spLocks noChangeAspect="1"/>
          </p:cNvSpPr>
          <p:nvPr/>
        </p:nvSpPr>
        <p:spPr bwMode="auto">
          <a:xfrm>
            <a:off x="10461521" y="1713915"/>
            <a:ext cx="326889" cy="291584"/>
          </a:xfrm>
          <a:custGeom>
            <a:avLst/>
            <a:gdLst>
              <a:gd name="connsiteX0" fmla="*/ 19848 w 607639"/>
              <a:gd name="connsiteY0" fmla="*/ 502355 h 542013"/>
              <a:gd name="connsiteX1" fmla="*/ 587791 w 607639"/>
              <a:gd name="connsiteY1" fmla="*/ 502355 h 542013"/>
              <a:gd name="connsiteX2" fmla="*/ 607639 w 607639"/>
              <a:gd name="connsiteY2" fmla="*/ 522184 h 542013"/>
              <a:gd name="connsiteX3" fmla="*/ 587791 w 607639"/>
              <a:gd name="connsiteY3" fmla="*/ 542013 h 542013"/>
              <a:gd name="connsiteX4" fmla="*/ 19848 w 607639"/>
              <a:gd name="connsiteY4" fmla="*/ 542013 h 542013"/>
              <a:gd name="connsiteX5" fmla="*/ 0 w 607639"/>
              <a:gd name="connsiteY5" fmla="*/ 522184 h 542013"/>
              <a:gd name="connsiteX6" fmla="*/ 19848 w 607639"/>
              <a:gd name="connsiteY6" fmla="*/ 502355 h 542013"/>
              <a:gd name="connsiteX7" fmla="*/ 19846 w 607639"/>
              <a:gd name="connsiteY7" fmla="*/ 238017 h 542013"/>
              <a:gd name="connsiteX8" fmla="*/ 105903 w 607639"/>
              <a:gd name="connsiteY8" fmla="*/ 238017 h 542013"/>
              <a:gd name="connsiteX9" fmla="*/ 125748 w 607639"/>
              <a:gd name="connsiteY9" fmla="*/ 257836 h 542013"/>
              <a:gd name="connsiteX10" fmla="*/ 125748 w 607639"/>
              <a:gd name="connsiteY10" fmla="*/ 441538 h 542013"/>
              <a:gd name="connsiteX11" fmla="*/ 105903 w 607639"/>
              <a:gd name="connsiteY11" fmla="*/ 461357 h 542013"/>
              <a:gd name="connsiteX12" fmla="*/ 19846 w 607639"/>
              <a:gd name="connsiteY12" fmla="*/ 461357 h 542013"/>
              <a:gd name="connsiteX13" fmla="*/ 0 w 607639"/>
              <a:gd name="connsiteY13" fmla="*/ 441538 h 542013"/>
              <a:gd name="connsiteX14" fmla="*/ 0 w 607639"/>
              <a:gd name="connsiteY14" fmla="*/ 257836 h 542013"/>
              <a:gd name="connsiteX15" fmla="*/ 19846 w 607639"/>
              <a:gd name="connsiteY15" fmla="*/ 238017 h 542013"/>
              <a:gd name="connsiteX16" fmla="*/ 180524 w 607639"/>
              <a:gd name="connsiteY16" fmla="*/ 158702 h 542013"/>
              <a:gd name="connsiteX17" fmla="*/ 266492 w 607639"/>
              <a:gd name="connsiteY17" fmla="*/ 158702 h 542013"/>
              <a:gd name="connsiteX18" fmla="*/ 286426 w 607639"/>
              <a:gd name="connsiteY18" fmla="*/ 178518 h 542013"/>
              <a:gd name="connsiteX19" fmla="*/ 286426 w 607639"/>
              <a:gd name="connsiteY19" fmla="*/ 441541 h 542013"/>
              <a:gd name="connsiteX20" fmla="*/ 266492 w 607639"/>
              <a:gd name="connsiteY20" fmla="*/ 461357 h 542013"/>
              <a:gd name="connsiteX21" fmla="*/ 180524 w 607639"/>
              <a:gd name="connsiteY21" fmla="*/ 461357 h 542013"/>
              <a:gd name="connsiteX22" fmla="*/ 160678 w 607639"/>
              <a:gd name="connsiteY22" fmla="*/ 441541 h 542013"/>
              <a:gd name="connsiteX23" fmla="*/ 160678 w 607639"/>
              <a:gd name="connsiteY23" fmla="*/ 178518 h 542013"/>
              <a:gd name="connsiteX24" fmla="*/ 180524 w 607639"/>
              <a:gd name="connsiteY24" fmla="*/ 158702 h 542013"/>
              <a:gd name="connsiteX25" fmla="*/ 341060 w 607639"/>
              <a:gd name="connsiteY25" fmla="*/ 79386 h 542013"/>
              <a:gd name="connsiteX26" fmla="*/ 427117 w 607639"/>
              <a:gd name="connsiteY26" fmla="*/ 79386 h 542013"/>
              <a:gd name="connsiteX27" fmla="*/ 446962 w 607639"/>
              <a:gd name="connsiteY27" fmla="*/ 99204 h 542013"/>
              <a:gd name="connsiteX28" fmla="*/ 446962 w 607639"/>
              <a:gd name="connsiteY28" fmla="*/ 441538 h 542013"/>
              <a:gd name="connsiteX29" fmla="*/ 427117 w 607639"/>
              <a:gd name="connsiteY29" fmla="*/ 461357 h 542013"/>
              <a:gd name="connsiteX30" fmla="*/ 341060 w 607639"/>
              <a:gd name="connsiteY30" fmla="*/ 461357 h 542013"/>
              <a:gd name="connsiteX31" fmla="*/ 321214 w 607639"/>
              <a:gd name="connsiteY31" fmla="*/ 441538 h 542013"/>
              <a:gd name="connsiteX32" fmla="*/ 321214 w 607639"/>
              <a:gd name="connsiteY32" fmla="*/ 99204 h 542013"/>
              <a:gd name="connsiteX33" fmla="*/ 341060 w 607639"/>
              <a:gd name="connsiteY33" fmla="*/ 79386 h 542013"/>
              <a:gd name="connsiteX34" fmla="*/ 501737 w 607639"/>
              <a:gd name="connsiteY34" fmla="*/ 0 h 542013"/>
              <a:gd name="connsiteX35" fmla="*/ 587794 w 607639"/>
              <a:gd name="connsiteY35" fmla="*/ 0 h 542013"/>
              <a:gd name="connsiteX36" fmla="*/ 607639 w 607639"/>
              <a:gd name="connsiteY36" fmla="*/ 19819 h 542013"/>
              <a:gd name="connsiteX37" fmla="*/ 607639 w 607639"/>
              <a:gd name="connsiteY37" fmla="*/ 441537 h 542013"/>
              <a:gd name="connsiteX38" fmla="*/ 587794 w 607639"/>
              <a:gd name="connsiteY38" fmla="*/ 461357 h 542013"/>
              <a:gd name="connsiteX39" fmla="*/ 501737 w 607639"/>
              <a:gd name="connsiteY39" fmla="*/ 461357 h 542013"/>
              <a:gd name="connsiteX40" fmla="*/ 481891 w 607639"/>
              <a:gd name="connsiteY40" fmla="*/ 441537 h 542013"/>
              <a:gd name="connsiteX41" fmla="*/ 481891 w 607639"/>
              <a:gd name="connsiteY41" fmla="*/ 19819 h 542013"/>
              <a:gd name="connsiteX42" fmla="*/ 501737 w 607639"/>
              <a:gd name="connsiteY42" fmla="*/ 0 h 542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607639" h="542013">
                <a:moveTo>
                  <a:pt x="19848" y="502355"/>
                </a:moveTo>
                <a:lnTo>
                  <a:pt x="587791" y="502355"/>
                </a:lnTo>
                <a:cubicBezTo>
                  <a:pt x="598739" y="502355"/>
                  <a:pt x="607639" y="511247"/>
                  <a:pt x="607639" y="522184"/>
                </a:cubicBezTo>
                <a:cubicBezTo>
                  <a:pt x="607639" y="533121"/>
                  <a:pt x="598739" y="542013"/>
                  <a:pt x="587791" y="542013"/>
                </a:cubicBezTo>
                <a:lnTo>
                  <a:pt x="19848" y="542013"/>
                </a:lnTo>
                <a:cubicBezTo>
                  <a:pt x="8901" y="542013"/>
                  <a:pt x="0" y="533121"/>
                  <a:pt x="0" y="522184"/>
                </a:cubicBezTo>
                <a:cubicBezTo>
                  <a:pt x="0" y="511247"/>
                  <a:pt x="8901" y="502355"/>
                  <a:pt x="19848" y="502355"/>
                </a:cubicBezTo>
                <a:close/>
                <a:moveTo>
                  <a:pt x="19846" y="238017"/>
                </a:moveTo>
                <a:lnTo>
                  <a:pt x="105903" y="238017"/>
                </a:lnTo>
                <a:cubicBezTo>
                  <a:pt x="116849" y="238017"/>
                  <a:pt x="125748" y="246815"/>
                  <a:pt x="125748" y="257836"/>
                </a:cubicBezTo>
                <a:lnTo>
                  <a:pt x="125748" y="441538"/>
                </a:lnTo>
                <a:cubicBezTo>
                  <a:pt x="125748" y="452469"/>
                  <a:pt x="116849" y="461357"/>
                  <a:pt x="105903" y="461357"/>
                </a:cubicBezTo>
                <a:lnTo>
                  <a:pt x="19846" y="461357"/>
                </a:lnTo>
                <a:cubicBezTo>
                  <a:pt x="8899" y="461357"/>
                  <a:pt x="0" y="452469"/>
                  <a:pt x="0" y="441538"/>
                </a:cubicBezTo>
                <a:lnTo>
                  <a:pt x="0" y="257836"/>
                </a:lnTo>
                <a:cubicBezTo>
                  <a:pt x="0" y="246815"/>
                  <a:pt x="8899" y="238017"/>
                  <a:pt x="19846" y="238017"/>
                </a:cubicBezTo>
                <a:close/>
                <a:moveTo>
                  <a:pt x="180524" y="158702"/>
                </a:moveTo>
                <a:lnTo>
                  <a:pt x="266492" y="158702"/>
                </a:lnTo>
                <a:cubicBezTo>
                  <a:pt x="277527" y="158702"/>
                  <a:pt x="286426" y="167588"/>
                  <a:pt x="286426" y="178518"/>
                </a:cubicBezTo>
                <a:lnTo>
                  <a:pt x="286426" y="441541"/>
                </a:lnTo>
                <a:cubicBezTo>
                  <a:pt x="286426" y="452471"/>
                  <a:pt x="277527" y="461357"/>
                  <a:pt x="266492" y="461357"/>
                </a:cubicBezTo>
                <a:lnTo>
                  <a:pt x="180524" y="461357"/>
                </a:lnTo>
                <a:cubicBezTo>
                  <a:pt x="169488" y="461357"/>
                  <a:pt x="160678" y="452471"/>
                  <a:pt x="160678" y="441541"/>
                </a:cubicBezTo>
                <a:lnTo>
                  <a:pt x="160678" y="178518"/>
                </a:lnTo>
                <a:cubicBezTo>
                  <a:pt x="160678" y="167588"/>
                  <a:pt x="169488" y="158702"/>
                  <a:pt x="180524" y="158702"/>
                </a:cubicBezTo>
                <a:close/>
                <a:moveTo>
                  <a:pt x="341060" y="79386"/>
                </a:moveTo>
                <a:lnTo>
                  <a:pt x="427117" y="79386"/>
                </a:lnTo>
                <a:cubicBezTo>
                  <a:pt x="438063" y="79386"/>
                  <a:pt x="446962" y="88273"/>
                  <a:pt x="446962" y="99204"/>
                </a:cubicBezTo>
                <a:lnTo>
                  <a:pt x="446962" y="441538"/>
                </a:lnTo>
                <a:cubicBezTo>
                  <a:pt x="446962" y="452470"/>
                  <a:pt x="438063" y="461357"/>
                  <a:pt x="427117" y="461357"/>
                </a:cubicBezTo>
                <a:lnTo>
                  <a:pt x="341060" y="461357"/>
                </a:lnTo>
                <a:cubicBezTo>
                  <a:pt x="330113" y="461357"/>
                  <a:pt x="321214" y="452470"/>
                  <a:pt x="321214" y="441538"/>
                </a:cubicBezTo>
                <a:lnTo>
                  <a:pt x="321214" y="99204"/>
                </a:lnTo>
                <a:cubicBezTo>
                  <a:pt x="321214" y="88273"/>
                  <a:pt x="330113" y="79386"/>
                  <a:pt x="341060" y="79386"/>
                </a:cubicBezTo>
                <a:close/>
                <a:moveTo>
                  <a:pt x="501737" y="0"/>
                </a:moveTo>
                <a:lnTo>
                  <a:pt x="587794" y="0"/>
                </a:lnTo>
                <a:cubicBezTo>
                  <a:pt x="598740" y="0"/>
                  <a:pt x="607639" y="8888"/>
                  <a:pt x="607639" y="19819"/>
                </a:cubicBezTo>
                <a:lnTo>
                  <a:pt x="607639" y="441537"/>
                </a:lnTo>
                <a:cubicBezTo>
                  <a:pt x="607639" y="452469"/>
                  <a:pt x="598740" y="461357"/>
                  <a:pt x="587794" y="461357"/>
                </a:cubicBezTo>
                <a:lnTo>
                  <a:pt x="501737" y="461357"/>
                </a:lnTo>
                <a:cubicBezTo>
                  <a:pt x="490790" y="461357"/>
                  <a:pt x="481891" y="452469"/>
                  <a:pt x="481891" y="441537"/>
                </a:cubicBezTo>
                <a:lnTo>
                  <a:pt x="481891" y="19819"/>
                </a:lnTo>
                <a:cubicBezTo>
                  <a:pt x="481891" y="8888"/>
                  <a:pt x="490790" y="0"/>
                  <a:pt x="501737"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4" name="文本框 3"/>
          <p:cNvSpPr txBox="1"/>
          <p:nvPr/>
        </p:nvSpPr>
        <p:spPr>
          <a:xfrm>
            <a:off x="-71755" y="995680"/>
            <a:ext cx="12263755" cy="400110"/>
          </a:xfrm>
          <a:prstGeom prst="rect">
            <a:avLst/>
          </a:prstGeom>
          <a:solidFill>
            <a:srgbClr val="063771"/>
          </a:solidFill>
        </p:spPr>
        <p:txBody>
          <a:bodyPr wrap="square" rtlCol="0">
            <a:spAutoFit/>
          </a:bodyPr>
          <a:lstStyle/>
          <a:p>
            <a:pPr algn="ctr"/>
            <a:r>
              <a:rPr lang="zh-CN" altLang="en-US" sz="2000" b="1" dirty="0">
                <a:solidFill>
                  <a:schemeClr val="bg1"/>
                </a:solidFill>
              </a:rPr>
              <a:t>引言与研究意义</a:t>
            </a:r>
            <a:endParaRPr lang="zh-CN" altLang="en-US" sz="2000" b="1" dirty="0">
              <a:solidFill>
                <a:schemeClr val="bg1"/>
              </a:solidFill>
            </a:endParaRPr>
          </a:p>
        </p:txBody>
      </p:sp>
      <p:sp>
        <p:nvSpPr>
          <p:cNvPr id="2" name="iṧľíḋê"/>
          <p:cNvSpPr/>
          <p:nvPr/>
        </p:nvSpPr>
        <p:spPr bwMode="gray">
          <a:xfrm>
            <a:off x="217712" y="2380611"/>
            <a:ext cx="3029339" cy="2042097"/>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80000" tIns="46800" rIns="252000" bIns="46800" numCol="1" spcCol="0" rtlCol="0" fromWordArt="0" anchor="ctr" anchorCtr="0" forceAA="0" compatLnSpc="1">
            <a:normAutofit/>
          </a:bodyPr>
          <a:lstStyle/>
          <a:p>
            <a:pPr indent="0" algn="just">
              <a:lnSpc>
                <a:spcPct val="150000"/>
              </a:lnSpc>
              <a:buFont typeface="Arial" panose="020B0604020202090204" pitchFamily="34" charset="0"/>
              <a:buNone/>
            </a:pPr>
            <a:r>
              <a:rPr lang="zh-CN" altLang="en-US" sz="1600" dirty="0">
                <a:solidFill>
                  <a:schemeClr val="tx1">
                    <a:lumMod val="85000"/>
                    <a:lumOff val="15000"/>
                  </a:schemeClr>
                </a:solidFill>
                <a:latin typeface="Arial" panose="020B0604020202090204" pitchFamily="34" charset="0"/>
                <a:ea typeface="微软雅黑" panose="020B0503020204020204" pitchFamily="34" charset="-122"/>
                <a:cs typeface="+mn-ea"/>
                <a:sym typeface="Arial" panose="020B0604020202090204" pitchFamily="34" charset="0"/>
              </a:rPr>
              <a:t>薪资信息在劳动市场中具有广泛应用</a:t>
            </a:r>
            <a:r>
              <a:rPr lang="en-US" altLang="zh-CN" sz="1600" dirty="0">
                <a:solidFill>
                  <a:schemeClr val="tx1">
                    <a:lumMod val="85000"/>
                    <a:lumOff val="15000"/>
                  </a:schemeClr>
                </a:solidFill>
                <a:latin typeface="Arial" panose="020B0604020202090204" pitchFamily="34" charset="0"/>
                <a:ea typeface="微软雅黑" panose="020B0503020204020204" pitchFamily="34" charset="-122"/>
                <a:cs typeface="+mn-ea"/>
                <a:sym typeface="Arial" panose="020B0604020202090204" pitchFamily="34" charset="0"/>
              </a:rPr>
              <a:t>。</a:t>
            </a:r>
            <a:r>
              <a:rPr lang="zh-CN" altLang="en-US" sz="1600" dirty="0">
                <a:solidFill>
                  <a:schemeClr val="tx1">
                    <a:lumMod val="85000"/>
                    <a:lumOff val="15000"/>
                  </a:schemeClr>
                </a:solidFill>
                <a:latin typeface="Arial" panose="020B0604020202090204" pitchFamily="34" charset="0"/>
                <a:ea typeface="微软雅黑" panose="020B0503020204020204" pitchFamily="34" charset="-122"/>
                <a:cs typeface="+mn-ea"/>
                <a:sym typeface="Arial" panose="020B0604020202090204" pitchFamily="34" charset="0"/>
              </a:rPr>
              <a:t>然而</a:t>
            </a:r>
            <a:r>
              <a:rPr lang="en-US" altLang="zh-CN" sz="1600" dirty="0">
                <a:solidFill>
                  <a:schemeClr val="tx1">
                    <a:lumMod val="85000"/>
                    <a:lumOff val="15000"/>
                  </a:schemeClr>
                </a:solidFill>
                <a:latin typeface="Arial" panose="020B0604020202090204" pitchFamily="34" charset="0"/>
                <a:ea typeface="微软雅黑" panose="020B0503020204020204" pitchFamily="34" charset="-122"/>
                <a:cs typeface="+mn-ea"/>
                <a:sym typeface="Arial" panose="020B0604020202090204" pitchFamily="34" charset="0"/>
              </a:rPr>
              <a:t>，</a:t>
            </a:r>
            <a:r>
              <a:rPr lang="zh-CN" altLang="en-US" sz="1600" dirty="0">
                <a:solidFill>
                  <a:schemeClr val="tx1">
                    <a:lumMod val="85000"/>
                    <a:lumOff val="15000"/>
                  </a:schemeClr>
                </a:solidFill>
                <a:latin typeface="Arial" panose="020B0604020202090204" pitchFamily="34" charset="0"/>
                <a:ea typeface="微软雅黑" panose="020B0503020204020204" pitchFamily="34" charset="-122"/>
                <a:cs typeface="+mn-ea"/>
                <a:sym typeface="Arial" panose="020B0604020202090204" pitchFamily="34" charset="0"/>
              </a:rPr>
              <a:t>薪资信息的传播</a:t>
            </a:r>
            <a:r>
              <a:rPr lang="zh-CN" altLang="en-US" sz="1600" dirty="0">
                <a:solidFill>
                  <a:schemeClr val="tx1">
                    <a:lumMod val="85000"/>
                    <a:lumOff val="15000"/>
                  </a:schemeClr>
                </a:solidFill>
                <a:latin typeface="Arial" panose="020B0604020202090204" pitchFamily="34" charset="0"/>
                <a:ea typeface="微软雅黑" panose="020B0503020204020204" pitchFamily="34" charset="-122"/>
                <a:cs typeface="+mn-ea"/>
                <a:sym typeface="Arial" panose="020B0604020202090204" pitchFamily="34" charset="0"/>
              </a:rPr>
              <a:t>具有不充分</a:t>
            </a:r>
            <a:r>
              <a:rPr lang="en-US" altLang="zh-CN" sz="1600" dirty="0">
                <a:solidFill>
                  <a:schemeClr val="tx1">
                    <a:lumMod val="85000"/>
                    <a:lumOff val="15000"/>
                  </a:schemeClr>
                </a:solidFill>
                <a:latin typeface="Arial" panose="020B0604020202090204" pitchFamily="34" charset="0"/>
                <a:ea typeface="微软雅黑" panose="020B0503020204020204" pitchFamily="34" charset="-122"/>
                <a:cs typeface="+mn-ea"/>
                <a:sym typeface="Arial" panose="020B0604020202090204" pitchFamily="34" charset="0"/>
              </a:rPr>
              <a:t>、</a:t>
            </a:r>
            <a:r>
              <a:rPr lang="zh-CN" altLang="en-US" sz="1600" dirty="0">
                <a:solidFill>
                  <a:schemeClr val="tx1">
                    <a:lumMod val="85000"/>
                    <a:lumOff val="15000"/>
                  </a:schemeClr>
                </a:solidFill>
                <a:latin typeface="Arial" panose="020B0604020202090204" pitchFamily="34" charset="0"/>
                <a:ea typeface="微软雅黑" panose="020B0503020204020204" pitchFamily="34" charset="-122"/>
                <a:cs typeface="+mn-ea"/>
                <a:sym typeface="Arial" panose="020B0604020202090204" pitchFamily="34" charset="0"/>
              </a:rPr>
              <a:t>不平衡的特征</a:t>
            </a:r>
            <a:r>
              <a:rPr lang="en-US" altLang="zh-CN" sz="1600" dirty="0">
                <a:solidFill>
                  <a:schemeClr val="tx1">
                    <a:lumMod val="85000"/>
                    <a:lumOff val="15000"/>
                  </a:schemeClr>
                </a:solidFill>
                <a:latin typeface="Arial" panose="020B0604020202090204" pitchFamily="34" charset="0"/>
                <a:ea typeface="微软雅黑" panose="020B0503020204020204" pitchFamily="34" charset="-122"/>
                <a:cs typeface="+mn-ea"/>
                <a:sym typeface="Arial" panose="020B0604020202090204" pitchFamily="34" charset="0"/>
              </a:rPr>
              <a:t>。</a:t>
            </a:r>
            <a:endParaRPr lang="en-US" altLang="zh-CN" sz="1600" dirty="0">
              <a:solidFill>
                <a:schemeClr val="tx1">
                  <a:lumMod val="85000"/>
                  <a:lumOff val="15000"/>
                </a:schemeClr>
              </a:solidFill>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9" name="十字形 8"/>
          <p:cNvSpPr/>
          <p:nvPr/>
        </p:nvSpPr>
        <p:spPr>
          <a:xfrm>
            <a:off x="3273058" y="3216456"/>
            <a:ext cx="338009" cy="332048"/>
          </a:xfrm>
          <a:prstGeom prst="plus">
            <a:avLst>
              <a:gd name="adj" fmla="val 32200"/>
            </a:avLst>
          </a:prstGeom>
          <a:solidFill>
            <a:schemeClr val="accent3"/>
          </a:solidFill>
          <a:ln>
            <a:noFill/>
          </a:ln>
        </p:spPr>
        <p:style>
          <a:lnRef idx="2">
            <a:schemeClr val="accent1"/>
          </a:lnRef>
          <a:fillRef idx="0">
            <a:srgbClr val="FFFFFF"/>
          </a:fillRef>
          <a:effectRef idx="0">
            <a:srgbClr val="FFFFFF"/>
          </a:effectRef>
          <a:fontRef idx="minor">
            <a:schemeClr val="tx1"/>
          </a:fontRef>
        </p:style>
        <p:txBody>
          <a:bodyPr rtlCol="0" anchor="ctr"/>
          <a:lstStyle/>
          <a:p>
            <a:pPr algn="ctr"/>
            <a:endParaRPr lang="zh-CN" altLang="en-US"/>
          </a:p>
        </p:txBody>
      </p:sp>
      <p:sp>
        <p:nvSpPr>
          <p:cNvPr id="10" name="箭头: 右 9"/>
          <p:cNvSpPr/>
          <p:nvPr/>
        </p:nvSpPr>
        <p:spPr>
          <a:xfrm>
            <a:off x="7459363" y="3216456"/>
            <a:ext cx="505114" cy="255873"/>
          </a:xfrm>
          <a:prstGeom prst="rightArrow">
            <a:avLst/>
          </a:prstGeom>
          <a:solidFill>
            <a:srgbClr val="063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文本框 78"/>
          <p:cNvSpPr txBox="1"/>
          <p:nvPr/>
        </p:nvSpPr>
        <p:spPr>
          <a:xfrm>
            <a:off x="8791318" y="5485368"/>
            <a:ext cx="907451" cy="398780"/>
          </a:xfrm>
          <a:prstGeom prst="rect">
            <a:avLst/>
          </a:prstGeom>
          <a:noFill/>
        </p:spPr>
        <p:txBody>
          <a:bodyPr wrap="square">
            <a:spAutoFit/>
          </a:bodyPr>
          <a:lstStyle/>
          <a:p>
            <a:r>
              <a:rPr lang="en-US" altLang="zh-CN" sz="2000" b="1" dirty="0">
                <a:solidFill>
                  <a:schemeClr val="accent3"/>
                </a:solidFill>
              </a:rPr>
              <a:t>89%</a:t>
            </a:r>
            <a:endParaRPr lang="en-US" altLang="zh-CN" sz="2000" b="1" dirty="0">
              <a:solidFill>
                <a:schemeClr val="accent3"/>
              </a:solidFill>
            </a:endParaRPr>
          </a:p>
        </p:txBody>
      </p:sp>
      <p:sp>
        <p:nvSpPr>
          <p:cNvPr id="112" name="矩形: 圆角 111"/>
          <p:cNvSpPr/>
          <p:nvPr/>
        </p:nvSpPr>
        <p:spPr>
          <a:xfrm>
            <a:off x="7201091" y="4973492"/>
            <a:ext cx="2556101" cy="1468772"/>
          </a:xfrm>
          <a:prstGeom prst="roundRect">
            <a:avLst/>
          </a:prstGeom>
          <a:noFill/>
          <a:ln w="19050">
            <a:solidFill>
              <a:srgbClr val="06377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cxnSp>
        <p:nvCxnSpPr>
          <p:cNvPr id="152" name="直接连接符 151"/>
          <p:cNvCxnSpPr/>
          <p:nvPr/>
        </p:nvCxnSpPr>
        <p:spPr>
          <a:xfrm flipV="1">
            <a:off x="2551953" y="714465"/>
            <a:ext cx="9640047" cy="11415"/>
          </a:xfrm>
          <a:prstGeom prst="line">
            <a:avLst/>
          </a:prstGeom>
          <a:ln>
            <a:solidFill>
              <a:schemeClr val="accent3"/>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pic>
        <p:nvPicPr>
          <p:cNvPr id="5" name="图片 4" descr="CUFE_wordmark"/>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755" y="-49530"/>
            <a:ext cx="2635250" cy="843915"/>
          </a:xfrm>
          <a:prstGeom prst="rect">
            <a:avLst/>
          </a:prstGeom>
        </p:spPr>
      </p:pic>
      <p:sp>
        <p:nvSpPr>
          <p:cNvPr id="12" name="文本框 11"/>
          <p:cNvSpPr txBox="1"/>
          <p:nvPr/>
        </p:nvSpPr>
        <p:spPr>
          <a:xfrm>
            <a:off x="8791318" y="5018643"/>
            <a:ext cx="907451" cy="398780"/>
          </a:xfrm>
          <a:prstGeom prst="rect">
            <a:avLst/>
          </a:prstGeom>
          <a:noFill/>
        </p:spPr>
        <p:txBody>
          <a:bodyPr wrap="square">
            <a:spAutoFit/>
          </a:bodyPr>
          <a:p>
            <a:r>
              <a:rPr lang="en-US" altLang="zh-CN" sz="2000" b="1" dirty="0">
                <a:solidFill>
                  <a:schemeClr val="accent3"/>
                </a:solidFill>
              </a:rPr>
              <a:t>69%</a:t>
            </a:r>
            <a:endParaRPr lang="en-US" altLang="zh-CN" sz="2000" b="1" dirty="0">
              <a:solidFill>
                <a:schemeClr val="accent3"/>
              </a:solidFill>
            </a:endParaRPr>
          </a:p>
        </p:txBody>
      </p:sp>
      <p:sp>
        <p:nvSpPr>
          <p:cNvPr id="13" name="文本框 12"/>
          <p:cNvSpPr txBox="1"/>
          <p:nvPr/>
        </p:nvSpPr>
        <p:spPr>
          <a:xfrm>
            <a:off x="8791318" y="5952093"/>
            <a:ext cx="907451" cy="398780"/>
          </a:xfrm>
          <a:prstGeom prst="rect">
            <a:avLst/>
          </a:prstGeom>
          <a:noFill/>
        </p:spPr>
        <p:txBody>
          <a:bodyPr wrap="square">
            <a:spAutoFit/>
          </a:bodyPr>
          <a:p>
            <a:r>
              <a:rPr lang="en-US" altLang="zh-CN" sz="2000" b="1" dirty="0">
                <a:solidFill>
                  <a:schemeClr val="accent3"/>
                </a:solidFill>
              </a:rPr>
              <a:t>40%</a:t>
            </a:r>
            <a:endParaRPr lang="en-US" altLang="zh-CN" sz="2000" b="1" dirty="0">
              <a:solidFill>
                <a:schemeClr val="accent3"/>
              </a:solidFill>
            </a:endParaRPr>
          </a:p>
        </p:txBody>
      </p:sp>
      <p:sp>
        <p:nvSpPr>
          <p:cNvPr id="15" name="文本框 14"/>
          <p:cNvSpPr txBox="1"/>
          <p:nvPr/>
        </p:nvSpPr>
        <p:spPr>
          <a:xfrm>
            <a:off x="7282180" y="5024755"/>
            <a:ext cx="1339215" cy="460375"/>
          </a:xfrm>
          <a:prstGeom prst="rect">
            <a:avLst/>
          </a:prstGeom>
          <a:noFill/>
        </p:spPr>
        <p:txBody>
          <a:bodyPr wrap="square" rtlCol="0">
            <a:spAutoFit/>
          </a:bodyPr>
          <a:p>
            <a:pPr algn="l"/>
            <a:r>
              <a:rPr lang="zh-CN" altLang="en-US" sz="1200" dirty="0">
                <a:solidFill>
                  <a:schemeClr val="tx1"/>
                </a:solidFill>
                <a:sym typeface="+mn-ea"/>
              </a:rPr>
              <a:t>询问薪资不符合社会道德</a:t>
            </a:r>
            <a:endParaRPr lang="zh-CN" altLang="en-US" sz="1200" dirty="0" smtClean="0">
              <a:solidFill>
                <a:schemeClr val="tx1"/>
              </a:solidFill>
              <a:latin typeface="Arial" panose="020B0604020202090204" pitchFamily="34" charset="0"/>
              <a:ea typeface="微软雅黑" panose="020B0503020204020204" pitchFamily="34" charset="-122"/>
              <a:cs typeface="+mn-ea"/>
              <a:sym typeface="+mn-ea"/>
            </a:endParaRPr>
          </a:p>
        </p:txBody>
      </p:sp>
      <p:sp>
        <p:nvSpPr>
          <p:cNvPr id="16" name="文本框 15"/>
          <p:cNvSpPr txBox="1"/>
          <p:nvPr/>
        </p:nvSpPr>
        <p:spPr>
          <a:xfrm>
            <a:off x="7282180" y="5491480"/>
            <a:ext cx="1339215" cy="460375"/>
          </a:xfrm>
          <a:prstGeom prst="rect">
            <a:avLst/>
          </a:prstGeom>
          <a:noFill/>
        </p:spPr>
        <p:txBody>
          <a:bodyPr wrap="square" rtlCol="0">
            <a:spAutoFit/>
          </a:bodyPr>
          <a:p>
            <a:pPr algn="l">
              <a:buClrTx/>
              <a:buSzTx/>
              <a:buFontTx/>
            </a:pPr>
            <a:r>
              <a:rPr lang="zh-CN" altLang="en-US" sz="1200" dirty="0">
                <a:solidFill>
                  <a:schemeClr val="tx1"/>
                </a:solidFill>
                <a:sym typeface="+mn-ea"/>
              </a:rPr>
              <a:t>不愿意询问同事薪资</a:t>
            </a:r>
            <a:endParaRPr lang="zh-CN" altLang="en-US" sz="1200" dirty="0">
              <a:solidFill>
                <a:schemeClr val="tx1"/>
              </a:solidFill>
              <a:sym typeface="+mn-ea"/>
            </a:endParaRPr>
          </a:p>
        </p:txBody>
      </p:sp>
      <p:sp>
        <p:nvSpPr>
          <p:cNvPr id="17" name="文本框 16"/>
          <p:cNvSpPr txBox="1"/>
          <p:nvPr/>
        </p:nvSpPr>
        <p:spPr>
          <a:xfrm>
            <a:off x="7282180" y="5890260"/>
            <a:ext cx="1508125" cy="460375"/>
          </a:xfrm>
          <a:prstGeom prst="rect">
            <a:avLst/>
          </a:prstGeom>
          <a:noFill/>
        </p:spPr>
        <p:txBody>
          <a:bodyPr wrap="square" rtlCol="0">
            <a:spAutoFit/>
          </a:bodyPr>
          <a:p>
            <a:pPr algn="l">
              <a:buClrTx/>
              <a:buSzTx/>
              <a:buFontTx/>
            </a:pPr>
            <a:r>
              <a:rPr lang="zh-CN" altLang="en-US" sz="1200" dirty="0">
                <a:solidFill>
                  <a:schemeClr val="tx1"/>
                </a:solidFill>
                <a:sym typeface="+mn-ea"/>
              </a:rPr>
              <a:t>不愿意透露个人薪酬</a:t>
            </a:r>
            <a:r>
              <a:rPr lang="en-US" altLang="zh-CN" sz="1200" dirty="0">
                <a:solidFill>
                  <a:schemeClr val="tx1"/>
                </a:solidFill>
                <a:sym typeface="+mn-ea"/>
              </a:rPr>
              <a:t>（</a:t>
            </a:r>
            <a:r>
              <a:rPr lang="zh-CN" altLang="en-US" sz="1200" dirty="0">
                <a:solidFill>
                  <a:schemeClr val="tx1"/>
                </a:solidFill>
                <a:sym typeface="+mn-ea"/>
              </a:rPr>
              <a:t>给予</a:t>
            </a:r>
            <a:r>
              <a:rPr lang="en-US" altLang="zh-CN" sz="1200" dirty="0">
                <a:sym typeface="+mn-ea"/>
              </a:rPr>
              <a:t>$</a:t>
            </a:r>
            <a:r>
              <a:rPr lang="en-US" altLang="zh-CN" sz="1200" dirty="0">
                <a:solidFill>
                  <a:schemeClr val="tx1"/>
                </a:solidFill>
                <a:sym typeface="+mn-ea"/>
              </a:rPr>
              <a:t>125</a:t>
            </a:r>
            <a:r>
              <a:rPr lang="zh-CN" altLang="en-US" sz="1200" dirty="0">
                <a:solidFill>
                  <a:schemeClr val="tx1"/>
                </a:solidFill>
                <a:sym typeface="+mn-ea"/>
              </a:rPr>
              <a:t>报酬</a:t>
            </a:r>
            <a:r>
              <a:rPr lang="en-US" altLang="zh-CN" sz="1200" dirty="0">
                <a:solidFill>
                  <a:schemeClr val="tx1"/>
                </a:solidFill>
                <a:sym typeface="+mn-ea"/>
              </a:rPr>
              <a:t>）</a:t>
            </a:r>
            <a:endParaRPr lang="en-US" altLang="zh-CN" sz="1200" dirty="0">
              <a:solidFill>
                <a:schemeClr val="tx1"/>
              </a:solidFill>
              <a:sym typeface="+mn-ea"/>
            </a:endParaRPr>
          </a:p>
        </p:txBody>
      </p:sp>
      <p:sp>
        <p:nvSpPr>
          <p:cNvPr id="18" name="矩形: 圆角 111"/>
          <p:cNvSpPr/>
          <p:nvPr/>
        </p:nvSpPr>
        <p:spPr>
          <a:xfrm>
            <a:off x="1081405" y="4973320"/>
            <a:ext cx="3876675" cy="1468755"/>
          </a:xfrm>
          <a:prstGeom prst="roundRect">
            <a:avLst/>
          </a:prstGeom>
          <a:noFill/>
          <a:ln w="19050">
            <a:solidFill>
              <a:srgbClr val="063771"/>
            </a:solidFill>
          </a:ln>
        </p:spPr>
        <p:style>
          <a:lnRef idx="2">
            <a:schemeClr val="accent1"/>
          </a:lnRef>
          <a:fillRef idx="1">
            <a:schemeClr val="lt1"/>
          </a:fillRef>
          <a:effectRef idx="0">
            <a:schemeClr val="accent1"/>
          </a:effectRef>
          <a:fontRef idx="minor">
            <a:schemeClr val="dk1"/>
          </a:fontRef>
        </p:style>
        <p:txBody>
          <a:bodyPr rtlCol="0" anchor="ctr"/>
          <a:p>
            <a:pPr algn="ct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Users/mark/Library/Containers/com.kingsoft.wpsoffice.mac/Data/tmp/picturecompress_20250505161748/output_1.pngoutput_1"/>
          <p:cNvPicPr>
            <a:picLocks noChangeAspect="1"/>
          </p:cNvPicPr>
          <p:nvPr/>
        </p:nvPicPr>
        <p:blipFill>
          <a:blip r:embed="rId1">
            <a:alphaModFix amt="8000"/>
            <a:grayscl/>
          </a:blip>
          <a:stretch>
            <a:fillRect/>
          </a:stretch>
        </p:blipFill>
        <p:spPr>
          <a:xfrm>
            <a:off x="0" y="3468855"/>
            <a:ext cx="12192000" cy="3389145"/>
          </a:xfrm>
          <a:prstGeom prst="rect">
            <a:avLst/>
          </a:prstGeom>
          <a:effectLst>
            <a:reflection endPos="0" dist="50800" dir="5400000" sy="-100000" algn="bl" rotWithShape="0"/>
            <a:softEdge rad="330200"/>
          </a:effectLst>
        </p:spPr>
      </p:pic>
      <p:sp>
        <p:nvSpPr>
          <p:cNvPr id="101" name="pointer-spot-tool-for-maps_40028"/>
          <p:cNvSpPr>
            <a:spLocks noChangeAspect="1"/>
          </p:cNvSpPr>
          <p:nvPr/>
        </p:nvSpPr>
        <p:spPr bwMode="auto">
          <a:xfrm>
            <a:off x="2186415" y="2812060"/>
            <a:ext cx="298121" cy="326889"/>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txBody>
          <a:bodyPr/>
          <a:lstStyle/>
          <a:p>
            <a:endParaRPr lang="zh-CN" altLang="en-US">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102" name="pointer-spot-tool-for-maps_40028"/>
          <p:cNvSpPr>
            <a:spLocks noChangeAspect="1"/>
          </p:cNvSpPr>
          <p:nvPr/>
        </p:nvSpPr>
        <p:spPr bwMode="auto">
          <a:xfrm>
            <a:off x="4658833" y="2835311"/>
            <a:ext cx="326889" cy="326434"/>
          </a:xfrm>
          <a:custGeom>
            <a:avLst/>
            <a:gdLst>
              <a:gd name="T0" fmla="*/ 0 w 8160"/>
              <a:gd name="T1" fmla="*/ 4080 h 8160"/>
              <a:gd name="T2" fmla="*/ 8160 w 8160"/>
              <a:gd name="T3" fmla="*/ 4080 h 8160"/>
              <a:gd name="T4" fmla="*/ 4080 w 8160"/>
              <a:gd name="T5" fmla="*/ 7476 h 8160"/>
              <a:gd name="T6" fmla="*/ 3113 w 8160"/>
              <a:gd name="T7" fmla="*/ 6418 h 8160"/>
              <a:gd name="T8" fmla="*/ 4977 w 8160"/>
              <a:gd name="T9" fmla="*/ 6581 h 8160"/>
              <a:gd name="T10" fmla="*/ 2897 w 8160"/>
              <a:gd name="T11" fmla="*/ 5734 h 8160"/>
              <a:gd name="T12" fmla="*/ 5440 w 8160"/>
              <a:gd name="T13" fmla="*/ 4422 h 8160"/>
              <a:gd name="T14" fmla="*/ 2897 w 8160"/>
              <a:gd name="T15" fmla="*/ 5734 h 8160"/>
              <a:gd name="T16" fmla="*/ 2036 w 8160"/>
              <a:gd name="T17" fmla="*/ 4422 h 8160"/>
              <a:gd name="T18" fmla="*/ 1115 w 8160"/>
              <a:gd name="T19" fmla="*/ 5734 h 8160"/>
              <a:gd name="T20" fmla="*/ 4080 w 8160"/>
              <a:gd name="T21" fmla="*/ 684 h 8160"/>
              <a:gd name="T22" fmla="*/ 5047 w 8160"/>
              <a:gd name="T23" fmla="*/ 1742 h 8160"/>
              <a:gd name="T24" fmla="*/ 3183 w 8160"/>
              <a:gd name="T25" fmla="*/ 1579 h 8160"/>
              <a:gd name="T26" fmla="*/ 5263 w 8160"/>
              <a:gd name="T27" fmla="*/ 2426 h 8160"/>
              <a:gd name="T28" fmla="*/ 2720 w 8160"/>
              <a:gd name="T29" fmla="*/ 3738 h 8160"/>
              <a:gd name="T30" fmla="*/ 5263 w 8160"/>
              <a:gd name="T31" fmla="*/ 2426 h 8160"/>
              <a:gd name="T32" fmla="*/ 701 w 8160"/>
              <a:gd name="T33" fmla="*/ 3738 h 8160"/>
              <a:gd name="T34" fmla="*/ 2197 w 8160"/>
              <a:gd name="T35" fmla="*/ 2426 h 8160"/>
              <a:gd name="T36" fmla="*/ 6124 w 8160"/>
              <a:gd name="T37" fmla="*/ 4422 h 8160"/>
              <a:gd name="T38" fmla="*/ 7045 w 8160"/>
              <a:gd name="T39" fmla="*/ 5734 h 8160"/>
              <a:gd name="T40" fmla="*/ 6124 w 8160"/>
              <a:gd name="T41" fmla="*/ 4422 h 8160"/>
              <a:gd name="T42" fmla="*/ 5963 w 8160"/>
              <a:gd name="T43" fmla="*/ 2426 h 8160"/>
              <a:gd name="T44" fmla="*/ 7459 w 8160"/>
              <a:gd name="T45" fmla="*/ 3738 h 8160"/>
              <a:gd name="T46" fmla="*/ 6541 w 8160"/>
              <a:gd name="T47" fmla="*/ 1742 h 8160"/>
              <a:gd name="T48" fmla="*/ 5599 w 8160"/>
              <a:gd name="T49" fmla="*/ 1295 h 8160"/>
              <a:gd name="T50" fmla="*/ 6541 w 8160"/>
              <a:gd name="T51" fmla="*/ 1742 h 8160"/>
              <a:gd name="T52" fmla="*/ 2561 w 8160"/>
              <a:gd name="T53" fmla="*/ 1295 h 8160"/>
              <a:gd name="T54" fmla="*/ 1619 w 8160"/>
              <a:gd name="T55" fmla="*/ 1742 h 8160"/>
              <a:gd name="T56" fmla="*/ 1619 w 8160"/>
              <a:gd name="T57" fmla="*/ 6418 h 8160"/>
              <a:gd name="T58" fmla="*/ 2561 w 8160"/>
              <a:gd name="T59" fmla="*/ 6865 h 8160"/>
              <a:gd name="T60" fmla="*/ 1619 w 8160"/>
              <a:gd name="T61" fmla="*/ 6418 h 8160"/>
              <a:gd name="T62" fmla="*/ 5599 w 8160"/>
              <a:gd name="T63" fmla="*/ 6865 h 8160"/>
              <a:gd name="T64" fmla="*/ 6541 w 8160"/>
              <a:gd name="T65" fmla="*/ 6418 h 8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160" h="8160">
                <a:moveTo>
                  <a:pt x="4080" y="0"/>
                </a:moveTo>
                <a:cubicBezTo>
                  <a:pt x="1830" y="0"/>
                  <a:pt x="0" y="1830"/>
                  <a:pt x="0" y="4080"/>
                </a:cubicBezTo>
                <a:cubicBezTo>
                  <a:pt x="0" y="6330"/>
                  <a:pt x="1830" y="8160"/>
                  <a:pt x="4080" y="8160"/>
                </a:cubicBezTo>
                <a:cubicBezTo>
                  <a:pt x="6330" y="8160"/>
                  <a:pt x="8160" y="6330"/>
                  <a:pt x="8160" y="4080"/>
                </a:cubicBezTo>
                <a:cubicBezTo>
                  <a:pt x="8160" y="1830"/>
                  <a:pt x="6330" y="0"/>
                  <a:pt x="4080" y="0"/>
                </a:cubicBezTo>
                <a:close/>
                <a:moveTo>
                  <a:pt x="4080" y="7476"/>
                </a:moveTo>
                <a:cubicBezTo>
                  <a:pt x="3774" y="7476"/>
                  <a:pt x="3439" y="7142"/>
                  <a:pt x="3183" y="6581"/>
                </a:cubicBezTo>
                <a:cubicBezTo>
                  <a:pt x="3158" y="6528"/>
                  <a:pt x="3135" y="6474"/>
                  <a:pt x="3113" y="6418"/>
                </a:cubicBezTo>
                <a:lnTo>
                  <a:pt x="5047" y="6418"/>
                </a:lnTo>
                <a:cubicBezTo>
                  <a:pt x="5025" y="6474"/>
                  <a:pt x="5002" y="6528"/>
                  <a:pt x="4977" y="6581"/>
                </a:cubicBezTo>
                <a:cubicBezTo>
                  <a:pt x="4721" y="7142"/>
                  <a:pt x="4386" y="7476"/>
                  <a:pt x="4080" y="7476"/>
                </a:cubicBezTo>
                <a:close/>
                <a:moveTo>
                  <a:pt x="2897" y="5734"/>
                </a:moveTo>
                <a:cubicBezTo>
                  <a:pt x="2801" y="5331"/>
                  <a:pt x="2740" y="4886"/>
                  <a:pt x="2720" y="4422"/>
                </a:cubicBezTo>
                <a:lnTo>
                  <a:pt x="5440" y="4422"/>
                </a:lnTo>
                <a:cubicBezTo>
                  <a:pt x="5420" y="4886"/>
                  <a:pt x="5359" y="5331"/>
                  <a:pt x="5263" y="5734"/>
                </a:cubicBezTo>
                <a:lnTo>
                  <a:pt x="2897" y="5734"/>
                </a:lnTo>
                <a:close/>
                <a:moveTo>
                  <a:pt x="701" y="4422"/>
                </a:moveTo>
                <a:lnTo>
                  <a:pt x="2036" y="4422"/>
                </a:lnTo>
                <a:cubicBezTo>
                  <a:pt x="2054" y="4880"/>
                  <a:pt x="2109" y="5323"/>
                  <a:pt x="2197" y="5734"/>
                </a:cubicBezTo>
                <a:lnTo>
                  <a:pt x="1115" y="5734"/>
                </a:lnTo>
                <a:cubicBezTo>
                  <a:pt x="893" y="5339"/>
                  <a:pt x="748" y="4895"/>
                  <a:pt x="701" y="4422"/>
                </a:cubicBezTo>
                <a:close/>
                <a:moveTo>
                  <a:pt x="4080" y="684"/>
                </a:moveTo>
                <a:cubicBezTo>
                  <a:pt x="4386" y="684"/>
                  <a:pt x="4721" y="1018"/>
                  <a:pt x="4977" y="1579"/>
                </a:cubicBezTo>
                <a:cubicBezTo>
                  <a:pt x="5002" y="1632"/>
                  <a:pt x="5025" y="1686"/>
                  <a:pt x="5047" y="1742"/>
                </a:cubicBezTo>
                <a:lnTo>
                  <a:pt x="3113" y="1742"/>
                </a:lnTo>
                <a:cubicBezTo>
                  <a:pt x="3135" y="1686"/>
                  <a:pt x="3158" y="1632"/>
                  <a:pt x="3183" y="1579"/>
                </a:cubicBezTo>
                <a:cubicBezTo>
                  <a:pt x="3439" y="1018"/>
                  <a:pt x="3774" y="684"/>
                  <a:pt x="4080" y="684"/>
                </a:cubicBezTo>
                <a:close/>
                <a:moveTo>
                  <a:pt x="5263" y="2426"/>
                </a:moveTo>
                <a:cubicBezTo>
                  <a:pt x="5359" y="2829"/>
                  <a:pt x="5420" y="3274"/>
                  <a:pt x="5440" y="3738"/>
                </a:cubicBezTo>
                <a:lnTo>
                  <a:pt x="2720" y="3738"/>
                </a:lnTo>
                <a:cubicBezTo>
                  <a:pt x="2740" y="3274"/>
                  <a:pt x="2801" y="2829"/>
                  <a:pt x="2897" y="2426"/>
                </a:cubicBezTo>
                <a:lnTo>
                  <a:pt x="5263" y="2426"/>
                </a:lnTo>
                <a:close/>
                <a:moveTo>
                  <a:pt x="2036" y="3738"/>
                </a:moveTo>
                <a:lnTo>
                  <a:pt x="701" y="3738"/>
                </a:lnTo>
                <a:cubicBezTo>
                  <a:pt x="748" y="3265"/>
                  <a:pt x="893" y="2821"/>
                  <a:pt x="1115" y="2426"/>
                </a:cubicBezTo>
                <a:lnTo>
                  <a:pt x="2197" y="2426"/>
                </a:lnTo>
                <a:cubicBezTo>
                  <a:pt x="2109" y="2837"/>
                  <a:pt x="2054" y="3280"/>
                  <a:pt x="2036" y="3738"/>
                </a:cubicBezTo>
                <a:close/>
                <a:moveTo>
                  <a:pt x="6124" y="4422"/>
                </a:moveTo>
                <a:lnTo>
                  <a:pt x="7459" y="4422"/>
                </a:lnTo>
                <a:cubicBezTo>
                  <a:pt x="7412" y="4894"/>
                  <a:pt x="7267" y="5339"/>
                  <a:pt x="7045" y="5734"/>
                </a:cubicBezTo>
                <a:lnTo>
                  <a:pt x="5963" y="5734"/>
                </a:lnTo>
                <a:cubicBezTo>
                  <a:pt x="6051" y="5323"/>
                  <a:pt x="6106" y="4880"/>
                  <a:pt x="6124" y="4422"/>
                </a:cubicBezTo>
                <a:close/>
                <a:moveTo>
                  <a:pt x="6124" y="3738"/>
                </a:moveTo>
                <a:cubicBezTo>
                  <a:pt x="6106" y="3280"/>
                  <a:pt x="6051" y="2837"/>
                  <a:pt x="5963" y="2426"/>
                </a:cubicBezTo>
                <a:lnTo>
                  <a:pt x="7045" y="2426"/>
                </a:lnTo>
                <a:cubicBezTo>
                  <a:pt x="7267" y="2821"/>
                  <a:pt x="7412" y="3266"/>
                  <a:pt x="7459" y="3738"/>
                </a:cubicBezTo>
                <a:lnTo>
                  <a:pt x="6124" y="3738"/>
                </a:lnTo>
                <a:close/>
                <a:moveTo>
                  <a:pt x="6541" y="1742"/>
                </a:moveTo>
                <a:lnTo>
                  <a:pt x="5776" y="1742"/>
                </a:lnTo>
                <a:cubicBezTo>
                  <a:pt x="5723" y="1585"/>
                  <a:pt x="5664" y="1436"/>
                  <a:pt x="5599" y="1295"/>
                </a:cubicBezTo>
                <a:cubicBezTo>
                  <a:pt x="5545" y="1176"/>
                  <a:pt x="5488" y="1066"/>
                  <a:pt x="5428" y="963"/>
                </a:cubicBezTo>
                <a:cubicBezTo>
                  <a:pt x="5850" y="1146"/>
                  <a:pt x="6228" y="1413"/>
                  <a:pt x="6541" y="1742"/>
                </a:cubicBezTo>
                <a:close/>
                <a:moveTo>
                  <a:pt x="2732" y="963"/>
                </a:moveTo>
                <a:cubicBezTo>
                  <a:pt x="2672" y="1066"/>
                  <a:pt x="2615" y="1176"/>
                  <a:pt x="2561" y="1295"/>
                </a:cubicBezTo>
                <a:cubicBezTo>
                  <a:pt x="2496" y="1436"/>
                  <a:pt x="2437" y="1585"/>
                  <a:pt x="2384" y="1742"/>
                </a:cubicBezTo>
                <a:lnTo>
                  <a:pt x="1619" y="1742"/>
                </a:lnTo>
                <a:cubicBezTo>
                  <a:pt x="1932" y="1413"/>
                  <a:pt x="2310" y="1146"/>
                  <a:pt x="2732" y="963"/>
                </a:cubicBezTo>
                <a:close/>
                <a:moveTo>
                  <a:pt x="1619" y="6418"/>
                </a:moveTo>
                <a:lnTo>
                  <a:pt x="2384" y="6418"/>
                </a:lnTo>
                <a:cubicBezTo>
                  <a:pt x="2437" y="6575"/>
                  <a:pt x="2496" y="6724"/>
                  <a:pt x="2561" y="6865"/>
                </a:cubicBezTo>
                <a:cubicBezTo>
                  <a:pt x="2615" y="6984"/>
                  <a:pt x="2672" y="7094"/>
                  <a:pt x="2732" y="7197"/>
                </a:cubicBezTo>
                <a:cubicBezTo>
                  <a:pt x="2310" y="7014"/>
                  <a:pt x="1932" y="6747"/>
                  <a:pt x="1619" y="6418"/>
                </a:cubicBezTo>
                <a:close/>
                <a:moveTo>
                  <a:pt x="5428" y="7197"/>
                </a:moveTo>
                <a:cubicBezTo>
                  <a:pt x="5488" y="7094"/>
                  <a:pt x="5545" y="6984"/>
                  <a:pt x="5599" y="6865"/>
                </a:cubicBezTo>
                <a:cubicBezTo>
                  <a:pt x="5664" y="6724"/>
                  <a:pt x="5723" y="6575"/>
                  <a:pt x="5776" y="6418"/>
                </a:cubicBezTo>
                <a:lnTo>
                  <a:pt x="6541" y="6418"/>
                </a:lnTo>
                <a:cubicBezTo>
                  <a:pt x="6228" y="6747"/>
                  <a:pt x="5850" y="7014"/>
                  <a:pt x="5428" y="7197"/>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103" name="pointer-spot-tool-for-maps_40028"/>
          <p:cNvSpPr>
            <a:spLocks noChangeAspect="1"/>
          </p:cNvSpPr>
          <p:nvPr/>
        </p:nvSpPr>
        <p:spPr bwMode="auto">
          <a:xfrm>
            <a:off x="7202421" y="2812061"/>
            <a:ext cx="295856" cy="326889"/>
          </a:xfrm>
          <a:custGeom>
            <a:avLst/>
            <a:gdLst>
              <a:gd name="T0" fmla="*/ 2925 w 3748"/>
              <a:gd name="T1" fmla="*/ 2500 h 4147"/>
              <a:gd name="T2" fmla="*/ 2372 w 3748"/>
              <a:gd name="T3" fmla="*/ 2715 h 4147"/>
              <a:gd name="T4" fmla="*/ 1596 w 3748"/>
              <a:gd name="T5" fmla="*/ 2357 h 4147"/>
              <a:gd name="T6" fmla="*/ 1647 w 3748"/>
              <a:gd name="T7" fmla="*/ 2073 h 4147"/>
              <a:gd name="T8" fmla="*/ 1595 w 3748"/>
              <a:gd name="T9" fmla="*/ 1786 h 4147"/>
              <a:gd name="T10" fmla="*/ 2369 w 3748"/>
              <a:gd name="T11" fmla="*/ 1429 h 4147"/>
              <a:gd name="T12" fmla="*/ 2925 w 3748"/>
              <a:gd name="T13" fmla="*/ 1646 h 4147"/>
              <a:gd name="T14" fmla="*/ 3748 w 3748"/>
              <a:gd name="T15" fmla="*/ 823 h 4147"/>
              <a:gd name="T16" fmla="*/ 2925 w 3748"/>
              <a:gd name="T17" fmla="*/ 0 h 4147"/>
              <a:gd name="T18" fmla="*/ 2102 w 3748"/>
              <a:gd name="T19" fmla="*/ 823 h 4147"/>
              <a:gd name="T20" fmla="*/ 2143 w 3748"/>
              <a:gd name="T21" fmla="*/ 1078 h 4147"/>
              <a:gd name="T22" fmla="*/ 1352 w 3748"/>
              <a:gd name="T23" fmla="*/ 1443 h 4147"/>
              <a:gd name="T24" fmla="*/ 824 w 3748"/>
              <a:gd name="T25" fmla="*/ 1250 h 4147"/>
              <a:gd name="T26" fmla="*/ 0 w 3748"/>
              <a:gd name="T27" fmla="*/ 2073 h 4147"/>
              <a:gd name="T28" fmla="*/ 824 w 3748"/>
              <a:gd name="T29" fmla="*/ 2896 h 4147"/>
              <a:gd name="T30" fmla="*/ 1355 w 3748"/>
              <a:gd name="T31" fmla="*/ 2701 h 4147"/>
              <a:gd name="T32" fmla="*/ 2144 w 3748"/>
              <a:gd name="T33" fmla="*/ 3065 h 4147"/>
              <a:gd name="T34" fmla="*/ 2102 w 3748"/>
              <a:gd name="T35" fmla="*/ 3324 h 4147"/>
              <a:gd name="T36" fmla="*/ 2925 w 3748"/>
              <a:gd name="T37" fmla="*/ 4147 h 4147"/>
              <a:gd name="T38" fmla="*/ 3748 w 3748"/>
              <a:gd name="T39" fmla="*/ 3324 h 4147"/>
              <a:gd name="T40" fmla="*/ 2925 w 3748"/>
              <a:gd name="T41" fmla="*/ 2500 h 4147"/>
              <a:gd name="T42" fmla="*/ 2925 w 3748"/>
              <a:gd name="T43" fmla="*/ 3733 h 4147"/>
              <a:gd name="T44" fmla="*/ 2515 w 3748"/>
              <a:gd name="T45" fmla="*/ 3324 h 4147"/>
              <a:gd name="T46" fmla="*/ 2925 w 3748"/>
              <a:gd name="T47" fmla="*/ 2914 h 4147"/>
              <a:gd name="T48" fmla="*/ 3335 w 3748"/>
              <a:gd name="T49" fmla="*/ 3324 h 4147"/>
              <a:gd name="T50" fmla="*/ 2925 w 3748"/>
              <a:gd name="T51" fmla="*/ 3733 h 4147"/>
              <a:gd name="T52" fmla="*/ 2925 w 3748"/>
              <a:gd name="T53" fmla="*/ 1233 h 4147"/>
              <a:gd name="T54" fmla="*/ 2515 w 3748"/>
              <a:gd name="T55" fmla="*/ 823 h 4147"/>
              <a:gd name="T56" fmla="*/ 2925 w 3748"/>
              <a:gd name="T57" fmla="*/ 413 h 4147"/>
              <a:gd name="T58" fmla="*/ 3335 w 3748"/>
              <a:gd name="T59" fmla="*/ 823 h 4147"/>
              <a:gd name="T60" fmla="*/ 2925 w 3748"/>
              <a:gd name="T61" fmla="*/ 1233 h 4147"/>
              <a:gd name="T62" fmla="*/ 824 w 3748"/>
              <a:gd name="T63" fmla="*/ 1664 h 4147"/>
              <a:gd name="T64" fmla="*/ 1233 w 3748"/>
              <a:gd name="T65" fmla="*/ 2073 h 4147"/>
              <a:gd name="T66" fmla="*/ 1159 w 3748"/>
              <a:gd name="T67" fmla="*/ 2308 h 4147"/>
              <a:gd name="T68" fmla="*/ 1132 w 3748"/>
              <a:gd name="T69" fmla="*/ 2343 h 4147"/>
              <a:gd name="T70" fmla="*/ 824 w 3748"/>
              <a:gd name="T71" fmla="*/ 2483 h 4147"/>
              <a:gd name="T72" fmla="*/ 414 w 3748"/>
              <a:gd name="T73" fmla="*/ 2073 h 4147"/>
              <a:gd name="T74" fmla="*/ 824 w 3748"/>
              <a:gd name="T75" fmla="*/ 1664 h 4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48" h="4147">
                <a:moveTo>
                  <a:pt x="2925" y="2500"/>
                </a:moveTo>
                <a:cubicBezTo>
                  <a:pt x="2719" y="2500"/>
                  <a:pt x="2524" y="2577"/>
                  <a:pt x="2372" y="2715"/>
                </a:cubicBezTo>
                <a:lnTo>
                  <a:pt x="1596" y="2357"/>
                </a:lnTo>
                <a:cubicBezTo>
                  <a:pt x="1630" y="2266"/>
                  <a:pt x="1647" y="2171"/>
                  <a:pt x="1647" y="2073"/>
                </a:cubicBezTo>
                <a:cubicBezTo>
                  <a:pt x="1647" y="1975"/>
                  <a:pt x="1629" y="1878"/>
                  <a:pt x="1595" y="1786"/>
                </a:cubicBezTo>
                <a:lnTo>
                  <a:pt x="2369" y="1429"/>
                </a:lnTo>
                <a:cubicBezTo>
                  <a:pt x="2522" y="1569"/>
                  <a:pt x="2718" y="1646"/>
                  <a:pt x="2925" y="1646"/>
                </a:cubicBezTo>
                <a:cubicBezTo>
                  <a:pt x="3379" y="1646"/>
                  <a:pt x="3748" y="1277"/>
                  <a:pt x="3748" y="823"/>
                </a:cubicBezTo>
                <a:cubicBezTo>
                  <a:pt x="3748" y="369"/>
                  <a:pt x="3379" y="0"/>
                  <a:pt x="2925" y="0"/>
                </a:cubicBezTo>
                <a:cubicBezTo>
                  <a:pt x="2471" y="0"/>
                  <a:pt x="2102" y="369"/>
                  <a:pt x="2102" y="823"/>
                </a:cubicBezTo>
                <a:cubicBezTo>
                  <a:pt x="2102" y="910"/>
                  <a:pt x="2116" y="996"/>
                  <a:pt x="2143" y="1078"/>
                </a:cubicBezTo>
                <a:lnTo>
                  <a:pt x="1352" y="1443"/>
                </a:lnTo>
                <a:cubicBezTo>
                  <a:pt x="1204" y="1319"/>
                  <a:pt x="1017" y="1250"/>
                  <a:pt x="824" y="1250"/>
                </a:cubicBezTo>
                <a:cubicBezTo>
                  <a:pt x="370" y="1250"/>
                  <a:pt x="0" y="1619"/>
                  <a:pt x="0" y="2073"/>
                </a:cubicBezTo>
                <a:cubicBezTo>
                  <a:pt x="0" y="2527"/>
                  <a:pt x="370" y="2896"/>
                  <a:pt x="824" y="2896"/>
                </a:cubicBezTo>
                <a:cubicBezTo>
                  <a:pt x="1018" y="2896"/>
                  <a:pt x="1206" y="2827"/>
                  <a:pt x="1355" y="2701"/>
                </a:cubicBezTo>
                <a:lnTo>
                  <a:pt x="2144" y="3065"/>
                </a:lnTo>
                <a:cubicBezTo>
                  <a:pt x="2116" y="3149"/>
                  <a:pt x="2102" y="3235"/>
                  <a:pt x="2102" y="3324"/>
                </a:cubicBezTo>
                <a:cubicBezTo>
                  <a:pt x="2102" y="3777"/>
                  <a:pt x="2471" y="4147"/>
                  <a:pt x="2925" y="4147"/>
                </a:cubicBezTo>
                <a:cubicBezTo>
                  <a:pt x="3379" y="4147"/>
                  <a:pt x="3748" y="3777"/>
                  <a:pt x="3748" y="3324"/>
                </a:cubicBezTo>
                <a:cubicBezTo>
                  <a:pt x="3748" y="2870"/>
                  <a:pt x="3379" y="2500"/>
                  <a:pt x="2925" y="2500"/>
                </a:cubicBezTo>
                <a:close/>
                <a:moveTo>
                  <a:pt x="2925" y="3733"/>
                </a:moveTo>
                <a:cubicBezTo>
                  <a:pt x="2699" y="3733"/>
                  <a:pt x="2515" y="3550"/>
                  <a:pt x="2515" y="3324"/>
                </a:cubicBezTo>
                <a:cubicBezTo>
                  <a:pt x="2515" y="3098"/>
                  <a:pt x="2699" y="2914"/>
                  <a:pt x="2925" y="2914"/>
                </a:cubicBezTo>
                <a:cubicBezTo>
                  <a:pt x="3151" y="2914"/>
                  <a:pt x="3335" y="3098"/>
                  <a:pt x="3335" y="3324"/>
                </a:cubicBezTo>
                <a:cubicBezTo>
                  <a:pt x="3335" y="3550"/>
                  <a:pt x="3151" y="3733"/>
                  <a:pt x="2925" y="3733"/>
                </a:cubicBezTo>
                <a:close/>
                <a:moveTo>
                  <a:pt x="2925" y="1233"/>
                </a:moveTo>
                <a:cubicBezTo>
                  <a:pt x="2699" y="1233"/>
                  <a:pt x="2515" y="1049"/>
                  <a:pt x="2515" y="823"/>
                </a:cubicBezTo>
                <a:cubicBezTo>
                  <a:pt x="2515" y="597"/>
                  <a:pt x="2699" y="413"/>
                  <a:pt x="2925" y="413"/>
                </a:cubicBezTo>
                <a:cubicBezTo>
                  <a:pt x="3151" y="413"/>
                  <a:pt x="3335" y="597"/>
                  <a:pt x="3335" y="823"/>
                </a:cubicBezTo>
                <a:cubicBezTo>
                  <a:pt x="3335" y="1049"/>
                  <a:pt x="3151" y="1233"/>
                  <a:pt x="2925" y="1233"/>
                </a:cubicBezTo>
                <a:close/>
                <a:moveTo>
                  <a:pt x="824" y="1664"/>
                </a:moveTo>
                <a:cubicBezTo>
                  <a:pt x="1049" y="1664"/>
                  <a:pt x="1233" y="1847"/>
                  <a:pt x="1233" y="2073"/>
                </a:cubicBezTo>
                <a:cubicBezTo>
                  <a:pt x="1233" y="2158"/>
                  <a:pt x="1208" y="2239"/>
                  <a:pt x="1159" y="2308"/>
                </a:cubicBezTo>
                <a:cubicBezTo>
                  <a:pt x="1159" y="2308"/>
                  <a:pt x="1141" y="2332"/>
                  <a:pt x="1132" y="2343"/>
                </a:cubicBezTo>
                <a:cubicBezTo>
                  <a:pt x="1053" y="2432"/>
                  <a:pt x="941" y="2483"/>
                  <a:pt x="824" y="2483"/>
                </a:cubicBezTo>
                <a:cubicBezTo>
                  <a:pt x="598" y="2483"/>
                  <a:pt x="414" y="2299"/>
                  <a:pt x="414" y="2073"/>
                </a:cubicBezTo>
                <a:cubicBezTo>
                  <a:pt x="414" y="1847"/>
                  <a:pt x="598" y="1664"/>
                  <a:pt x="824" y="1664"/>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Arial" panose="020B0604020202090204" pitchFamily="34" charset="0"/>
              <a:ea typeface="微软雅黑" panose="020B0503020204020204" pitchFamily="34" charset="-122"/>
              <a:cs typeface="+mn-ea"/>
              <a:sym typeface="Arial" panose="020B0604020202090204" pitchFamily="34" charset="0"/>
            </a:endParaRPr>
          </a:p>
        </p:txBody>
      </p:sp>
      <p:graphicFrame>
        <p:nvGraphicFramePr>
          <p:cNvPr id="7" name="表格 4"/>
          <p:cNvGraphicFramePr>
            <a:graphicFrameLocks noGrp="1"/>
          </p:cNvGraphicFramePr>
          <p:nvPr/>
        </p:nvGraphicFramePr>
        <p:xfrm>
          <a:off x="633506" y="1810751"/>
          <a:ext cx="7353497" cy="4332785"/>
        </p:xfrm>
        <a:graphic>
          <a:graphicData uri="http://schemas.openxmlformats.org/drawingml/2006/table">
            <a:tbl>
              <a:tblPr firstRow="1" bandRow="1">
                <a:tableStyleId>{5C22544A-7EE6-4342-B048-85BDC9FD1C3A}</a:tableStyleId>
              </a:tblPr>
              <a:tblGrid>
                <a:gridCol w="2258357"/>
                <a:gridCol w="2547570"/>
                <a:gridCol w="2547570"/>
              </a:tblGrid>
              <a:tr h="866557">
                <a:tc>
                  <a:txBody>
                    <a:bodyPr/>
                    <a:lstStyle/>
                    <a:p>
                      <a:pPr algn="ctr"/>
                      <a:r>
                        <a:rPr lang="zh-CN" altLang="en-US" sz="2400" b="1" dirty="0">
                          <a:solidFill>
                            <a:schemeClr val="bg1"/>
                          </a:solidFill>
                          <a:latin typeface="+mn-ea"/>
                          <a:ea typeface="+mn-ea"/>
                        </a:rPr>
                        <a:t>物质层面</a:t>
                      </a:r>
                      <a:endParaRPr lang="zh-CN" altLang="en-US" sz="2400" b="1" dirty="0">
                        <a:solidFill>
                          <a:schemeClr val="bg1"/>
                        </a:solidFill>
                        <a:latin typeface="+mn-ea"/>
                        <a:ea typeface="+mn-ea"/>
                      </a:endParaRPr>
                    </a:p>
                  </a:txBody>
                  <a:tcPr anchor="ctr">
                    <a:solidFill>
                      <a:schemeClr val="accent3"/>
                    </a:solidFill>
                  </a:tcPr>
                </a:tc>
                <a:tc>
                  <a:txBody>
                    <a:bodyPr/>
                    <a:lstStyle/>
                    <a:p>
                      <a:pPr algn="ctr"/>
                      <a:r>
                        <a:rPr lang="zh-CN" altLang="en-US" sz="2400" b="1" dirty="0">
                          <a:solidFill>
                            <a:schemeClr val="bg1"/>
                          </a:solidFill>
                          <a:latin typeface="+mn-ea"/>
                          <a:ea typeface="+mn-ea"/>
                        </a:rPr>
                        <a:t>人力资本层面</a:t>
                      </a:r>
                      <a:endParaRPr lang="zh-CN" altLang="en-US" sz="2400" b="1" dirty="0">
                        <a:solidFill>
                          <a:schemeClr val="bg1"/>
                        </a:solidFill>
                        <a:latin typeface="+mn-ea"/>
                        <a:ea typeface="+mn-ea"/>
                      </a:endParaRPr>
                    </a:p>
                  </a:txBody>
                  <a:tcPr anchor="ctr">
                    <a:solidFill>
                      <a:schemeClr val="accent3"/>
                    </a:solidFill>
                  </a:tcPr>
                </a:tc>
                <a:tc>
                  <a:txBody>
                    <a:bodyPr/>
                    <a:lstStyle/>
                    <a:p>
                      <a:pPr algn="ctr"/>
                      <a:r>
                        <a:rPr lang="zh-CN" altLang="en-US" sz="2400" b="1" dirty="0">
                          <a:solidFill>
                            <a:schemeClr val="bg1"/>
                          </a:solidFill>
                          <a:latin typeface="+mn-ea"/>
                          <a:ea typeface="+mn-ea"/>
                        </a:rPr>
                        <a:t>行为差异层面</a:t>
                      </a:r>
                      <a:endParaRPr lang="zh-CN" altLang="en-US" sz="2400" b="1" dirty="0">
                        <a:solidFill>
                          <a:schemeClr val="bg1"/>
                        </a:solidFill>
                        <a:latin typeface="+mn-ea"/>
                        <a:ea typeface="+mn-ea"/>
                      </a:endParaRPr>
                    </a:p>
                  </a:txBody>
                  <a:tcPr anchor="ctr">
                    <a:solidFill>
                      <a:schemeClr val="accent3"/>
                    </a:solidFill>
                  </a:tcPr>
                </a:tc>
              </a:tr>
              <a:tr h="866557">
                <a:tc>
                  <a:txBody>
                    <a:bodyPr/>
                    <a:lstStyle/>
                    <a:p>
                      <a:pPr algn="ctr"/>
                      <a:endParaRPr lang="zh-CN" altLang="en-US" dirty="0">
                        <a:solidFill>
                          <a:schemeClr val="tx1">
                            <a:lumMod val="75000"/>
                            <a:lumOff val="25000"/>
                          </a:schemeClr>
                        </a:solidFill>
                        <a:latin typeface="+mn-ea"/>
                        <a:ea typeface="+mn-ea"/>
                      </a:endParaRPr>
                    </a:p>
                  </a:txBody>
                  <a:tcPr anchor="ctr">
                    <a:noFill/>
                  </a:tcPr>
                </a:tc>
                <a:tc>
                  <a:txBody>
                    <a:bodyPr/>
                    <a:lstStyle/>
                    <a:p>
                      <a:pPr algn="ctr"/>
                      <a:endParaRPr lang="zh-CN" altLang="en-US" sz="1600" b="0" dirty="0">
                        <a:solidFill>
                          <a:schemeClr val="tx1">
                            <a:lumMod val="75000"/>
                            <a:lumOff val="25000"/>
                          </a:schemeClr>
                        </a:solidFill>
                        <a:latin typeface="+mn-ea"/>
                        <a:ea typeface="+mn-ea"/>
                      </a:endParaRPr>
                    </a:p>
                  </a:txBody>
                  <a:tcPr anchor="ctr">
                    <a:noFill/>
                  </a:tcPr>
                </a:tc>
                <a:tc>
                  <a:txBody>
                    <a:bodyPr/>
                    <a:lstStyle/>
                    <a:p>
                      <a:pPr algn="ctr"/>
                      <a:endParaRPr lang="zh-CN" altLang="en-US" sz="1600" b="0" dirty="0">
                        <a:solidFill>
                          <a:schemeClr val="tx1">
                            <a:lumMod val="75000"/>
                            <a:lumOff val="25000"/>
                          </a:schemeClr>
                        </a:solidFill>
                        <a:latin typeface="+mn-ea"/>
                        <a:ea typeface="+mn-ea"/>
                      </a:endParaRPr>
                    </a:p>
                  </a:txBody>
                  <a:tcPr anchor="ctr">
                    <a:noFill/>
                  </a:tcPr>
                </a:tc>
              </a:tr>
              <a:tr h="866557">
                <a:tc>
                  <a:txBody>
                    <a:bodyPr/>
                    <a:lstStyle/>
                    <a:p>
                      <a:pPr algn="ctr"/>
                      <a:endParaRPr lang="zh-CN" altLang="en-US" dirty="0">
                        <a:solidFill>
                          <a:schemeClr val="tx1">
                            <a:lumMod val="75000"/>
                            <a:lumOff val="25000"/>
                          </a:schemeClr>
                        </a:solidFill>
                        <a:latin typeface="+mn-ea"/>
                        <a:ea typeface="+mn-ea"/>
                      </a:endParaRPr>
                    </a:p>
                  </a:txBody>
                  <a:tcPr anchor="ctr">
                    <a:solidFill>
                      <a:schemeClr val="bg1">
                        <a:lumMod val="85000"/>
                      </a:schemeClr>
                    </a:solidFill>
                  </a:tcPr>
                </a:tc>
                <a:tc>
                  <a:txBody>
                    <a:bodyPr/>
                    <a:lstStyle/>
                    <a:p>
                      <a:pPr algn="ctr"/>
                      <a:endParaRPr lang="zh-CN" altLang="en-US" sz="1600" b="0" dirty="0">
                        <a:solidFill>
                          <a:schemeClr val="tx1">
                            <a:lumMod val="75000"/>
                            <a:lumOff val="25000"/>
                          </a:schemeClr>
                        </a:solidFill>
                        <a:latin typeface="+mn-ea"/>
                        <a:ea typeface="+mn-ea"/>
                      </a:endParaRPr>
                    </a:p>
                  </a:txBody>
                  <a:tcPr anchor="ctr">
                    <a:solidFill>
                      <a:schemeClr val="bg1">
                        <a:lumMod val="85000"/>
                      </a:schemeClr>
                    </a:solidFill>
                  </a:tcPr>
                </a:tc>
                <a:tc>
                  <a:txBody>
                    <a:bodyPr/>
                    <a:lstStyle/>
                    <a:p>
                      <a:pPr algn="ctr"/>
                      <a:endParaRPr lang="zh-CN" altLang="en-US" sz="1600" b="0" dirty="0">
                        <a:solidFill>
                          <a:schemeClr val="tx1">
                            <a:lumMod val="75000"/>
                            <a:lumOff val="25000"/>
                          </a:schemeClr>
                        </a:solidFill>
                        <a:latin typeface="+mn-ea"/>
                        <a:ea typeface="+mn-ea"/>
                      </a:endParaRPr>
                    </a:p>
                  </a:txBody>
                  <a:tcPr anchor="ctr">
                    <a:solidFill>
                      <a:schemeClr val="bg1">
                        <a:lumMod val="85000"/>
                      </a:schemeClr>
                    </a:solidFill>
                  </a:tcPr>
                </a:tc>
              </a:tr>
              <a:tr h="866557">
                <a:tc>
                  <a:txBody>
                    <a:bodyPr/>
                    <a:lstStyle/>
                    <a:p>
                      <a:pPr algn="ctr"/>
                      <a:endParaRPr lang="zh-CN" altLang="en-US" dirty="0">
                        <a:solidFill>
                          <a:schemeClr val="tx1">
                            <a:lumMod val="75000"/>
                            <a:lumOff val="25000"/>
                          </a:schemeClr>
                        </a:solidFill>
                        <a:latin typeface="+mn-ea"/>
                        <a:ea typeface="+mn-ea"/>
                      </a:endParaRPr>
                    </a:p>
                  </a:txBody>
                  <a:tcPr anchor="ctr">
                    <a:noFill/>
                  </a:tcPr>
                </a:tc>
                <a:tc>
                  <a:txBody>
                    <a:bodyPr/>
                    <a:lstStyle/>
                    <a:p>
                      <a:pPr algn="ctr"/>
                      <a:endParaRPr lang="zh-CN" altLang="en-US" sz="1600" b="0" dirty="0">
                        <a:solidFill>
                          <a:schemeClr val="tx1">
                            <a:lumMod val="75000"/>
                            <a:lumOff val="25000"/>
                          </a:schemeClr>
                        </a:solidFill>
                        <a:latin typeface="+mn-ea"/>
                        <a:ea typeface="+mn-ea"/>
                      </a:endParaRPr>
                    </a:p>
                  </a:txBody>
                  <a:tcPr anchor="ctr">
                    <a:noFill/>
                  </a:tcPr>
                </a:tc>
                <a:tc>
                  <a:txBody>
                    <a:bodyPr/>
                    <a:lstStyle/>
                    <a:p>
                      <a:pPr algn="ctr"/>
                      <a:endParaRPr lang="zh-CN" altLang="en-US" sz="1600" b="0" dirty="0">
                        <a:solidFill>
                          <a:schemeClr val="tx1">
                            <a:lumMod val="75000"/>
                            <a:lumOff val="25000"/>
                          </a:schemeClr>
                        </a:solidFill>
                        <a:latin typeface="+mn-ea"/>
                        <a:ea typeface="+mn-ea"/>
                      </a:endParaRPr>
                    </a:p>
                  </a:txBody>
                  <a:tcPr anchor="ctr">
                    <a:noFill/>
                  </a:tcPr>
                </a:tc>
              </a:tr>
              <a:tr h="866140">
                <a:tc>
                  <a:txBody>
                    <a:bodyPr/>
                    <a:lstStyle/>
                    <a:p>
                      <a:pPr algn="ctr"/>
                      <a:endParaRPr lang="zh-CN" altLang="en-US" dirty="0">
                        <a:solidFill>
                          <a:schemeClr val="tx1">
                            <a:lumMod val="75000"/>
                            <a:lumOff val="25000"/>
                          </a:schemeClr>
                        </a:solidFill>
                        <a:latin typeface="+mn-ea"/>
                        <a:ea typeface="+mn-ea"/>
                      </a:endParaRPr>
                    </a:p>
                  </a:txBody>
                  <a:tcPr anchor="ctr">
                    <a:solidFill>
                      <a:schemeClr val="bg1">
                        <a:lumMod val="85000"/>
                      </a:schemeClr>
                    </a:solidFill>
                  </a:tcPr>
                </a:tc>
                <a:tc>
                  <a:txBody>
                    <a:bodyPr/>
                    <a:lstStyle/>
                    <a:p>
                      <a:pPr algn="ctr"/>
                      <a:endParaRPr lang="zh-CN" altLang="en-US" sz="1600" b="0" dirty="0">
                        <a:solidFill>
                          <a:schemeClr val="tx1">
                            <a:lumMod val="75000"/>
                            <a:lumOff val="25000"/>
                          </a:schemeClr>
                        </a:solidFill>
                        <a:latin typeface="+mn-ea"/>
                        <a:ea typeface="+mn-ea"/>
                      </a:endParaRPr>
                    </a:p>
                  </a:txBody>
                  <a:tcPr anchor="ctr">
                    <a:solidFill>
                      <a:schemeClr val="bg1">
                        <a:lumMod val="85000"/>
                      </a:schemeClr>
                    </a:solidFill>
                  </a:tcPr>
                </a:tc>
                <a:tc>
                  <a:txBody>
                    <a:bodyPr/>
                    <a:lstStyle/>
                    <a:p>
                      <a:pPr algn="ctr"/>
                      <a:endParaRPr lang="zh-CN" altLang="en-US" sz="1600" b="0" dirty="0">
                        <a:solidFill>
                          <a:schemeClr val="tx1">
                            <a:lumMod val="75000"/>
                            <a:lumOff val="25000"/>
                          </a:schemeClr>
                        </a:solidFill>
                        <a:latin typeface="+mn-ea"/>
                        <a:ea typeface="+mn-ea"/>
                      </a:endParaRPr>
                    </a:p>
                  </a:txBody>
                  <a:tcPr anchor="ctr">
                    <a:solidFill>
                      <a:schemeClr val="bg1">
                        <a:lumMod val="85000"/>
                      </a:schemeClr>
                    </a:solidFill>
                  </a:tcPr>
                </a:tc>
              </a:tr>
            </a:tbl>
          </a:graphicData>
        </a:graphic>
      </p:graphicFrame>
      <p:sp>
        <p:nvSpPr>
          <p:cNvPr id="8" name="箭头: 右 7"/>
          <p:cNvSpPr/>
          <p:nvPr/>
        </p:nvSpPr>
        <p:spPr>
          <a:xfrm>
            <a:off x="8132757" y="3914502"/>
            <a:ext cx="671804" cy="379430"/>
          </a:xfrm>
          <a:prstGeom prst="rightArrow">
            <a:avLst/>
          </a:prstGeom>
          <a:solidFill>
            <a:srgbClr val="0637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p:cNvSpPr txBox="1"/>
          <p:nvPr/>
        </p:nvSpPr>
        <p:spPr>
          <a:xfrm>
            <a:off x="10001941" y="2083908"/>
            <a:ext cx="1822212" cy="369332"/>
          </a:xfrm>
          <a:prstGeom prst="rect">
            <a:avLst/>
          </a:prstGeom>
          <a:noFill/>
        </p:spPr>
        <p:txBody>
          <a:bodyPr wrap="square" rtlCol="0">
            <a:spAutoFit/>
          </a:bodyPr>
          <a:lstStyle/>
          <a:p>
            <a:pPr algn="just"/>
            <a:r>
              <a:rPr lang="zh-CN" altLang="en-US" dirty="0">
                <a:latin typeface="Arial" panose="020B0604020202090204" pitchFamily="34" charset="0"/>
                <a:ea typeface="微软雅黑" panose="020B0503020204020204" pitchFamily="34" charset="-122"/>
                <a:cs typeface="+mn-ea"/>
                <a:sym typeface="Arial" panose="020B0604020202090204" pitchFamily="34" charset="0"/>
              </a:rPr>
              <a:t>总结</a:t>
            </a:r>
            <a:r>
              <a:rPr lang="en-US" altLang="zh-CN" dirty="0">
                <a:latin typeface="Arial" panose="020B0604020202090204" pitchFamily="34" charset="0"/>
                <a:ea typeface="微软雅黑" panose="020B0503020204020204" pitchFamily="34" charset="-122"/>
                <a:cs typeface="+mn-ea"/>
                <a:sym typeface="Arial" panose="020B0604020202090204" pitchFamily="34" charset="0"/>
              </a:rPr>
              <a:t>1</a:t>
            </a:r>
            <a:endParaRPr lang="zh-CN" altLang="en-US"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38" name="矩形: 圆角 37"/>
          <p:cNvSpPr/>
          <p:nvPr/>
        </p:nvSpPr>
        <p:spPr>
          <a:xfrm>
            <a:off x="9100944" y="1817423"/>
            <a:ext cx="2556101" cy="902302"/>
          </a:xfrm>
          <a:prstGeom prst="roundRect">
            <a:avLst/>
          </a:prstGeom>
          <a:noFill/>
          <a:ln w="19050">
            <a:solidFill>
              <a:srgbClr val="06377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10" name="文本框 9"/>
          <p:cNvSpPr txBox="1"/>
          <p:nvPr/>
        </p:nvSpPr>
        <p:spPr>
          <a:xfrm>
            <a:off x="10001941" y="3899716"/>
            <a:ext cx="1380444" cy="369332"/>
          </a:xfrm>
          <a:prstGeom prst="rect">
            <a:avLst/>
          </a:prstGeom>
          <a:noFill/>
        </p:spPr>
        <p:txBody>
          <a:bodyPr wrap="square" rtlCol="0">
            <a:spAutoFit/>
          </a:bodyPr>
          <a:lstStyle/>
          <a:p>
            <a:pPr algn="just"/>
            <a:r>
              <a:rPr lang="zh-CN" altLang="en-US" dirty="0">
                <a:latin typeface="Arial" panose="020B0604020202090204" pitchFamily="34" charset="0"/>
                <a:ea typeface="微软雅黑" panose="020B0503020204020204" pitchFamily="34" charset="-122"/>
                <a:cs typeface="+mn-ea"/>
                <a:sym typeface="Arial" panose="020B0604020202090204" pitchFamily="34" charset="0"/>
              </a:rPr>
              <a:t>总结</a:t>
            </a:r>
            <a:r>
              <a:rPr lang="en-US" altLang="zh-CN" dirty="0">
                <a:latin typeface="Arial" panose="020B0604020202090204" pitchFamily="34" charset="0"/>
                <a:ea typeface="微软雅黑" panose="020B0503020204020204" pitchFamily="34" charset="-122"/>
                <a:cs typeface="+mn-ea"/>
                <a:sym typeface="Arial" panose="020B0604020202090204" pitchFamily="34" charset="0"/>
              </a:rPr>
              <a:t>2</a:t>
            </a:r>
            <a:endParaRPr lang="zh-CN" altLang="en-US"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40" name="矩形: 圆角 39"/>
          <p:cNvSpPr/>
          <p:nvPr/>
        </p:nvSpPr>
        <p:spPr>
          <a:xfrm>
            <a:off x="9114364" y="3633231"/>
            <a:ext cx="2556101" cy="902302"/>
          </a:xfrm>
          <a:prstGeom prst="roundRect">
            <a:avLst/>
          </a:prstGeom>
          <a:noFill/>
          <a:ln w="19050">
            <a:solidFill>
              <a:srgbClr val="06377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80" name="矩形: 圆角 79"/>
          <p:cNvSpPr/>
          <p:nvPr/>
        </p:nvSpPr>
        <p:spPr>
          <a:xfrm>
            <a:off x="9089049" y="5367563"/>
            <a:ext cx="2556101" cy="902302"/>
          </a:xfrm>
          <a:prstGeom prst="roundRect">
            <a:avLst/>
          </a:prstGeom>
          <a:noFill/>
          <a:ln w="19050">
            <a:solidFill>
              <a:srgbClr val="06377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81" name="矩形: 圆角 80"/>
          <p:cNvSpPr/>
          <p:nvPr/>
        </p:nvSpPr>
        <p:spPr>
          <a:xfrm>
            <a:off x="8933834" y="1667227"/>
            <a:ext cx="2890319" cy="4834310"/>
          </a:xfrm>
          <a:prstGeom prst="roundRect">
            <a:avLst/>
          </a:prstGeom>
          <a:noFill/>
          <a:ln>
            <a:solidFill>
              <a:srgbClr val="063771"/>
            </a:solidFill>
            <a:prstDash val="lgDashDot"/>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6" name="思想气泡: 云 5"/>
          <p:cNvSpPr/>
          <p:nvPr/>
        </p:nvSpPr>
        <p:spPr>
          <a:xfrm>
            <a:off x="3083364" y="3747247"/>
            <a:ext cx="2534518" cy="1310829"/>
          </a:xfrm>
          <a:prstGeom prst="cloudCallout">
            <a:avLst>
              <a:gd name="adj1" fmla="val -71805"/>
              <a:gd name="adj2" fmla="val 5392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在表格里按类别列举一些文献的主要观点</a:t>
            </a:r>
            <a:endParaRPr lang="zh-CN" altLang="en-US" dirty="0"/>
          </a:p>
        </p:txBody>
      </p:sp>
      <p:sp>
        <p:nvSpPr>
          <p:cNvPr id="14" name="文本框 13"/>
          <p:cNvSpPr txBox="1"/>
          <p:nvPr/>
        </p:nvSpPr>
        <p:spPr>
          <a:xfrm>
            <a:off x="-71755" y="995680"/>
            <a:ext cx="12263755" cy="398780"/>
          </a:xfrm>
          <a:prstGeom prst="rect">
            <a:avLst/>
          </a:prstGeom>
          <a:solidFill>
            <a:srgbClr val="063771"/>
          </a:solidFill>
        </p:spPr>
        <p:txBody>
          <a:bodyPr wrap="square" rtlCol="0">
            <a:spAutoFit/>
          </a:bodyPr>
          <a:p>
            <a:pPr algn="ctr"/>
            <a:r>
              <a:rPr lang="zh-CN" altLang="en-US" sz="2000" b="1" dirty="0">
                <a:solidFill>
                  <a:schemeClr val="bg1"/>
                </a:solidFill>
              </a:rPr>
              <a:t>文献综述</a:t>
            </a:r>
            <a:endParaRPr lang="zh-CN" altLang="en-US" sz="2000" b="1" dirty="0">
              <a:solidFill>
                <a:schemeClr val="bg1"/>
              </a:solidFill>
            </a:endParaRPr>
          </a:p>
        </p:txBody>
      </p:sp>
      <p:grpSp>
        <p:nvGrpSpPr>
          <p:cNvPr id="29" name="组合 28"/>
          <p:cNvGrpSpPr/>
          <p:nvPr/>
        </p:nvGrpSpPr>
        <p:grpSpPr>
          <a:xfrm>
            <a:off x="77656" y="714465"/>
            <a:ext cx="3741498" cy="45719"/>
            <a:chOff x="7460343" y="1311756"/>
            <a:chExt cx="2433027" cy="0"/>
          </a:xfrm>
        </p:grpSpPr>
        <p:cxnSp>
          <p:nvCxnSpPr>
            <p:cNvPr id="30" name="直接连接符 29"/>
            <p:cNvCxnSpPr/>
            <p:nvPr/>
          </p:nvCxnSpPr>
          <p:spPr>
            <a:xfrm>
              <a:off x="7460343" y="1311756"/>
              <a:ext cx="2433027" cy="0"/>
            </a:xfrm>
            <a:prstGeom prst="line">
              <a:avLst/>
            </a:prstGeom>
            <a:ln>
              <a:solidFill>
                <a:srgbClr val="06377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460343" y="1311756"/>
              <a:ext cx="589713" cy="0"/>
            </a:xfrm>
            <a:prstGeom prst="line">
              <a:avLst/>
            </a:prstGeom>
            <a:ln w="38100">
              <a:solidFill>
                <a:srgbClr val="063771"/>
              </a:solidFill>
            </a:ln>
          </p:spPr>
          <p:style>
            <a:lnRef idx="1">
              <a:schemeClr val="accent1"/>
            </a:lnRef>
            <a:fillRef idx="0">
              <a:schemeClr val="accent1"/>
            </a:fillRef>
            <a:effectRef idx="0">
              <a:schemeClr val="accent1"/>
            </a:effectRef>
            <a:fontRef idx="minor">
              <a:schemeClr val="tx1"/>
            </a:fontRef>
          </p:style>
        </p:cxnSp>
      </p:grpSp>
      <p:sp>
        <p:nvSpPr>
          <p:cNvPr id="32" name="矩形 31"/>
          <p:cNvSpPr/>
          <p:nvPr/>
        </p:nvSpPr>
        <p:spPr>
          <a:xfrm>
            <a:off x="2528047" y="-1"/>
            <a:ext cx="2429737" cy="725869"/>
          </a:xfrm>
          <a:prstGeom prst="rect">
            <a:avLst/>
          </a:prstGeom>
          <a:solidFill>
            <a:srgbClr val="0637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3" name="直接连接符 32"/>
          <p:cNvCxnSpPr/>
          <p:nvPr/>
        </p:nvCxnSpPr>
        <p:spPr>
          <a:xfrm>
            <a:off x="6848566" y="79067"/>
            <a:ext cx="0" cy="573269"/>
          </a:xfrm>
          <a:prstGeom prst="line">
            <a:avLst/>
          </a:prstGeom>
          <a:ln>
            <a:solidFill>
              <a:srgbClr val="00206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34" name="直接连接符 33"/>
          <p:cNvCxnSpPr/>
          <p:nvPr/>
        </p:nvCxnSpPr>
        <p:spPr>
          <a:xfrm>
            <a:off x="9673478" y="90144"/>
            <a:ext cx="0" cy="572770"/>
          </a:xfrm>
          <a:prstGeom prst="line">
            <a:avLst/>
          </a:prstGeom>
          <a:ln>
            <a:solidFill>
              <a:srgbClr val="00206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5" name="文本框 34"/>
          <p:cNvSpPr txBox="1"/>
          <p:nvPr/>
        </p:nvSpPr>
        <p:spPr>
          <a:xfrm>
            <a:off x="2281774" y="128508"/>
            <a:ext cx="2911835" cy="400110"/>
          </a:xfrm>
          <a:prstGeom prst="rect">
            <a:avLst/>
          </a:prstGeom>
          <a:noFill/>
        </p:spPr>
        <p:txBody>
          <a:bodyPr wrap="square" rtlCol="0">
            <a:spAutoFit/>
          </a:bodyPr>
          <a:lstStyle/>
          <a:p>
            <a:pPr algn="ctr"/>
            <a:r>
              <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研究背景与研究意义</a:t>
            </a:r>
            <a:endParaRPr lang="zh-CN" altLang="en-US" sz="2000" b="1"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39" name="标题 1"/>
          <p:cNvSpPr txBox="1"/>
          <p:nvPr/>
        </p:nvSpPr>
        <p:spPr>
          <a:xfrm>
            <a:off x="9994900" y="143510"/>
            <a:ext cx="2006600" cy="454025"/>
          </a:xfrm>
          <a:prstGeom prst="rect">
            <a:avLst/>
          </a:prstGeom>
        </p:spPr>
        <p:txBody>
          <a:bodyPr>
            <a:no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gn="ct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结论与政策建议</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sp>
        <p:nvSpPr>
          <p:cNvPr id="43" name="标题 1"/>
          <p:cNvSpPr txBox="1"/>
          <p:nvPr/>
        </p:nvSpPr>
        <p:spPr>
          <a:xfrm>
            <a:off x="6975475" y="134620"/>
            <a:ext cx="2517140" cy="441960"/>
          </a:xfrm>
          <a:prstGeom prst="rect">
            <a:avLst/>
          </a:prstGeom>
        </p:spPr>
        <p:txBody>
          <a:bodyPr>
            <a:norm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gn="ct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研究过程与结果分析</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sp>
        <p:nvSpPr>
          <p:cNvPr id="44" name="标题 1"/>
          <p:cNvSpPr txBox="1"/>
          <p:nvPr/>
        </p:nvSpPr>
        <p:spPr>
          <a:xfrm>
            <a:off x="5235575" y="132080"/>
            <a:ext cx="1463040" cy="403860"/>
          </a:xfrm>
          <a:prstGeom prst="rect">
            <a:avLst/>
          </a:prstGeom>
        </p:spPr>
        <p:txBody>
          <a:bodyPr>
            <a:norm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研究设计</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pic>
        <p:nvPicPr>
          <p:cNvPr id="46" name="图片 45" descr="logo2"/>
          <p:cNvPicPr>
            <a:picLocks noChangeAspect="1"/>
          </p:cNvPicPr>
          <p:nvPr/>
        </p:nvPicPr>
        <p:blipFill>
          <a:blip r:embed="rId2"/>
          <a:stretch>
            <a:fillRect/>
          </a:stretch>
        </p:blipFill>
        <p:spPr>
          <a:xfrm>
            <a:off x="0" y="12700"/>
            <a:ext cx="2517140" cy="652145"/>
          </a:xfrm>
          <a:prstGeom prst="rect">
            <a:avLst/>
          </a:prstGeom>
        </p:spPr>
      </p:pic>
      <p:cxnSp>
        <p:nvCxnSpPr>
          <p:cNvPr id="152" name="直接连接符 151"/>
          <p:cNvCxnSpPr/>
          <p:nvPr/>
        </p:nvCxnSpPr>
        <p:spPr>
          <a:xfrm flipV="1">
            <a:off x="2551953" y="714465"/>
            <a:ext cx="9640047" cy="11415"/>
          </a:xfrm>
          <a:prstGeom prst="line">
            <a:avLst/>
          </a:prstGeom>
          <a:ln>
            <a:solidFill>
              <a:schemeClr val="accent3"/>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descr="CUF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3865245" y="-2096135"/>
            <a:ext cx="10756900" cy="10756900"/>
          </a:xfrm>
          <a:prstGeom prst="rect">
            <a:avLst/>
          </a:prstGeom>
          <a:effectLst>
            <a:outerShdw blurRad="50800" dist="50800" dir="5400000" algn="ctr" rotWithShape="0">
              <a:schemeClr val="bg2">
                <a:alpha val="0"/>
              </a:schemeClr>
            </a:outerShdw>
          </a:effectLst>
        </p:spPr>
      </p:pic>
      <p:sp>
        <p:nvSpPr>
          <p:cNvPr id="30" name="文本框 29"/>
          <p:cNvSpPr txBox="1"/>
          <p:nvPr/>
        </p:nvSpPr>
        <p:spPr>
          <a:xfrm>
            <a:off x="4949993" y="1895406"/>
            <a:ext cx="24490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150" normalizeH="0" baseline="0" noProof="0" dirty="0">
                <a:ln>
                  <a:noFill/>
                </a:ln>
                <a:solidFill>
                  <a:srgbClr val="595959"/>
                </a:solidFill>
                <a:effectLst/>
                <a:uLnTx/>
                <a:uFillTx/>
                <a:latin typeface="Arial" panose="020B0604020202090204" pitchFamily="34" charset="0"/>
                <a:ea typeface="微软雅黑" panose="020B0503020204020204" pitchFamily="34" charset="-122"/>
                <a:cs typeface="+mn-ea"/>
                <a:sym typeface="Arial" panose="020B0604020202090204" pitchFamily="34" charset="0"/>
              </a:rPr>
              <a:t>PART 02</a:t>
            </a:r>
            <a:endParaRPr kumimoji="0" lang="zh-CN" altLang="en-US" sz="3600" b="0" i="0" u="none" strike="noStrike" kern="1200" cap="none" spc="150" normalizeH="0" baseline="0" noProof="0" dirty="0">
              <a:ln>
                <a:noFill/>
              </a:ln>
              <a:solidFill>
                <a:srgbClr val="595959"/>
              </a:solidFill>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31" name="文本框 30"/>
          <p:cNvSpPr txBox="1"/>
          <p:nvPr/>
        </p:nvSpPr>
        <p:spPr>
          <a:xfrm>
            <a:off x="5319350" y="2805787"/>
            <a:ext cx="4068529" cy="92333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300" normalizeH="0" baseline="0" noProof="0" dirty="0">
                <a:ln>
                  <a:noFill/>
                </a:ln>
                <a:solidFill>
                  <a:schemeClr val="accent3"/>
                </a:solidFill>
                <a:effectLst>
                  <a:outerShdw blurRad="38100" dist="38100" dir="2700000" algn="tl">
                    <a:srgbClr val="000000">
                      <a:alpha val="43137"/>
                    </a:srgbClr>
                  </a:outerShdw>
                </a:effectLst>
                <a:uLnTx/>
                <a:uFillTx/>
                <a:latin typeface="Arial" panose="020B0604020202090204" pitchFamily="34" charset="0"/>
                <a:ea typeface="微软雅黑" panose="020B0503020204020204" pitchFamily="34" charset="-122"/>
                <a:cs typeface="+mn-ea"/>
                <a:sym typeface="Arial" panose="020B0604020202090204" pitchFamily="34" charset="0"/>
              </a:rPr>
              <a:t>研究设计</a:t>
            </a:r>
            <a:endParaRPr kumimoji="0" lang="zh-CN" altLang="en-US" sz="5400" b="1" i="0" u="none" strike="noStrike" kern="1200" cap="none" spc="300" normalizeH="0" baseline="0" noProof="0" dirty="0">
              <a:ln>
                <a:noFill/>
              </a:ln>
              <a:solidFill>
                <a:schemeClr val="accent3"/>
              </a:solidFill>
              <a:effectLst>
                <a:outerShdw blurRad="38100" dist="38100" dir="2700000" algn="tl">
                  <a:srgbClr val="000000">
                    <a:alpha val="43137"/>
                  </a:srgbClr>
                </a:outerShdw>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32" name="矩形 31"/>
          <p:cNvSpPr/>
          <p:nvPr/>
        </p:nvSpPr>
        <p:spPr>
          <a:xfrm>
            <a:off x="5102470" y="2533279"/>
            <a:ext cx="665278" cy="45720"/>
          </a:xfrm>
          <a:prstGeom prst="rect">
            <a:avLst/>
          </a:prstGeom>
          <a:solidFill>
            <a:schemeClr val="accent3"/>
          </a:solidFill>
          <a:ln>
            <a:noFill/>
          </a:ln>
        </p:spPr>
        <p:txBody>
          <a:bodyPr vert="horz" wrap="square" lIns="91440" tIns="45720" rIns="91440" bIns="45720" numCol="1" anchor="t" anchorCtr="0" compatLnSpc="1"/>
          <a:lstStyle/>
          <a:p>
            <a:endParaRPr lang="zh-CN" altLang="en-US">
              <a:solidFill>
                <a:srgbClr val="FF0000"/>
              </a:solidFill>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33" name="矩形 32"/>
          <p:cNvSpPr/>
          <p:nvPr/>
        </p:nvSpPr>
        <p:spPr>
          <a:xfrm>
            <a:off x="5302199" y="3845261"/>
            <a:ext cx="5065277"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lumMod val="50000"/>
                  </a:schemeClr>
                </a:solidFill>
                <a:effectLst/>
                <a:uLnTx/>
                <a:uFillTx/>
                <a:latin typeface="Arial" panose="020B0604020202090204" pitchFamily="34" charset="0"/>
                <a:ea typeface="微软雅黑" panose="020B0503020204020204" pitchFamily="34" charset="-122"/>
                <a:cs typeface="+mn-ea"/>
                <a:sym typeface="Arial" panose="020B0604020202090204" pitchFamily="34" charset="0"/>
              </a:rPr>
              <a:t>Research design</a:t>
            </a:r>
            <a:endParaRPr kumimoji="0" lang="zh-CN" altLang="en-US" sz="2800" b="0" i="0" u="none" strike="noStrike" kern="1200" cap="none" spc="0" normalizeH="0" baseline="0" noProof="0" dirty="0">
              <a:ln>
                <a:noFill/>
              </a:ln>
              <a:solidFill>
                <a:schemeClr val="bg1">
                  <a:lumMod val="50000"/>
                </a:schemeClr>
              </a:solidFill>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Users/mark/Library/Containers/com.kingsoft.wpsoffice.mac/Data/tmp/picturecompress_20250505161748/output_1.pngoutput_1"/>
          <p:cNvPicPr>
            <a:picLocks noChangeAspect="1"/>
          </p:cNvPicPr>
          <p:nvPr/>
        </p:nvPicPr>
        <p:blipFill>
          <a:blip r:embed="rId1">
            <a:alphaModFix amt="8000"/>
            <a:grayscl/>
          </a:blip>
          <a:stretch>
            <a:fillRect/>
          </a:stretch>
        </p:blipFill>
        <p:spPr>
          <a:xfrm>
            <a:off x="0" y="3468855"/>
            <a:ext cx="12192000" cy="3389145"/>
          </a:xfrm>
          <a:prstGeom prst="rect">
            <a:avLst/>
          </a:prstGeom>
          <a:effectLst>
            <a:reflection endPos="0" dist="50800" dir="5400000" sy="-100000" algn="bl" rotWithShape="0"/>
            <a:softEdge rad="330200"/>
          </a:effectLst>
        </p:spPr>
      </p:pic>
      <p:sp>
        <p:nvSpPr>
          <p:cNvPr id="198" name="矩形: 圆角 197"/>
          <p:cNvSpPr/>
          <p:nvPr/>
        </p:nvSpPr>
        <p:spPr>
          <a:xfrm>
            <a:off x="484364" y="5371540"/>
            <a:ext cx="4878038" cy="46266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7" name="矩形: 圆角 196"/>
          <p:cNvSpPr/>
          <p:nvPr/>
        </p:nvSpPr>
        <p:spPr>
          <a:xfrm>
            <a:off x="486509" y="4757482"/>
            <a:ext cx="4878038" cy="519044"/>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1" name="pointer-spot-tool-for-maps_40028"/>
          <p:cNvSpPr>
            <a:spLocks noChangeAspect="1"/>
          </p:cNvSpPr>
          <p:nvPr/>
        </p:nvSpPr>
        <p:spPr bwMode="auto">
          <a:xfrm>
            <a:off x="3132811" y="2898621"/>
            <a:ext cx="298121" cy="326889"/>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a:noFill/>
          </a:ln>
        </p:spPr>
        <p:txBody>
          <a:bodyPr/>
          <a:lstStyle/>
          <a:p>
            <a:endParaRPr lang="zh-CN" altLang="en-US">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107" name="文本框 106"/>
          <p:cNvSpPr txBox="1"/>
          <p:nvPr/>
        </p:nvSpPr>
        <p:spPr>
          <a:xfrm>
            <a:off x="507847" y="4809058"/>
            <a:ext cx="3430647" cy="369332"/>
          </a:xfrm>
          <a:prstGeom prst="rect">
            <a:avLst/>
          </a:prstGeom>
          <a:noFill/>
        </p:spPr>
        <p:txBody>
          <a:bodyPr wrap="square">
            <a:spAutoFit/>
          </a:bodyPr>
          <a:lstStyle/>
          <a:p>
            <a:pPr algn="just"/>
            <a:r>
              <a:rPr lang="en-US" altLang="zh-CN" b="1" dirty="0">
                <a:solidFill>
                  <a:schemeClr val="bg1"/>
                </a:solidFill>
              </a:rPr>
              <a:t>H1</a:t>
            </a:r>
            <a:r>
              <a:rPr lang="zh-CN" altLang="en-US" b="1" dirty="0">
                <a:solidFill>
                  <a:schemeClr val="bg1"/>
                </a:solidFill>
              </a:rPr>
              <a:t>：</a:t>
            </a:r>
            <a:endParaRPr lang="zh-CN" altLang="en-US" dirty="0">
              <a:solidFill>
                <a:schemeClr val="bg1"/>
              </a:solidFill>
            </a:endParaRPr>
          </a:p>
        </p:txBody>
      </p:sp>
      <p:sp>
        <p:nvSpPr>
          <p:cNvPr id="110" name="文本框 109"/>
          <p:cNvSpPr txBox="1"/>
          <p:nvPr/>
        </p:nvSpPr>
        <p:spPr>
          <a:xfrm>
            <a:off x="486293" y="5433598"/>
            <a:ext cx="2937660" cy="338554"/>
          </a:xfrm>
          <a:prstGeom prst="rect">
            <a:avLst/>
          </a:prstGeom>
          <a:noFill/>
        </p:spPr>
        <p:txBody>
          <a:bodyPr wrap="square" rtlCol="0">
            <a:spAutoFit/>
          </a:bodyPr>
          <a:lstStyle/>
          <a:p>
            <a:pPr algn="just"/>
            <a:r>
              <a:rPr lang="en-US" altLang="zh-CN" sz="1600" b="1" dirty="0">
                <a:solidFill>
                  <a:schemeClr val="bg1"/>
                </a:solidFill>
                <a:latin typeface="Arial" panose="020B0604020202090204" pitchFamily="34" charset="0"/>
                <a:ea typeface="微软雅黑" panose="020B0503020204020204" pitchFamily="34" charset="-122"/>
                <a:cs typeface="+mn-ea"/>
                <a:sym typeface="Arial" panose="020B0604020202090204" pitchFamily="34" charset="0"/>
              </a:rPr>
              <a:t>H2</a:t>
            </a:r>
            <a:r>
              <a:rPr lang="zh-CN" altLang="en-US" sz="1600" b="1" dirty="0">
                <a:solidFill>
                  <a:schemeClr val="bg1"/>
                </a:solidFill>
                <a:latin typeface="Arial" panose="020B0604020202090204" pitchFamily="34" charset="0"/>
                <a:ea typeface="微软雅黑" panose="020B0503020204020204" pitchFamily="34" charset="-122"/>
                <a:cs typeface="+mn-ea"/>
                <a:sym typeface="Arial" panose="020B0604020202090204" pitchFamily="34" charset="0"/>
              </a:rPr>
              <a:t>：</a:t>
            </a:r>
            <a:endParaRPr lang="zh-CN" altLang="en-US" sz="1600" b="1" dirty="0">
              <a:solidFill>
                <a:schemeClr val="bg1"/>
              </a:solidFill>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111" name="矩形 110"/>
          <p:cNvSpPr/>
          <p:nvPr/>
        </p:nvSpPr>
        <p:spPr>
          <a:xfrm>
            <a:off x="7087765" y="5959128"/>
            <a:ext cx="1075765" cy="39444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微软雅黑" panose="020B0503020204020204" pitchFamily="34" charset="-122"/>
                <a:ea typeface="微软雅黑" panose="020B0503020204020204" pitchFamily="34" charset="-122"/>
              </a:rPr>
              <a:t>****</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15" name="矩形 114"/>
          <p:cNvSpPr/>
          <p:nvPr/>
        </p:nvSpPr>
        <p:spPr>
          <a:xfrm>
            <a:off x="10209199" y="3267020"/>
            <a:ext cx="1014222" cy="59167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微软雅黑" panose="020B0503020204020204" pitchFamily="34" charset="-122"/>
                <a:ea typeface="微软雅黑" panose="020B0503020204020204" pitchFamily="34" charset="-122"/>
              </a:rPr>
              <a:t>****</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16" name="矩形 115"/>
          <p:cNvSpPr/>
          <p:nvPr/>
        </p:nvSpPr>
        <p:spPr>
          <a:xfrm>
            <a:off x="8576618" y="3288878"/>
            <a:ext cx="1162750" cy="59167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微软雅黑" panose="020B0503020204020204" pitchFamily="34" charset="-122"/>
                <a:ea typeface="微软雅黑" panose="020B0503020204020204" pitchFamily="34" charset="-122"/>
              </a:rPr>
              <a:t>****</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17" name="矩形 116"/>
          <p:cNvSpPr/>
          <p:nvPr/>
        </p:nvSpPr>
        <p:spPr>
          <a:xfrm>
            <a:off x="7070735" y="3288878"/>
            <a:ext cx="1082160" cy="59167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微软雅黑" panose="020B0503020204020204" pitchFamily="34" charset="-122"/>
                <a:ea typeface="微软雅黑" panose="020B0503020204020204" pitchFamily="34" charset="-122"/>
              </a:rPr>
              <a:t>****</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18" name="矩形 117"/>
          <p:cNvSpPr/>
          <p:nvPr/>
        </p:nvSpPr>
        <p:spPr>
          <a:xfrm>
            <a:off x="8714778" y="5966053"/>
            <a:ext cx="1075765" cy="39444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tx1"/>
                </a:solidFill>
                <a:latin typeface="微软雅黑" panose="020B0503020204020204" pitchFamily="34" charset="-122"/>
                <a:ea typeface="微软雅黑" panose="020B0503020204020204" pitchFamily="34" charset="-122"/>
              </a:rPr>
              <a:t>拓展分析</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19" name="矩形 118"/>
          <p:cNvSpPr/>
          <p:nvPr/>
        </p:nvSpPr>
        <p:spPr>
          <a:xfrm>
            <a:off x="10324628" y="5966053"/>
            <a:ext cx="1075765" cy="39444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400" dirty="0">
                <a:solidFill>
                  <a:schemeClr val="tx1"/>
                </a:solidFill>
                <a:latin typeface="微软雅黑" panose="020B0503020204020204" pitchFamily="34" charset="-122"/>
                <a:ea typeface="微软雅黑" panose="020B0503020204020204" pitchFamily="34" charset="-122"/>
              </a:rPr>
              <a:t>****</a:t>
            </a:r>
            <a:endParaRPr lang="zh-CN" altLang="en-US" sz="1400" dirty="0">
              <a:solidFill>
                <a:schemeClr val="tx1"/>
              </a:solidFill>
              <a:latin typeface="微软雅黑" panose="020B0503020204020204" pitchFamily="34" charset="-122"/>
              <a:ea typeface="微软雅黑" panose="020B0503020204020204" pitchFamily="34" charset="-122"/>
            </a:endParaRPr>
          </a:p>
        </p:txBody>
      </p:sp>
      <p:sp>
        <p:nvSpPr>
          <p:cNvPr id="120" name="矩形: 圆角 119"/>
          <p:cNvSpPr/>
          <p:nvPr/>
        </p:nvSpPr>
        <p:spPr>
          <a:xfrm>
            <a:off x="6941989" y="3151907"/>
            <a:ext cx="4453999" cy="1703002"/>
          </a:xfrm>
          <a:prstGeom prst="roundRect">
            <a:avLst/>
          </a:prstGeom>
          <a:noFill/>
          <a:ln>
            <a:solidFill>
              <a:schemeClr val="accent3"/>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矩形: 圆角 121"/>
          <p:cNvSpPr/>
          <p:nvPr/>
        </p:nvSpPr>
        <p:spPr>
          <a:xfrm>
            <a:off x="6941989" y="5801339"/>
            <a:ext cx="4540508" cy="715280"/>
          </a:xfrm>
          <a:prstGeom prst="roundRect">
            <a:avLst/>
          </a:prstGeom>
          <a:noFill/>
          <a:ln>
            <a:solidFill>
              <a:schemeClr val="accent3"/>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3" name="连接符: 肘形 122"/>
          <p:cNvCxnSpPr>
            <a:stCxn id="167" idx="2"/>
            <a:endCxn id="115" idx="0"/>
          </p:cNvCxnSpPr>
          <p:nvPr/>
        </p:nvCxnSpPr>
        <p:spPr>
          <a:xfrm rot="16200000" flipH="1">
            <a:off x="9730273" y="2280982"/>
            <a:ext cx="413759" cy="1558316"/>
          </a:xfrm>
          <a:prstGeom prst="bentConnector3">
            <a:avLst>
              <a:gd name="adj1" fmla="val 29777"/>
            </a:avLst>
          </a:prstGeom>
          <a:ln w="9525">
            <a:solidFill>
              <a:schemeClr val="accent3"/>
            </a:solidFill>
            <a:tailEnd type="triangle"/>
          </a:ln>
        </p:spPr>
        <p:style>
          <a:lnRef idx="1">
            <a:schemeClr val="dk1"/>
          </a:lnRef>
          <a:fillRef idx="0">
            <a:schemeClr val="dk1"/>
          </a:fillRef>
          <a:effectRef idx="0">
            <a:schemeClr val="dk1"/>
          </a:effectRef>
          <a:fontRef idx="minor">
            <a:schemeClr val="tx1"/>
          </a:fontRef>
        </p:style>
      </p:cxnSp>
      <p:cxnSp>
        <p:nvCxnSpPr>
          <p:cNvPr id="124" name="连接符: 肘形 123"/>
          <p:cNvCxnSpPr>
            <a:stCxn id="167" idx="2"/>
            <a:endCxn id="117" idx="0"/>
          </p:cNvCxnSpPr>
          <p:nvPr/>
        </p:nvCxnSpPr>
        <p:spPr>
          <a:xfrm rot="5400000">
            <a:off x="8167097" y="2297980"/>
            <a:ext cx="435617" cy="1546179"/>
          </a:xfrm>
          <a:prstGeom prst="bentConnector3">
            <a:avLst>
              <a:gd name="adj1" fmla="val 28049"/>
            </a:avLst>
          </a:prstGeom>
          <a:ln w="9525">
            <a:solidFill>
              <a:schemeClr val="accent3"/>
            </a:solidFill>
            <a:tailEnd type="triangle"/>
          </a:ln>
        </p:spPr>
        <p:style>
          <a:lnRef idx="1">
            <a:schemeClr val="dk1"/>
          </a:lnRef>
          <a:fillRef idx="0">
            <a:schemeClr val="dk1"/>
          </a:fillRef>
          <a:effectRef idx="0">
            <a:schemeClr val="dk1"/>
          </a:effectRef>
          <a:fontRef idx="minor">
            <a:schemeClr val="tx1"/>
          </a:fontRef>
        </p:style>
      </p:cxnSp>
      <p:cxnSp>
        <p:nvCxnSpPr>
          <p:cNvPr id="131" name="直接箭头连接符 130"/>
          <p:cNvCxnSpPr>
            <a:stCxn id="167" idx="2"/>
            <a:endCxn id="116" idx="0"/>
          </p:cNvCxnSpPr>
          <p:nvPr/>
        </p:nvCxnSpPr>
        <p:spPr>
          <a:xfrm flipH="1">
            <a:off x="9157993" y="2853261"/>
            <a:ext cx="1" cy="435617"/>
          </a:xfrm>
          <a:prstGeom prst="straightConnector1">
            <a:avLst/>
          </a:prstGeom>
          <a:ln w="95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66" name="矩形 165"/>
          <p:cNvSpPr/>
          <p:nvPr/>
        </p:nvSpPr>
        <p:spPr>
          <a:xfrm>
            <a:off x="7367180" y="1394152"/>
            <a:ext cx="3581627" cy="4910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endParaRPr lang="zh-CN" altLang="en-US" dirty="0"/>
          </a:p>
        </p:txBody>
      </p:sp>
      <p:sp>
        <p:nvSpPr>
          <p:cNvPr id="167" name="矩形 166"/>
          <p:cNvSpPr/>
          <p:nvPr/>
        </p:nvSpPr>
        <p:spPr>
          <a:xfrm>
            <a:off x="7310404" y="2362239"/>
            <a:ext cx="3695180" cy="49102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endParaRPr lang="zh-CN" altLang="en-US" dirty="0"/>
          </a:p>
        </p:txBody>
      </p:sp>
      <p:sp>
        <p:nvSpPr>
          <p:cNvPr id="169" name="矩形 168"/>
          <p:cNvSpPr/>
          <p:nvPr/>
        </p:nvSpPr>
        <p:spPr>
          <a:xfrm>
            <a:off x="7190749" y="5106627"/>
            <a:ext cx="4032672" cy="442994"/>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t>*****</a:t>
            </a:r>
            <a:endParaRPr lang="zh-CN" altLang="en-US" dirty="0"/>
          </a:p>
        </p:txBody>
      </p:sp>
      <p:sp>
        <p:nvSpPr>
          <p:cNvPr id="174" name="箭头: 右 173"/>
          <p:cNvSpPr/>
          <p:nvPr/>
        </p:nvSpPr>
        <p:spPr>
          <a:xfrm>
            <a:off x="9816077" y="6099986"/>
            <a:ext cx="483016" cy="164022"/>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5" name="箭头: 右 174"/>
          <p:cNvSpPr/>
          <p:nvPr/>
        </p:nvSpPr>
        <p:spPr>
          <a:xfrm rot="10800000">
            <a:off x="8182065" y="6099985"/>
            <a:ext cx="491314" cy="164023"/>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6" name="箭头: 左右 175"/>
          <p:cNvSpPr/>
          <p:nvPr/>
        </p:nvSpPr>
        <p:spPr>
          <a:xfrm rot="5400000">
            <a:off x="8955095" y="2035851"/>
            <a:ext cx="405796" cy="178376"/>
          </a:xfrm>
          <a:prstGeom prst="lef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9" name="箭头: 右 188"/>
          <p:cNvSpPr/>
          <p:nvPr/>
        </p:nvSpPr>
        <p:spPr>
          <a:xfrm rot="5400000">
            <a:off x="9050104" y="4806161"/>
            <a:ext cx="394154" cy="223786"/>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0" name="箭头: 右 189"/>
          <p:cNvSpPr/>
          <p:nvPr/>
        </p:nvSpPr>
        <p:spPr>
          <a:xfrm rot="5400000">
            <a:off x="9057892" y="5657950"/>
            <a:ext cx="383533" cy="218828"/>
          </a:xfrm>
          <a:prstGeom prst="rightArrow">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93" name="连接符: 肘形 192"/>
          <p:cNvCxnSpPr>
            <a:stCxn id="176" idx="1"/>
            <a:endCxn id="169" idx="3"/>
          </p:cNvCxnSpPr>
          <p:nvPr/>
        </p:nvCxnSpPr>
        <p:spPr>
          <a:xfrm>
            <a:off x="9202587" y="2125039"/>
            <a:ext cx="2020834" cy="3203085"/>
          </a:xfrm>
          <a:prstGeom prst="bentConnector3">
            <a:avLst>
              <a:gd name="adj1" fmla="val 126395"/>
            </a:avLst>
          </a:prstGeom>
          <a:ln>
            <a:solidFill>
              <a:schemeClr val="accent3"/>
            </a:solidFill>
            <a:tailEnd type="triangle"/>
          </a:ln>
        </p:spPr>
        <p:style>
          <a:lnRef idx="3">
            <a:schemeClr val="accent1"/>
          </a:lnRef>
          <a:fillRef idx="0">
            <a:schemeClr val="accent1"/>
          </a:fillRef>
          <a:effectRef idx="2">
            <a:schemeClr val="accent1"/>
          </a:effectRef>
          <a:fontRef idx="minor">
            <a:schemeClr val="tx1"/>
          </a:fontRef>
        </p:style>
      </p:cxnSp>
      <p:cxnSp>
        <p:nvCxnSpPr>
          <p:cNvPr id="196" name="直接连接符 195"/>
          <p:cNvCxnSpPr/>
          <p:nvPr/>
        </p:nvCxnSpPr>
        <p:spPr>
          <a:xfrm>
            <a:off x="6114549" y="1407062"/>
            <a:ext cx="0" cy="5121609"/>
          </a:xfrm>
          <a:prstGeom prst="line">
            <a:avLst/>
          </a:prstGeom>
          <a:ln w="9525" cap="flat" cmpd="sng" algn="ctr">
            <a:solidFill>
              <a:schemeClr val="accent3"/>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矩形: 圆角 5"/>
          <p:cNvSpPr/>
          <p:nvPr/>
        </p:nvSpPr>
        <p:spPr>
          <a:xfrm>
            <a:off x="471100" y="5948405"/>
            <a:ext cx="4878038" cy="462669"/>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529589" y="5987071"/>
            <a:ext cx="2937660" cy="338554"/>
          </a:xfrm>
          <a:prstGeom prst="rect">
            <a:avLst/>
          </a:prstGeom>
          <a:noFill/>
        </p:spPr>
        <p:txBody>
          <a:bodyPr wrap="square" rtlCol="0">
            <a:spAutoFit/>
          </a:bodyPr>
          <a:lstStyle/>
          <a:p>
            <a:pPr algn="just"/>
            <a:r>
              <a:rPr lang="en-US" altLang="zh-CN" sz="1600" b="1" dirty="0">
                <a:solidFill>
                  <a:schemeClr val="bg1"/>
                </a:solidFill>
                <a:latin typeface="Arial" panose="020B0604020202090204" pitchFamily="34" charset="0"/>
                <a:ea typeface="微软雅黑" panose="020B0503020204020204" pitchFamily="34" charset="-122"/>
                <a:cs typeface="+mn-ea"/>
                <a:sym typeface="Arial" panose="020B0604020202090204" pitchFamily="34" charset="0"/>
              </a:rPr>
              <a:t>H3</a:t>
            </a:r>
            <a:r>
              <a:rPr lang="zh-CN" altLang="en-US" sz="1600" b="1" dirty="0">
                <a:solidFill>
                  <a:schemeClr val="bg1"/>
                </a:solidFill>
                <a:latin typeface="Arial" panose="020B0604020202090204" pitchFamily="34" charset="0"/>
                <a:ea typeface="微软雅黑" panose="020B0503020204020204" pitchFamily="34" charset="-122"/>
                <a:cs typeface="+mn-ea"/>
                <a:sym typeface="Arial" panose="020B0604020202090204" pitchFamily="34" charset="0"/>
              </a:rPr>
              <a:t>：</a:t>
            </a:r>
            <a:endParaRPr lang="zh-CN" altLang="en-US" sz="1600" b="1" dirty="0">
              <a:solidFill>
                <a:schemeClr val="bg1"/>
              </a:solidFill>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12" name="矩形: 圆角 11"/>
          <p:cNvSpPr/>
          <p:nvPr/>
        </p:nvSpPr>
        <p:spPr>
          <a:xfrm>
            <a:off x="351023" y="1408206"/>
            <a:ext cx="5450541" cy="3160236"/>
          </a:xfrm>
          <a:prstGeom prst="roundRect">
            <a:avLst/>
          </a:prstGeom>
          <a:solidFill>
            <a:schemeClr val="accent6">
              <a:lumMod val="6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w="0"/>
              <a:solidFill>
                <a:schemeClr val="tx1"/>
              </a:solidFill>
              <a:effectLst>
                <a:outerShdw blurRad="38100" dist="19050" dir="2700000" algn="tl" rotWithShape="0">
                  <a:schemeClr val="dk1">
                    <a:alpha val="40000"/>
                  </a:schemeClr>
                </a:outerShdw>
              </a:effectLst>
            </a:endParaRPr>
          </a:p>
        </p:txBody>
      </p:sp>
      <p:sp>
        <p:nvSpPr>
          <p:cNvPr id="13" name="矩形 12"/>
          <p:cNvSpPr/>
          <p:nvPr/>
        </p:nvSpPr>
        <p:spPr>
          <a:xfrm rot="20168863">
            <a:off x="1001929" y="2260832"/>
            <a:ext cx="3894526" cy="1323439"/>
          </a:xfrm>
          <a:prstGeom prst="rect">
            <a:avLst/>
          </a:prstGeom>
          <a:noFill/>
        </p:spPr>
        <p:txBody>
          <a:bodyPr wrap="square" lIns="91440" tIns="45720" rIns="91440" bIns="45720">
            <a:spAutoFit/>
          </a:bodyPr>
          <a:lstStyle/>
          <a:p>
            <a:pPr algn="ctr"/>
            <a:r>
              <a:rPr lang="zh-CN" altLang="en-US" sz="4000" b="1" cap="none" spc="0" dirty="0">
                <a:ln w="0"/>
                <a:solidFill>
                  <a:schemeClr val="tx1"/>
                </a:solidFill>
                <a:effectLst>
                  <a:outerShdw blurRad="38100" dist="19050" dir="2700000" algn="tl" rotWithShape="0">
                    <a:schemeClr val="dk1">
                      <a:alpha val="40000"/>
                    </a:schemeClr>
                  </a:outerShdw>
                </a:effectLst>
              </a:rPr>
              <a:t>理论推导，可放推导公式</a:t>
            </a:r>
            <a:endParaRPr lang="zh-CN" altLang="en-US" sz="4000" b="1" cap="none" spc="0" dirty="0">
              <a:ln w="0"/>
              <a:solidFill>
                <a:schemeClr val="tx1"/>
              </a:solidFill>
              <a:effectLst>
                <a:outerShdw blurRad="38100" dist="19050" dir="2700000" algn="tl" rotWithShape="0">
                  <a:schemeClr val="dk1">
                    <a:alpha val="40000"/>
                  </a:schemeClr>
                </a:outerShdw>
              </a:effectLst>
            </a:endParaRPr>
          </a:p>
        </p:txBody>
      </p:sp>
      <p:sp>
        <p:nvSpPr>
          <p:cNvPr id="14" name="思想气泡: 云 13"/>
          <p:cNvSpPr/>
          <p:nvPr/>
        </p:nvSpPr>
        <p:spPr>
          <a:xfrm>
            <a:off x="5687080" y="2898622"/>
            <a:ext cx="1571246" cy="1026388"/>
          </a:xfrm>
          <a:prstGeom prst="cloudCallout">
            <a:avLst>
              <a:gd name="adj1" fmla="val 69363"/>
              <a:gd name="adj2" fmla="val 1132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研究思路流程图</a:t>
            </a:r>
            <a:endParaRPr lang="zh-CN" altLang="en-US" b="1" dirty="0"/>
          </a:p>
        </p:txBody>
      </p:sp>
      <p:grpSp>
        <p:nvGrpSpPr>
          <p:cNvPr id="29" name="组合 28"/>
          <p:cNvGrpSpPr/>
          <p:nvPr/>
        </p:nvGrpSpPr>
        <p:grpSpPr>
          <a:xfrm>
            <a:off x="77656" y="714465"/>
            <a:ext cx="3741498" cy="45719"/>
            <a:chOff x="7460343" y="1311756"/>
            <a:chExt cx="2433027" cy="0"/>
          </a:xfrm>
        </p:grpSpPr>
        <p:cxnSp>
          <p:nvCxnSpPr>
            <p:cNvPr id="30" name="直接连接符 29"/>
            <p:cNvCxnSpPr/>
            <p:nvPr/>
          </p:nvCxnSpPr>
          <p:spPr>
            <a:xfrm>
              <a:off x="7460343" y="1311756"/>
              <a:ext cx="2433027" cy="0"/>
            </a:xfrm>
            <a:prstGeom prst="line">
              <a:avLst/>
            </a:prstGeom>
            <a:ln>
              <a:solidFill>
                <a:srgbClr val="06377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460343" y="1311756"/>
              <a:ext cx="589713" cy="0"/>
            </a:xfrm>
            <a:prstGeom prst="line">
              <a:avLst/>
            </a:prstGeom>
            <a:ln w="38100">
              <a:solidFill>
                <a:srgbClr val="063771"/>
              </a:solidFill>
            </a:ln>
          </p:spPr>
          <p:style>
            <a:lnRef idx="1">
              <a:schemeClr val="accent1"/>
            </a:lnRef>
            <a:fillRef idx="0">
              <a:schemeClr val="accent1"/>
            </a:fillRef>
            <a:effectRef idx="0">
              <a:schemeClr val="accent1"/>
            </a:effectRef>
            <a:fontRef idx="minor">
              <a:schemeClr val="tx1"/>
            </a:fontRef>
          </p:style>
        </p:cxnSp>
      </p:grpSp>
      <p:cxnSp>
        <p:nvCxnSpPr>
          <p:cNvPr id="34" name="直接连接符 33"/>
          <p:cNvCxnSpPr/>
          <p:nvPr/>
        </p:nvCxnSpPr>
        <p:spPr>
          <a:xfrm>
            <a:off x="9673478" y="90144"/>
            <a:ext cx="0" cy="572770"/>
          </a:xfrm>
          <a:prstGeom prst="line">
            <a:avLst/>
          </a:prstGeom>
          <a:ln>
            <a:solidFill>
              <a:srgbClr val="00206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5" name="文本框 34"/>
          <p:cNvSpPr txBox="1"/>
          <p:nvPr/>
        </p:nvSpPr>
        <p:spPr>
          <a:xfrm>
            <a:off x="2281774" y="128508"/>
            <a:ext cx="2911835" cy="400110"/>
          </a:xfrm>
          <a:prstGeom prst="rect">
            <a:avLst/>
          </a:prstGeom>
          <a:noFill/>
        </p:spPr>
        <p:txBody>
          <a:bodyPr wrap="square" rtlCol="0">
            <a:spAutoFit/>
          </a:bodyPr>
          <a:lstStyle/>
          <a:p>
            <a:pPr algn="ctr"/>
            <a:r>
              <a:rPr lang="zh-CN" altLang="en-US" sz="2000" b="1" dirty="0">
                <a:solidFill>
                  <a:schemeClr val="accent3"/>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研究背景与研究意义</a:t>
            </a:r>
            <a:endParaRPr lang="zh-CN" altLang="en-US" sz="2000" b="1" dirty="0">
              <a:solidFill>
                <a:schemeClr val="accent3"/>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39" name="标题 1"/>
          <p:cNvSpPr txBox="1"/>
          <p:nvPr/>
        </p:nvSpPr>
        <p:spPr>
          <a:xfrm>
            <a:off x="9994900" y="143510"/>
            <a:ext cx="2006600" cy="454025"/>
          </a:xfrm>
          <a:prstGeom prst="rect">
            <a:avLst/>
          </a:prstGeom>
        </p:spPr>
        <p:txBody>
          <a:bodyPr>
            <a:no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gn="ct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结论与政策建议</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sp>
        <p:nvSpPr>
          <p:cNvPr id="43" name="标题 1"/>
          <p:cNvSpPr txBox="1"/>
          <p:nvPr/>
        </p:nvSpPr>
        <p:spPr>
          <a:xfrm>
            <a:off x="6975475" y="134620"/>
            <a:ext cx="2517140" cy="441960"/>
          </a:xfrm>
          <a:prstGeom prst="rect">
            <a:avLst/>
          </a:prstGeom>
        </p:spPr>
        <p:txBody>
          <a:bodyPr>
            <a:norm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gn="ct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研究过程与结果分析</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sp>
        <p:nvSpPr>
          <p:cNvPr id="44" name="标题 1"/>
          <p:cNvSpPr txBox="1"/>
          <p:nvPr/>
        </p:nvSpPr>
        <p:spPr>
          <a:xfrm>
            <a:off x="5235575" y="132080"/>
            <a:ext cx="1463040" cy="403860"/>
          </a:xfrm>
          <a:prstGeom prst="rect">
            <a:avLst/>
          </a:prstGeom>
        </p:spPr>
        <p:txBody>
          <a:bodyPr>
            <a:norm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研究设计</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sp>
        <p:nvSpPr>
          <p:cNvPr id="25" name="文本框 24"/>
          <p:cNvSpPr txBox="1"/>
          <p:nvPr/>
        </p:nvSpPr>
        <p:spPr>
          <a:xfrm>
            <a:off x="-71755" y="884555"/>
            <a:ext cx="12263755" cy="398780"/>
          </a:xfrm>
          <a:prstGeom prst="rect">
            <a:avLst/>
          </a:prstGeom>
          <a:solidFill>
            <a:srgbClr val="063771"/>
          </a:solidFill>
        </p:spPr>
        <p:txBody>
          <a:bodyPr wrap="square" rtlCol="0">
            <a:spAutoFit/>
          </a:bodyPr>
          <a:p>
            <a:pPr algn="ctr"/>
            <a:r>
              <a:rPr lang="zh-CN" altLang="en-US" sz="2000" b="1" dirty="0">
                <a:solidFill>
                  <a:schemeClr val="bg1"/>
                </a:solidFill>
              </a:rPr>
              <a:t>文献综述</a:t>
            </a:r>
            <a:endParaRPr lang="zh-CN" altLang="en-US" sz="2000" b="1" dirty="0">
              <a:solidFill>
                <a:schemeClr val="bg1"/>
              </a:solidFill>
            </a:endParaRPr>
          </a:p>
        </p:txBody>
      </p:sp>
      <p:sp>
        <p:nvSpPr>
          <p:cNvPr id="26" name="矩形 25"/>
          <p:cNvSpPr/>
          <p:nvPr/>
        </p:nvSpPr>
        <p:spPr>
          <a:xfrm>
            <a:off x="7890510" y="4055745"/>
            <a:ext cx="2633980" cy="665480"/>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1400" dirty="0">
                <a:solidFill>
                  <a:schemeClr val="tx1"/>
                </a:solidFill>
                <a:latin typeface="微软雅黑" panose="020B0503020204020204" pitchFamily="34" charset="-122"/>
                <a:ea typeface="微软雅黑" panose="020B0503020204020204" pitchFamily="34" charset="-122"/>
              </a:rPr>
              <a:t>****</a:t>
            </a:r>
            <a:endParaRPr lang="zh-CN" altLang="en-US" sz="1400" dirty="0">
              <a:solidFill>
                <a:schemeClr val="tx1"/>
              </a:solidFill>
              <a:latin typeface="微软雅黑" panose="020B0503020204020204" pitchFamily="34" charset="-122"/>
              <a:ea typeface="微软雅黑" panose="020B0503020204020204" pitchFamily="34" charset="-122"/>
            </a:endParaRPr>
          </a:p>
        </p:txBody>
      </p:sp>
      <p:cxnSp>
        <p:nvCxnSpPr>
          <p:cNvPr id="152" name="直接连接符 151"/>
          <p:cNvCxnSpPr/>
          <p:nvPr/>
        </p:nvCxnSpPr>
        <p:spPr>
          <a:xfrm flipV="1">
            <a:off x="2551953" y="714465"/>
            <a:ext cx="9640047" cy="11415"/>
          </a:xfrm>
          <a:prstGeom prst="line">
            <a:avLst/>
          </a:prstGeom>
          <a:ln>
            <a:solidFill>
              <a:schemeClr val="accent3"/>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4" name="矩形 3"/>
          <p:cNvSpPr/>
          <p:nvPr/>
        </p:nvSpPr>
        <p:spPr>
          <a:xfrm>
            <a:off x="4997450" y="-11430"/>
            <a:ext cx="1846580" cy="715010"/>
          </a:xfrm>
          <a:prstGeom prst="rect">
            <a:avLst/>
          </a:prstGeom>
          <a:solidFill>
            <a:srgbClr val="0637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标题 1"/>
          <p:cNvSpPr txBox="1"/>
          <p:nvPr/>
        </p:nvSpPr>
        <p:spPr>
          <a:xfrm>
            <a:off x="5235575" y="124460"/>
            <a:ext cx="1262380" cy="403860"/>
          </a:xfrm>
          <a:prstGeom prst="rect">
            <a:avLst/>
          </a:prstGeom>
        </p:spPr>
        <p:txBody>
          <a:bodyPr>
            <a:norm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nSpc>
                <a:spcPct val="100000"/>
              </a:lnSpc>
            </a:pPr>
            <a:r>
              <a:rPr lang="zh-CN" altLang="en-US" sz="2000"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研究设计</a:t>
            </a:r>
            <a:endParaRPr lang="zh-CN" altLang="en-US" sz="2000"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pic>
        <p:nvPicPr>
          <p:cNvPr id="8" name="图片 7" descr="CUFE_wordmark"/>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755" y="-49530"/>
            <a:ext cx="2635250" cy="84391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descr="/Users/mark/Library/Containers/com.kingsoft.wpsoffice.mac/Data/tmp/picturecompress_20250505161748/output_1.pngoutput_1"/>
          <p:cNvPicPr>
            <a:picLocks noChangeAspect="1"/>
          </p:cNvPicPr>
          <p:nvPr/>
        </p:nvPicPr>
        <p:blipFill>
          <a:blip r:embed="rId1">
            <a:alphaModFix amt="8000"/>
            <a:grayscl/>
          </a:blip>
          <a:stretch>
            <a:fillRect/>
          </a:stretch>
        </p:blipFill>
        <p:spPr>
          <a:xfrm>
            <a:off x="0" y="3468855"/>
            <a:ext cx="12192000" cy="3389145"/>
          </a:xfrm>
          <a:prstGeom prst="rect">
            <a:avLst/>
          </a:prstGeom>
          <a:effectLst>
            <a:reflection endPos="0" dist="50800" dir="5400000" sy="-100000" algn="bl" rotWithShape="0"/>
            <a:softEdge rad="330200"/>
          </a:effectLst>
        </p:spPr>
      </p:pic>
      <p:sp>
        <p:nvSpPr>
          <p:cNvPr id="73" name="ïṡḷîḑé"/>
          <p:cNvSpPr/>
          <p:nvPr/>
        </p:nvSpPr>
        <p:spPr bwMode="gray">
          <a:xfrm>
            <a:off x="696831" y="994366"/>
            <a:ext cx="1920863" cy="838200"/>
          </a:xfrm>
          <a:prstGeom prst="rect">
            <a:avLst/>
          </a:prstGeom>
          <a:solidFill>
            <a:schemeClr val="accent3"/>
          </a:solidFill>
          <a:ln w="9525" cap="flat" cmpd="sng" algn="ctr">
            <a:noFill/>
            <a:prstDash val="solid"/>
            <a:miter lim="800000"/>
          </a:ln>
          <a:effectLst/>
        </p:spPr>
        <p:txBody>
          <a:bodyPr rot="0" spcFirstLastPara="0" vert="horz" wrap="none" lIns="90000" tIns="46800" rIns="90000" bIns="46800" numCol="1" spcCol="0" rtlCol="0" fromWordArt="0" anchor="ctr" anchorCtr="0" forceAA="0" compatLnSpc="1">
            <a:norm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Arial" panose="020B0604020202090204" pitchFamily="34" charset="0"/>
                <a:ea typeface="微软雅黑" panose="020B0503020204020204" pitchFamily="34" charset="-122"/>
                <a:cs typeface="+mn-ea"/>
                <a:sym typeface="Arial" panose="020B0604020202090204" pitchFamily="34" charset="0"/>
              </a:rPr>
              <a:t>数据来源</a:t>
            </a:r>
            <a:endParaRPr kumimoji="0" lang="en-US" altLang="zh-CN" sz="2000" b="1" i="0" u="none" strike="noStrike" kern="0" cap="none" spc="0" normalizeH="0" baseline="0" noProof="0" dirty="0">
              <a:ln>
                <a:noFill/>
              </a:ln>
              <a:solidFill>
                <a:prstClr val="white"/>
              </a:solidFill>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74" name="iṧľíḋê"/>
          <p:cNvSpPr/>
          <p:nvPr/>
        </p:nvSpPr>
        <p:spPr bwMode="gray">
          <a:xfrm>
            <a:off x="696831" y="1908766"/>
            <a:ext cx="1920863" cy="1520180"/>
          </a:xfrm>
          <a:prstGeom prst="rect">
            <a:avLst/>
          </a:prstGeom>
          <a:solidFill>
            <a:sysClr val="window" lastClr="FFFFFF">
              <a:lumMod val="95000"/>
            </a:sysClr>
          </a:solidFill>
          <a:ln w="9525" cap="flat" cmpd="sng" algn="ctr">
            <a:noFill/>
            <a:prstDash val="solid"/>
            <a:miter lim="800000"/>
          </a:ln>
          <a:effectLst/>
        </p:spPr>
        <p:txBody>
          <a:bodyPr rot="0" spcFirstLastPara="0" vert="horz" wrap="square" lIns="180000" tIns="46800" rIns="252000" bIns="46800" numCol="1" spcCol="0" rtlCol="0" fromWordArt="0" anchor="ctr" anchorCtr="0" forceAA="0" compatLnSpc="1">
            <a:normAutofit/>
          </a:bodyPr>
          <a:lstStyle/>
          <a:p>
            <a:pPr lvl="0" algn="just">
              <a:lnSpc>
                <a:spcPct val="120000"/>
              </a:lnSpc>
              <a:spcBef>
                <a:spcPct val="0"/>
              </a:spcBef>
              <a:defRPr/>
            </a:pPr>
            <a:endParaRPr lang="zh-CN" altLang="en-US" sz="1400" kern="0" dirty="0">
              <a:solidFill>
                <a:prstClr val="black">
                  <a:lumMod val="65000"/>
                  <a:lumOff val="35000"/>
                </a:prstClr>
              </a:solidFill>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75" name="îŝľîḋé"/>
          <p:cNvSpPr/>
          <p:nvPr/>
        </p:nvSpPr>
        <p:spPr bwMode="gray">
          <a:xfrm>
            <a:off x="2747292" y="997565"/>
            <a:ext cx="3644760" cy="838200"/>
          </a:xfrm>
          <a:prstGeom prst="rect">
            <a:avLst/>
          </a:prstGeom>
          <a:solidFill>
            <a:schemeClr val="accent3"/>
          </a:solidFill>
          <a:ln w="9525" cap="flat" cmpd="sng" algn="ctr">
            <a:noFill/>
            <a:prstDash val="solid"/>
            <a:miter lim="800000"/>
          </a:ln>
          <a:effectLst/>
        </p:spPr>
        <p:txBody>
          <a:bodyPr rot="0" spcFirstLastPara="0" vert="horz" wrap="none" lIns="90000" tIns="46800" rIns="90000" bIns="46800" numCol="1" spcCol="0" rtlCol="0" fromWordArt="0" anchor="ctr" anchorCtr="0" forceAA="0" compatLnSpc="1">
            <a:norm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Arial" panose="020B0604020202090204" pitchFamily="34" charset="0"/>
                <a:ea typeface="微软雅黑" panose="020B0503020204020204" pitchFamily="34" charset="-122"/>
                <a:cs typeface="+mn-ea"/>
                <a:sym typeface="Arial" panose="020B0604020202090204" pitchFamily="34" charset="0"/>
              </a:rPr>
              <a:t>数据处理</a:t>
            </a:r>
            <a:endParaRPr kumimoji="0" lang="en-US" altLang="zh-CN" sz="2000" b="1" i="0" u="none" strike="noStrike" kern="0" cap="none" spc="0" normalizeH="0" baseline="0" noProof="0" dirty="0">
              <a:ln>
                <a:noFill/>
              </a:ln>
              <a:solidFill>
                <a:prstClr val="white"/>
              </a:solidFill>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76" name="îṧḻíḓé"/>
          <p:cNvSpPr/>
          <p:nvPr/>
        </p:nvSpPr>
        <p:spPr bwMode="gray">
          <a:xfrm>
            <a:off x="2747293" y="1908766"/>
            <a:ext cx="3644760" cy="1520233"/>
          </a:xfrm>
          <a:prstGeom prst="rect">
            <a:avLst/>
          </a:prstGeom>
          <a:solidFill>
            <a:sysClr val="window" lastClr="FFFFFF">
              <a:lumMod val="95000"/>
            </a:sysClr>
          </a:solidFill>
          <a:ln w="9525" cap="flat" cmpd="sng" algn="ctr">
            <a:noFill/>
            <a:prstDash val="solid"/>
            <a:miter lim="800000"/>
          </a:ln>
          <a:effectLst/>
        </p:spPr>
        <p:txBody>
          <a:bodyPr rot="0" spcFirstLastPara="0" vert="horz" wrap="square" lIns="180000" tIns="46800" rIns="252000" bIns="46800" numCol="1" spcCol="0" rtlCol="0" fromWordArt="0" anchor="ctr" anchorCtr="0" forceAA="0" compatLnSpc="1">
            <a:normAutofit/>
          </a:bodyPr>
          <a:lstStyle/>
          <a:p>
            <a:pPr marL="285750" lvl="0" indent="-285750" algn="just">
              <a:lnSpc>
                <a:spcPct val="120000"/>
              </a:lnSpc>
              <a:spcBef>
                <a:spcPct val="0"/>
              </a:spcBef>
              <a:buFont typeface="Arial" panose="020B0604020202090204" pitchFamily="34" charset="0"/>
              <a:buChar char="•"/>
              <a:defRPr/>
            </a:pPr>
            <a:endParaRPr lang="zh-CN" altLang="en-US" sz="1400" b="1" kern="0" dirty="0">
              <a:solidFill>
                <a:prstClr val="black">
                  <a:lumMod val="65000"/>
                  <a:lumOff val="35000"/>
                </a:prstClr>
              </a:solidFill>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77" name="ïṥ1ïḑe"/>
          <p:cNvSpPr/>
          <p:nvPr/>
        </p:nvSpPr>
        <p:spPr bwMode="gray">
          <a:xfrm>
            <a:off x="6574426" y="994366"/>
            <a:ext cx="5372539" cy="838200"/>
          </a:xfrm>
          <a:prstGeom prst="rect">
            <a:avLst/>
          </a:prstGeom>
          <a:solidFill>
            <a:schemeClr val="accent3"/>
          </a:solidFill>
          <a:ln w="9525" cap="flat" cmpd="sng" algn="ctr">
            <a:noFill/>
            <a:prstDash val="solid"/>
            <a:miter lim="800000"/>
          </a:ln>
          <a:effectLst/>
        </p:spPr>
        <p:txBody>
          <a:bodyPr rot="0" spcFirstLastPara="0" vert="horz" wrap="none" lIns="90000" tIns="46800" rIns="90000" bIns="46800" numCol="1" spcCol="0" rtlCol="0" fromWordArt="0" anchor="ctr" anchorCtr="0" forceAA="0" compatLnSpc="1">
            <a:normAutofit/>
          </a:bodyP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prstClr val="white"/>
                </a:solidFill>
                <a:effectLst/>
                <a:uLnTx/>
                <a:uFillTx/>
                <a:latin typeface="Arial" panose="020B0604020202090204" pitchFamily="34" charset="0"/>
                <a:ea typeface="微软雅黑" panose="020B0503020204020204" pitchFamily="34" charset="-122"/>
                <a:cs typeface="+mn-ea"/>
                <a:sym typeface="Arial" panose="020B0604020202090204" pitchFamily="34" charset="0"/>
              </a:rPr>
              <a:t>变量说明</a:t>
            </a:r>
            <a:endParaRPr kumimoji="0" lang="en-US" altLang="zh-CN" sz="2000" b="1" i="0" u="none" strike="noStrike" kern="0" cap="none" spc="0" normalizeH="0" baseline="0" noProof="0" dirty="0">
              <a:ln>
                <a:noFill/>
              </a:ln>
              <a:solidFill>
                <a:prstClr val="white"/>
              </a:solidFill>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78" name="íşľíḋê"/>
          <p:cNvSpPr/>
          <p:nvPr/>
        </p:nvSpPr>
        <p:spPr bwMode="gray">
          <a:xfrm>
            <a:off x="6574426" y="1908766"/>
            <a:ext cx="5372539" cy="1520234"/>
          </a:xfrm>
          <a:prstGeom prst="rect">
            <a:avLst/>
          </a:prstGeom>
          <a:solidFill>
            <a:sysClr val="window" lastClr="FFFFFF">
              <a:lumMod val="95000"/>
            </a:sysClr>
          </a:solidFill>
          <a:ln w="9525" cap="flat" cmpd="sng" algn="ctr">
            <a:noFill/>
            <a:prstDash val="solid"/>
            <a:miter lim="800000"/>
          </a:ln>
          <a:effectLst/>
        </p:spPr>
        <p:txBody>
          <a:bodyPr rot="0" spcFirstLastPara="0" vert="horz" wrap="square" lIns="180000" tIns="46800" rIns="252000" bIns="46800" numCol="1" spcCol="0" rtlCol="0" fromWordArt="0" anchor="ctr" anchorCtr="0" forceAA="0" compatLnSpc="1">
            <a:normAutofit/>
          </a:bodyPr>
          <a:lstStyle/>
          <a:p>
            <a:pPr marL="285750" lvl="0" indent="-285750" algn="just">
              <a:lnSpc>
                <a:spcPct val="120000"/>
              </a:lnSpc>
              <a:spcBef>
                <a:spcPct val="0"/>
              </a:spcBef>
              <a:buFont typeface="Arial" panose="020B0604020202090204" pitchFamily="34" charset="0"/>
              <a:buChar char="•"/>
              <a:defRPr/>
            </a:pPr>
            <a:r>
              <a:rPr lang="zh-CN" altLang="en-US" sz="1400" b="1" kern="0" dirty="0">
                <a:solidFill>
                  <a:srgbClr val="002060"/>
                </a:solidFill>
                <a:latin typeface="Arial" panose="020B0604020202090204" pitchFamily="34" charset="0"/>
                <a:ea typeface="微软雅黑" panose="020B0503020204020204" pitchFamily="34" charset="-122"/>
                <a:cs typeface="+mn-ea"/>
                <a:sym typeface="Arial" panose="020B0604020202090204" pitchFamily="34" charset="0"/>
              </a:rPr>
              <a:t>被解释变量</a:t>
            </a:r>
            <a:r>
              <a:rPr lang="zh-CN" altLang="en-US" sz="1400" kern="0" dirty="0">
                <a:solidFill>
                  <a:srgbClr val="002060"/>
                </a:solidFill>
                <a:latin typeface="Arial" panose="020B0604020202090204" pitchFamily="34" charset="0"/>
                <a:ea typeface="微软雅黑" panose="020B0503020204020204" pitchFamily="34" charset="-122"/>
                <a:cs typeface="+mn-ea"/>
                <a:sym typeface="Arial" panose="020B0604020202090204" pitchFamily="34" charset="0"/>
              </a:rPr>
              <a:t>：</a:t>
            </a:r>
            <a:endParaRPr lang="en-US" altLang="zh-CN" sz="1400" kern="0" dirty="0">
              <a:solidFill>
                <a:srgbClr val="002060"/>
              </a:solidFill>
              <a:latin typeface="Arial" panose="020B0604020202090204" pitchFamily="34" charset="0"/>
              <a:ea typeface="微软雅黑" panose="020B0503020204020204" pitchFamily="34" charset="-122"/>
              <a:cs typeface="+mn-ea"/>
              <a:sym typeface="Arial" panose="020B0604020202090204" pitchFamily="34" charset="0"/>
            </a:endParaRPr>
          </a:p>
          <a:p>
            <a:pPr marL="285750" lvl="0" indent="-285750" algn="just">
              <a:lnSpc>
                <a:spcPct val="120000"/>
              </a:lnSpc>
              <a:spcBef>
                <a:spcPct val="0"/>
              </a:spcBef>
              <a:buFont typeface="Arial" panose="020B0604020202090204" pitchFamily="34" charset="0"/>
              <a:buChar char="•"/>
              <a:defRPr/>
            </a:pPr>
            <a:r>
              <a:rPr lang="zh-CN" altLang="en-US" sz="1400" b="1" kern="0" dirty="0">
                <a:solidFill>
                  <a:srgbClr val="002060"/>
                </a:solidFill>
                <a:latin typeface="Arial" panose="020B0604020202090204" pitchFamily="34" charset="0"/>
                <a:ea typeface="微软雅黑" panose="020B0503020204020204" pitchFamily="34" charset="-122"/>
                <a:cs typeface="+mn-ea"/>
                <a:sym typeface="Arial" panose="020B0604020202090204" pitchFamily="34" charset="0"/>
              </a:rPr>
              <a:t>核心解释变量</a:t>
            </a:r>
            <a:r>
              <a:rPr lang="zh-CN" altLang="en-US" sz="1400" kern="0" dirty="0">
                <a:solidFill>
                  <a:srgbClr val="002060"/>
                </a:solidFill>
                <a:latin typeface="Arial" panose="020B0604020202090204" pitchFamily="34" charset="0"/>
                <a:ea typeface="微软雅黑" panose="020B0503020204020204" pitchFamily="34" charset="-122"/>
                <a:cs typeface="+mn-ea"/>
                <a:sym typeface="Arial" panose="020B0604020202090204" pitchFamily="34" charset="0"/>
              </a:rPr>
              <a:t>：</a:t>
            </a:r>
            <a:endParaRPr lang="en-US" altLang="zh-CN" sz="1400" kern="0" dirty="0">
              <a:solidFill>
                <a:srgbClr val="002060"/>
              </a:solidFill>
              <a:latin typeface="Arial" panose="020B0604020202090204" pitchFamily="34" charset="0"/>
              <a:ea typeface="微软雅黑" panose="020B0503020204020204" pitchFamily="34" charset="-122"/>
              <a:cs typeface="+mn-ea"/>
              <a:sym typeface="Arial" panose="020B0604020202090204" pitchFamily="34" charset="0"/>
            </a:endParaRPr>
          </a:p>
          <a:p>
            <a:pPr marL="285750" lvl="0" indent="-285750" algn="just">
              <a:lnSpc>
                <a:spcPct val="120000"/>
              </a:lnSpc>
              <a:spcBef>
                <a:spcPct val="0"/>
              </a:spcBef>
              <a:buFont typeface="Arial" panose="020B0604020202090204" pitchFamily="34" charset="0"/>
              <a:buChar char="•"/>
              <a:defRPr/>
            </a:pPr>
            <a:r>
              <a:rPr lang="zh-CN" altLang="en-US" sz="1400" b="1" kern="0" dirty="0">
                <a:solidFill>
                  <a:srgbClr val="002060"/>
                </a:solidFill>
                <a:latin typeface="Arial" panose="020B0604020202090204" pitchFamily="34" charset="0"/>
                <a:ea typeface="微软雅黑" panose="020B0503020204020204" pitchFamily="34" charset="-122"/>
                <a:cs typeface="+mn-ea"/>
                <a:sym typeface="Arial" panose="020B0604020202090204" pitchFamily="34" charset="0"/>
              </a:rPr>
              <a:t>控制变量</a:t>
            </a:r>
            <a:r>
              <a:rPr lang="en-US" altLang="zh-CN" sz="1400" kern="0" dirty="0">
                <a:solidFill>
                  <a:srgbClr val="002060"/>
                </a:solidFill>
                <a:latin typeface="Arial" panose="020B0604020202090204" pitchFamily="34" charset="0"/>
                <a:ea typeface="微软雅黑" panose="020B0503020204020204" pitchFamily="34" charset="-122"/>
                <a:cs typeface="+mn-ea"/>
                <a:sym typeface="Arial" panose="020B0604020202090204" pitchFamily="34" charset="0"/>
              </a:rPr>
              <a:t>:</a:t>
            </a:r>
            <a:endParaRPr lang="en-US" altLang="zh-CN" sz="1400" kern="0" dirty="0">
              <a:solidFill>
                <a:srgbClr val="002060"/>
              </a:solidFill>
              <a:latin typeface="Arial" panose="020B0604020202090204" pitchFamily="34" charset="0"/>
              <a:ea typeface="微软雅黑" panose="020B0503020204020204" pitchFamily="34" charset="-122"/>
              <a:cs typeface="+mn-ea"/>
              <a:sym typeface="Arial" panose="020B0604020202090204" pitchFamily="34" charset="0"/>
            </a:endParaRPr>
          </a:p>
        </p:txBody>
      </p:sp>
      <p:graphicFrame>
        <p:nvGraphicFramePr>
          <p:cNvPr id="89" name="对象 88"/>
          <p:cNvGraphicFramePr>
            <a:graphicFrameLocks noChangeAspect="1"/>
          </p:cNvGraphicFramePr>
          <p:nvPr/>
        </p:nvGraphicFramePr>
        <p:xfrm>
          <a:off x="5419725" y="4678363"/>
          <a:ext cx="876300" cy="442912"/>
        </p:xfrm>
        <a:graphic>
          <a:graphicData uri="http://schemas.openxmlformats.org/presentationml/2006/ole">
            <mc:AlternateContent xmlns:mc="http://schemas.openxmlformats.org/markup-compatibility/2006">
              <mc:Choice xmlns:v="urn:schemas-microsoft-com:vml" Requires="v">
                <p:oleObj spid="_x0000_s3" name="AxMath" r:id="rId2" imgW="1828800" imgH="1828800" progId="Equation.AxMath">
                  <p:embed/>
                </p:oleObj>
              </mc:Choice>
              <mc:Fallback>
                <p:oleObj name="AxMath" r:id="rId2" imgW="1828800" imgH="1828800" progId="Equation.AxMath">
                  <p:embed/>
                  <p:pic>
                    <p:nvPicPr>
                      <p:cNvPr id="0" name="Object 7"/>
                      <p:cNvPicPr>
                        <a:picLocks noChangeAspect="1" noChangeArrowheads="1"/>
                      </p:cNvPicPr>
                      <p:nvPr/>
                    </p:nvPicPr>
                    <p:blipFill>
                      <a:blip r:embed="rId3"/>
                      <a:srcRect/>
                      <a:stretch>
                        <a:fillRect/>
                      </a:stretch>
                    </p:blipFill>
                    <p:spPr bwMode="auto">
                      <a:xfrm>
                        <a:off x="5419725" y="4678363"/>
                        <a:ext cx="876300" cy="442912"/>
                      </a:xfrm>
                      <a:prstGeom prst="rect">
                        <a:avLst/>
                      </a:prstGeom>
                      <a:noFill/>
                    </p:spPr>
                  </p:pic>
                </p:oleObj>
              </mc:Fallback>
            </mc:AlternateContent>
          </a:graphicData>
        </a:graphic>
      </p:graphicFrame>
      <p:sp>
        <p:nvSpPr>
          <p:cNvPr id="90" name="Rectangle 10"/>
          <p:cNvSpPr>
            <a:spLocks noChangeArrowheads="1"/>
          </p:cNvSpPr>
          <p:nvPr/>
        </p:nvSpPr>
        <p:spPr bwMode="auto">
          <a:xfrm>
            <a:off x="2014941" y="513228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graphicFrame>
        <p:nvGraphicFramePr>
          <p:cNvPr id="91" name="对象 90"/>
          <p:cNvGraphicFramePr>
            <a:graphicFrameLocks noChangeAspect="1"/>
          </p:cNvGraphicFramePr>
          <p:nvPr/>
        </p:nvGraphicFramePr>
        <p:xfrm>
          <a:off x="5433172" y="5251989"/>
          <a:ext cx="847725" cy="427038"/>
        </p:xfrm>
        <a:graphic>
          <a:graphicData uri="http://schemas.openxmlformats.org/presentationml/2006/ole">
            <mc:AlternateContent xmlns:mc="http://schemas.openxmlformats.org/markup-compatibility/2006">
              <mc:Choice xmlns:v="urn:schemas-microsoft-com:vml" Requires="v">
                <p:oleObj spid="_x0000_s4" name="AxMath" r:id="rId4" imgW="1828800" imgH="1828800" progId="Equation.AxMath">
                  <p:embed/>
                </p:oleObj>
              </mc:Choice>
              <mc:Fallback>
                <p:oleObj name="AxMath" r:id="rId4" imgW="1828800" imgH="1828800" progId="Equation.AxMath">
                  <p:embed/>
                  <p:pic>
                    <p:nvPicPr>
                      <p:cNvPr id="0" name="Object 9"/>
                      <p:cNvPicPr>
                        <a:picLocks noChangeAspect="1" noChangeArrowheads="1"/>
                      </p:cNvPicPr>
                      <p:nvPr/>
                    </p:nvPicPr>
                    <p:blipFill>
                      <a:blip r:embed="rId5"/>
                      <a:srcRect/>
                      <a:stretch>
                        <a:fillRect/>
                      </a:stretch>
                    </p:blipFill>
                    <p:spPr bwMode="auto">
                      <a:xfrm>
                        <a:off x="5433172" y="5251989"/>
                        <a:ext cx="847725" cy="427038"/>
                      </a:xfrm>
                      <a:prstGeom prst="rect">
                        <a:avLst/>
                      </a:prstGeom>
                      <a:noFill/>
                    </p:spPr>
                  </p:pic>
                </p:oleObj>
              </mc:Fallback>
            </mc:AlternateContent>
          </a:graphicData>
        </a:graphic>
      </p:graphicFrame>
      <p:sp>
        <p:nvSpPr>
          <p:cNvPr id="92" name="文本框 91"/>
          <p:cNvSpPr txBox="1"/>
          <p:nvPr/>
        </p:nvSpPr>
        <p:spPr>
          <a:xfrm>
            <a:off x="10767667" y="4616919"/>
            <a:ext cx="1057469" cy="1015663"/>
          </a:xfrm>
          <a:prstGeom prst="rect">
            <a:avLst/>
          </a:prstGeom>
          <a:noFill/>
        </p:spPr>
        <p:txBody>
          <a:bodyPr wrap="square" rtlCol="0">
            <a:spAutoFit/>
          </a:bodyPr>
          <a:lstStyle/>
          <a:p>
            <a:pPr algn="ctr"/>
            <a:r>
              <a:rPr lang="zh-CN" altLang="en-US" sz="2000" dirty="0">
                <a:latin typeface="Arial" panose="020B0604020202090204" pitchFamily="34" charset="0"/>
                <a:ea typeface="微软雅黑" panose="020B0503020204020204" pitchFamily="34" charset="-122"/>
                <a:cs typeface="+mn-ea"/>
                <a:sym typeface="Arial" panose="020B0604020202090204" pitchFamily="34" charset="0"/>
              </a:rPr>
              <a:t>（</a:t>
            </a:r>
            <a:r>
              <a:rPr lang="en-US" altLang="zh-CN" sz="2000" dirty="0">
                <a:latin typeface="Arial" panose="020B0604020202090204" pitchFamily="34" charset="0"/>
                <a:ea typeface="微软雅黑" panose="020B0503020204020204" pitchFamily="34" charset="-122"/>
                <a:cs typeface="+mn-ea"/>
                <a:sym typeface="Arial" panose="020B0604020202090204" pitchFamily="34" charset="0"/>
              </a:rPr>
              <a:t>1</a:t>
            </a:r>
            <a:r>
              <a:rPr lang="zh-CN" altLang="en-US" sz="2000" dirty="0">
                <a:latin typeface="Arial" panose="020B0604020202090204" pitchFamily="34" charset="0"/>
                <a:ea typeface="微软雅黑" panose="020B0503020204020204" pitchFamily="34" charset="-122"/>
                <a:cs typeface="+mn-ea"/>
                <a:sym typeface="Arial" panose="020B0604020202090204" pitchFamily="34" charset="0"/>
              </a:rPr>
              <a:t>）</a:t>
            </a:r>
            <a:endParaRPr lang="en-US" altLang="zh-CN" sz="2000" dirty="0">
              <a:latin typeface="Arial" panose="020B0604020202090204" pitchFamily="34" charset="0"/>
              <a:ea typeface="微软雅黑" panose="020B0503020204020204" pitchFamily="34" charset="-122"/>
              <a:cs typeface="+mn-ea"/>
              <a:sym typeface="Arial" panose="020B0604020202090204" pitchFamily="34" charset="0"/>
            </a:endParaRPr>
          </a:p>
          <a:p>
            <a:pPr algn="ctr"/>
            <a:endParaRPr lang="en-US" altLang="zh-CN" sz="2000" dirty="0">
              <a:latin typeface="Arial" panose="020B0604020202090204" pitchFamily="34" charset="0"/>
              <a:ea typeface="微软雅黑" panose="020B0503020204020204" pitchFamily="34" charset="-122"/>
              <a:cs typeface="+mn-ea"/>
              <a:sym typeface="Arial" panose="020B0604020202090204" pitchFamily="34" charset="0"/>
            </a:endParaRPr>
          </a:p>
          <a:p>
            <a:pPr algn="ctr"/>
            <a:r>
              <a:rPr lang="zh-CN" altLang="en-US" sz="2000" dirty="0">
                <a:latin typeface="Arial" panose="020B0604020202090204" pitchFamily="34" charset="0"/>
                <a:ea typeface="微软雅黑" panose="020B0503020204020204" pitchFamily="34" charset="-122"/>
                <a:cs typeface="+mn-ea"/>
                <a:sym typeface="Arial" panose="020B0604020202090204" pitchFamily="34" charset="0"/>
              </a:rPr>
              <a:t>（</a:t>
            </a:r>
            <a:r>
              <a:rPr lang="en-US" altLang="zh-CN" sz="2000" dirty="0">
                <a:latin typeface="Arial" panose="020B0604020202090204" pitchFamily="34" charset="0"/>
                <a:ea typeface="微软雅黑" panose="020B0503020204020204" pitchFamily="34" charset="-122"/>
                <a:cs typeface="+mn-ea"/>
                <a:sym typeface="Arial" panose="020B0604020202090204" pitchFamily="34" charset="0"/>
              </a:rPr>
              <a:t>2</a:t>
            </a:r>
            <a:r>
              <a:rPr lang="zh-CN" altLang="en-US" sz="2000" dirty="0">
                <a:latin typeface="Arial" panose="020B0604020202090204" pitchFamily="34" charset="0"/>
                <a:ea typeface="微软雅黑" panose="020B0503020204020204" pitchFamily="34" charset="-122"/>
                <a:cs typeface="+mn-ea"/>
                <a:sym typeface="Arial" panose="020B0604020202090204" pitchFamily="34" charset="0"/>
              </a:rPr>
              <a:t>）</a:t>
            </a:r>
            <a:endParaRPr lang="zh-CN" altLang="en-US" sz="2000" dirty="0">
              <a:latin typeface="Arial" panose="020B0604020202090204" pitchFamily="34" charset="0"/>
              <a:ea typeface="微软雅黑" panose="020B0503020204020204" pitchFamily="34" charset="-122"/>
              <a:cs typeface="+mn-ea"/>
              <a:sym typeface="Arial" panose="020B0604020202090204" pitchFamily="34" charset="0"/>
            </a:endParaRPr>
          </a:p>
        </p:txBody>
      </p:sp>
      <p:graphicFrame>
        <p:nvGraphicFramePr>
          <p:cNvPr id="101" name="对象 100"/>
          <p:cNvGraphicFramePr>
            <a:graphicFrameLocks noChangeAspect="1"/>
          </p:cNvGraphicFramePr>
          <p:nvPr/>
        </p:nvGraphicFramePr>
        <p:xfrm>
          <a:off x="3283014" y="5839146"/>
          <a:ext cx="273095" cy="229400"/>
        </p:xfrm>
        <a:graphic>
          <a:graphicData uri="http://schemas.openxmlformats.org/presentationml/2006/ole">
            <mc:AlternateContent xmlns:mc="http://schemas.openxmlformats.org/markup-compatibility/2006">
              <mc:Choice xmlns:v="urn:schemas-microsoft-com:vml" Requires="v">
                <p:oleObj spid="_x0000_s5" name="AxMath" r:id="rId6" imgW="1828800" imgH="1828800" progId="Equation.AxMath">
                  <p:embed/>
                </p:oleObj>
              </mc:Choice>
              <mc:Fallback>
                <p:oleObj name="AxMath" r:id="rId6" imgW="1828800" imgH="1828800" progId="Equation.AxMath">
                  <p:embed/>
                  <p:pic>
                    <p:nvPicPr>
                      <p:cNvPr id="0" name="Object 13"/>
                      <p:cNvPicPr>
                        <a:picLocks noChangeAspect="1" noChangeArrowheads="1"/>
                      </p:cNvPicPr>
                      <p:nvPr/>
                    </p:nvPicPr>
                    <p:blipFill>
                      <a:blip r:embed="rId7"/>
                      <a:srcRect/>
                      <a:stretch>
                        <a:fillRect/>
                      </a:stretch>
                    </p:blipFill>
                    <p:spPr bwMode="auto">
                      <a:xfrm>
                        <a:off x="3283014" y="5839146"/>
                        <a:ext cx="273095" cy="229400"/>
                      </a:xfrm>
                      <a:prstGeom prst="rect">
                        <a:avLst/>
                      </a:prstGeom>
                      <a:noFill/>
                    </p:spPr>
                  </p:pic>
                </p:oleObj>
              </mc:Fallback>
            </mc:AlternateContent>
          </a:graphicData>
        </a:graphic>
      </p:graphicFrame>
      <p:graphicFrame>
        <p:nvGraphicFramePr>
          <p:cNvPr id="102" name="对象 101"/>
          <p:cNvGraphicFramePr>
            <a:graphicFrameLocks noChangeAspect="1"/>
          </p:cNvGraphicFramePr>
          <p:nvPr/>
        </p:nvGraphicFramePr>
        <p:xfrm>
          <a:off x="3296816" y="6068546"/>
          <a:ext cx="202121" cy="326503"/>
        </p:xfrm>
        <a:graphic>
          <a:graphicData uri="http://schemas.openxmlformats.org/presentationml/2006/ole">
            <mc:AlternateContent xmlns:mc="http://schemas.openxmlformats.org/markup-compatibility/2006">
              <mc:Choice xmlns:v="urn:schemas-microsoft-com:vml" Requires="v">
                <p:oleObj spid="_x0000_s6" name="AxMath" r:id="rId8" imgW="122555" imgH="200025" progId="Equation.AxMath">
                  <p:embed/>
                </p:oleObj>
              </mc:Choice>
              <mc:Fallback>
                <p:oleObj name="AxMath" r:id="rId8" imgW="122555" imgH="200025" progId="Equation.AxMath">
                  <p:embed/>
                  <p:pic>
                    <p:nvPicPr>
                      <p:cNvPr id="0" name="Object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96816" y="6068546"/>
                        <a:ext cx="202121" cy="326503"/>
                      </a:xfrm>
                      <a:prstGeom prst="rect">
                        <a:avLst/>
                      </a:prstGeom>
                      <a:noFill/>
                    </p:spPr>
                  </p:pic>
                </p:oleObj>
              </mc:Fallback>
            </mc:AlternateContent>
          </a:graphicData>
        </a:graphic>
      </p:graphicFrame>
      <p:graphicFrame>
        <p:nvGraphicFramePr>
          <p:cNvPr id="103" name="对象 102"/>
          <p:cNvGraphicFramePr>
            <a:graphicFrameLocks noChangeAspect="1"/>
          </p:cNvGraphicFramePr>
          <p:nvPr/>
        </p:nvGraphicFramePr>
        <p:xfrm>
          <a:off x="3335741" y="6420694"/>
          <a:ext cx="132671" cy="348262"/>
        </p:xfrm>
        <a:graphic>
          <a:graphicData uri="http://schemas.openxmlformats.org/presentationml/2006/ole">
            <mc:AlternateContent xmlns:mc="http://schemas.openxmlformats.org/markup-compatibility/2006">
              <mc:Choice xmlns:v="urn:schemas-microsoft-com:vml" Requires="v">
                <p:oleObj spid="_x0000_s7" name="AxMath" r:id="rId10" imgW="74930" imgH="198755" progId="Equation.AxMath">
                  <p:embed/>
                </p:oleObj>
              </mc:Choice>
              <mc:Fallback>
                <p:oleObj name="AxMath" r:id="rId10" imgW="74930" imgH="198755" progId="Equation.AxMath">
                  <p:embed/>
                  <p:pic>
                    <p:nvPicPr>
                      <p:cNvPr id="0" name="Object 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35741" y="6420694"/>
                        <a:ext cx="132671" cy="348262"/>
                      </a:xfrm>
                      <a:prstGeom prst="rect">
                        <a:avLst/>
                      </a:prstGeom>
                      <a:noFill/>
                    </p:spPr>
                  </p:pic>
                </p:oleObj>
              </mc:Fallback>
            </mc:AlternateContent>
          </a:graphicData>
        </a:graphic>
      </p:graphicFrame>
      <p:sp>
        <p:nvSpPr>
          <p:cNvPr id="116" name="文本框 115"/>
          <p:cNvSpPr txBox="1"/>
          <p:nvPr/>
        </p:nvSpPr>
        <p:spPr>
          <a:xfrm>
            <a:off x="3483002" y="5784298"/>
            <a:ext cx="1477766" cy="276999"/>
          </a:xfrm>
          <a:prstGeom prst="rect">
            <a:avLst/>
          </a:prstGeom>
          <a:noFill/>
        </p:spPr>
        <p:txBody>
          <a:bodyPr wrap="square" rtlCol="0">
            <a:spAutoFit/>
          </a:bodyPr>
          <a:lstStyle/>
          <a:p>
            <a:pPr algn="ctr"/>
            <a:r>
              <a:rPr lang="zh-CN" altLang="en-US" sz="1200" dirty="0">
                <a:latin typeface="Arial" panose="020B0604020202090204" pitchFamily="34" charset="0"/>
                <a:ea typeface="微软雅黑" panose="020B0503020204020204" pitchFamily="34" charset="-122"/>
                <a:cs typeface="+mn-ea"/>
                <a:sym typeface="Arial" panose="020B0604020202090204" pitchFamily="34" charset="0"/>
              </a:rPr>
              <a:t>：一系列控制变量</a:t>
            </a:r>
            <a:endParaRPr lang="zh-CN" altLang="en-US" sz="12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117" name="文本框 116"/>
          <p:cNvSpPr txBox="1"/>
          <p:nvPr/>
        </p:nvSpPr>
        <p:spPr>
          <a:xfrm>
            <a:off x="3498937" y="6095769"/>
            <a:ext cx="1169220" cy="276999"/>
          </a:xfrm>
          <a:prstGeom prst="rect">
            <a:avLst/>
          </a:prstGeom>
          <a:noFill/>
        </p:spPr>
        <p:txBody>
          <a:bodyPr wrap="square" rtlCol="0">
            <a:spAutoFit/>
          </a:bodyPr>
          <a:lstStyle/>
          <a:p>
            <a:pPr algn="ctr"/>
            <a:r>
              <a:rPr lang="zh-CN" altLang="en-US" sz="1200" dirty="0">
                <a:latin typeface="Arial" panose="020B0604020202090204" pitchFamily="34" charset="0"/>
                <a:ea typeface="微软雅黑" panose="020B0503020204020204" pitchFamily="34" charset="-122"/>
                <a:cs typeface="+mn-ea"/>
                <a:sym typeface="Arial" panose="020B0604020202090204" pitchFamily="34" charset="0"/>
              </a:rPr>
              <a:t>：随机扰动项</a:t>
            </a:r>
            <a:endParaRPr lang="zh-CN" altLang="en-US" sz="12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118" name="文本框 117"/>
          <p:cNvSpPr txBox="1"/>
          <p:nvPr/>
        </p:nvSpPr>
        <p:spPr>
          <a:xfrm>
            <a:off x="3415991" y="6436497"/>
            <a:ext cx="1169221" cy="276999"/>
          </a:xfrm>
          <a:prstGeom prst="rect">
            <a:avLst/>
          </a:prstGeom>
          <a:noFill/>
        </p:spPr>
        <p:txBody>
          <a:bodyPr wrap="square" rtlCol="0">
            <a:spAutoFit/>
          </a:bodyPr>
          <a:lstStyle/>
          <a:p>
            <a:pPr algn="ctr"/>
            <a:r>
              <a:rPr lang="zh-CN" altLang="en-US" sz="1200" dirty="0">
                <a:latin typeface="Arial" panose="020B0604020202090204" pitchFamily="34" charset="0"/>
                <a:ea typeface="微软雅黑" panose="020B0503020204020204" pitchFamily="34" charset="-122"/>
                <a:cs typeface="+mn-ea"/>
                <a:sym typeface="Arial" panose="020B0604020202090204" pitchFamily="34" charset="0"/>
              </a:rPr>
              <a:t>：劳动个体</a:t>
            </a:r>
            <a:endParaRPr lang="zh-CN" altLang="en-US" sz="1200" dirty="0">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120" name="矩形: 圆角 119"/>
          <p:cNvSpPr/>
          <p:nvPr/>
        </p:nvSpPr>
        <p:spPr>
          <a:xfrm>
            <a:off x="394902" y="5742300"/>
            <a:ext cx="4704779" cy="1017830"/>
          </a:xfrm>
          <a:prstGeom prst="roundRect">
            <a:avLst/>
          </a:prstGeom>
          <a:noFill/>
          <a:ln w="19050">
            <a:solidFill>
              <a:schemeClr val="accent3"/>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zh-CN" altLang="en-US"/>
          </a:p>
        </p:txBody>
      </p:sp>
      <p:sp>
        <p:nvSpPr>
          <p:cNvPr id="8" name="思想气泡: 云 2"/>
          <p:cNvSpPr/>
          <p:nvPr/>
        </p:nvSpPr>
        <p:spPr>
          <a:xfrm>
            <a:off x="906948" y="5074024"/>
            <a:ext cx="2144530" cy="1157773"/>
          </a:xfrm>
          <a:prstGeom prst="cloudCallout">
            <a:avLst>
              <a:gd name="adj1" fmla="val -45706"/>
              <a:gd name="adj2" fmla="val 7650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这里可以放变量解释</a:t>
            </a:r>
            <a:endParaRPr lang="zh-CN" altLang="en-US" dirty="0"/>
          </a:p>
        </p:txBody>
      </p:sp>
      <p:grpSp>
        <p:nvGrpSpPr>
          <p:cNvPr id="29" name="组合 28"/>
          <p:cNvGrpSpPr/>
          <p:nvPr/>
        </p:nvGrpSpPr>
        <p:grpSpPr>
          <a:xfrm>
            <a:off x="77656" y="714465"/>
            <a:ext cx="3741498" cy="45719"/>
            <a:chOff x="7460343" y="1311756"/>
            <a:chExt cx="2433027" cy="0"/>
          </a:xfrm>
        </p:grpSpPr>
        <p:cxnSp>
          <p:nvCxnSpPr>
            <p:cNvPr id="30" name="直接连接符 29"/>
            <p:cNvCxnSpPr/>
            <p:nvPr/>
          </p:nvCxnSpPr>
          <p:spPr>
            <a:xfrm>
              <a:off x="7460343" y="1311756"/>
              <a:ext cx="2433027" cy="0"/>
            </a:xfrm>
            <a:prstGeom prst="line">
              <a:avLst/>
            </a:prstGeom>
            <a:ln>
              <a:solidFill>
                <a:srgbClr val="06377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7460343" y="1311756"/>
              <a:ext cx="589713" cy="0"/>
            </a:xfrm>
            <a:prstGeom prst="line">
              <a:avLst/>
            </a:prstGeom>
            <a:ln w="38100">
              <a:solidFill>
                <a:srgbClr val="063771"/>
              </a:solidFill>
            </a:ln>
          </p:spPr>
          <p:style>
            <a:lnRef idx="1">
              <a:schemeClr val="accent1"/>
            </a:lnRef>
            <a:fillRef idx="0">
              <a:schemeClr val="accent1"/>
            </a:fillRef>
            <a:effectRef idx="0">
              <a:schemeClr val="accent1"/>
            </a:effectRef>
            <a:fontRef idx="minor">
              <a:schemeClr val="tx1"/>
            </a:fontRef>
          </p:style>
        </p:cxnSp>
      </p:grpSp>
      <p:cxnSp>
        <p:nvCxnSpPr>
          <p:cNvPr id="33" name="直接连接符 32"/>
          <p:cNvCxnSpPr/>
          <p:nvPr/>
        </p:nvCxnSpPr>
        <p:spPr>
          <a:xfrm>
            <a:off x="6848566" y="79067"/>
            <a:ext cx="0" cy="573269"/>
          </a:xfrm>
          <a:prstGeom prst="line">
            <a:avLst/>
          </a:prstGeom>
          <a:ln>
            <a:solidFill>
              <a:srgbClr val="00206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cxnSp>
        <p:nvCxnSpPr>
          <p:cNvPr id="34" name="直接连接符 33"/>
          <p:cNvCxnSpPr/>
          <p:nvPr/>
        </p:nvCxnSpPr>
        <p:spPr>
          <a:xfrm>
            <a:off x="9673478" y="90144"/>
            <a:ext cx="0" cy="572770"/>
          </a:xfrm>
          <a:prstGeom prst="line">
            <a:avLst/>
          </a:prstGeom>
          <a:ln>
            <a:solidFill>
              <a:srgbClr val="002060"/>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39" name="标题 1"/>
          <p:cNvSpPr txBox="1"/>
          <p:nvPr/>
        </p:nvSpPr>
        <p:spPr>
          <a:xfrm>
            <a:off x="9994900" y="143510"/>
            <a:ext cx="2006600" cy="454025"/>
          </a:xfrm>
          <a:prstGeom prst="rect">
            <a:avLst/>
          </a:prstGeom>
        </p:spPr>
        <p:txBody>
          <a:bodyPr>
            <a:no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gn="ct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结论与政策建议</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sp>
        <p:nvSpPr>
          <p:cNvPr id="43" name="标题 1"/>
          <p:cNvSpPr txBox="1"/>
          <p:nvPr/>
        </p:nvSpPr>
        <p:spPr>
          <a:xfrm>
            <a:off x="6975475" y="134620"/>
            <a:ext cx="2517140" cy="441960"/>
          </a:xfrm>
          <a:prstGeom prst="rect">
            <a:avLst/>
          </a:prstGeom>
        </p:spPr>
        <p:txBody>
          <a:bodyPr>
            <a:norm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gn="ctr">
              <a:lnSpc>
                <a:spcPct val="100000"/>
              </a:lnSpc>
            </a:pPr>
            <a:r>
              <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研究过程与结果分析</a:t>
            </a:r>
            <a:endParaRPr lang="zh-CN" altLang="en-US" sz="2000" dirty="0">
              <a:solidFill>
                <a:srgbClr val="06377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sp>
        <p:nvSpPr>
          <p:cNvPr id="25" name="文本框 24"/>
          <p:cNvSpPr txBox="1"/>
          <p:nvPr/>
        </p:nvSpPr>
        <p:spPr>
          <a:xfrm>
            <a:off x="0" y="3633470"/>
            <a:ext cx="12263755" cy="398780"/>
          </a:xfrm>
          <a:prstGeom prst="rect">
            <a:avLst/>
          </a:prstGeom>
          <a:solidFill>
            <a:srgbClr val="063771"/>
          </a:solidFill>
        </p:spPr>
        <p:txBody>
          <a:bodyPr wrap="square" rtlCol="0">
            <a:spAutoFit/>
          </a:bodyPr>
          <a:p>
            <a:pPr algn="ctr"/>
            <a:r>
              <a:rPr lang="zh-CN" altLang="en-US" sz="2000" b="1" dirty="0">
                <a:solidFill>
                  <a:schemeClr val="bg1"/>
                </a:solidFill>
              </a:rPr>
              <a:t>基准模型</a:t>
            </a:r>
            <a:endParaRPr lang="zh-CN" altLang="en-US" sz="2000" b="1" dirty="0">
              <a:solidFill>
                <a:schemeClr val="bg1"/>
              </a:solidFill>
            </a:endParaRPr>
          </a:p>
        </p:txBody>
      </p:sp>
      <p:cxnSp>
        <p:nvCxnSpPr>
          <p:cNvPr id="152" name="直接连接符 151"/>
          <p:cNvCxnSpPr/>
          <p:nvPr/>
        </p:nvCxnSpPr>
        <p:spPr>
          <a:xfrm flipV="1">
            <a:off x="2551953" y="714465"/>
            <a:ext cx="9640047" cy="11415"/>
          </a:xfrm>
          <a:prstGeom prst="line">
            <a:avLst/>
          </a:prstGeom>
          <a:ln>
            <a:solidFill>
              <a:schemeClr val="accent3"/>
            </a:solidFill>
          </a:ln>
          <a:effectLst>
            <a:outerShdw blurRad="50800" dist="38100" dir="2700000" algn="tl" rotWithShape="0">
              <a:prstClr val="black">
                <a:alpha val="40000"/>
              </a:prstClr>
            </a:outerShdw>
          </a:effectLst>
        </p:spPr>
        <p:style>
          <a:lnRef idx="3">
            <a:schemeClr val="accent1"/>
          </a:lnRef>
          <a:fillRef idx="0">
            <a:schemeClr val="accent1"/>
          </a:fillRef>
          <a:effectRef idx="2">
            <a:schemeClr val="accent1"/>
          </a:effectRef>
          <a:fontRef idx="minor">
            <a:schemeClr val="tx1"/>
          </a:fontRef>
        </p:style>
      </p:cxnSp>
      <p:sp>
        <p:nvSpPr>
          <p:cNvPr id="9" name="文本框 8"/>
          <p:cNvSpPr txBox="1"/>
          <p:nvPr/>
        </p:nvSpPr>
        <p:spPr>
          <a:xfrm>
            <a:off x="2281774" y="128508"/>
            <a:ext cx="2911835" cy="400110"/>
          </a:xfrm>
          <a:prstGeom prst="rect">
            <a:avLst/>
          </a:prstGeom>
          <a:noFill/>
        </p:spPr>
        <p:txBody>
          <a:bodyPr wrap="square" rtlCol="0">
            <a:spAutoFit/>
          </a:bodyPr>
          <a:lstStyle/>
          <a:p>
            <a:pPr algn="ctr"/>
            <a:r>
              <a:rPr lang="zh-CN" altLang="en-US" sz="2000" b="1" dirty="0">
                <a:solidFill>
                  <a:schemeClr val="accent3"/>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rPr>
              <a:t>研究背景与研究意义</a:t>
            </a:r>
            <a:endParaRPr lang="zh-CN" altLang="en-US" sz="2000" b="1" dirty="0">
              <a:solidFill>
                <a:schemeClr val="accent3"/>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10" name="矩形 9"/>
          <p:cNvSpPr/>
          <p:nvPr/>
        </p:nvSpPr>
        <p:spPr>
          <a:xfrm>
            <a:off x="4997450" y="-11430"/>
            <a:ext cx="1846580" cy="715010"/>
          </a:xfrm>
          <a:prstGeom prst="rect">
            <a:avLst/>
          </a:prstGeom>
          <a:solidFill>
            <a:srgbClr val="06377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标题 1"/>
          <p:cNvSpPr txBox="1"/>
          <p:nvPr/>
        </p:nvSpPr>
        <p:spPr>
          <a:xfrm>
            <a:off x="5235575" y="124460"/>
            <a:ext cx="1262380" cy="403860"/>
          </a:xfrm>
          <a:prstGeom prst="rect">
            <a:avLst/>
          </a:prstGeom>
        </p:spPr>
        <p:txBody>
          <a:bodyPr>
            <a:normAutofit/>
          </a:bodyPr>
          <a:lstStyle>
            <a:lvl1pPr algn="l" defTabSz="914400" rtl="0" eaLnBrk="1" latinLnBrk="0" hangingPunct="1">
              <a:lnSpc>
                <a:spcPct val="90000"/>
              </a:lnSpc>
              <a:spcBef>
                <a:spcPct val="0"/>
              </a:spcBef>
              <a:buNone/>
              <a:defRPr lang="zh-CN" altLang="en-US" sz="2400" b="1" kern="1200" dirty="0">
                <a:solidFill>
                  <a:schemeClr val="accent1"/>
                </a:solidFill>
                <a:latin typeface="+mn-lt"/>
                <a:ea typeface="+mn-ea"/>
                <a:cs typeface="+mn-ea"/>
              </a:defRPr>
            </a:lvl1pPr>
          </a:lstStyle>
          <a:p>
            <a:pPr>
              <a:lnSpc>
                <a:spcPct val="100000"/>
              </a:lnSpc>
            </a:pPr>
            <a:r>
              <a:rPr lang="zh-CN" altLang="en-US" sz="2000"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rPr>
              <a:t>研究设计</a:t>
            </a:r>
            <a:endParaRPr lang="zh-CN" altLang="en-US" sz="2000" dirty="0">
              <a:solidFill>
                <a:schemeClr val="bg1"/>
              </a:solidFill>
              <a:effectLst>
                <a:outerShdw blurRad="38100" dist="38100" dir="2700000" algn="tl">
                  <a:srgbClr val="000000">
                    <a:alpha val="43137"/>
                  </a:srgbClr>
                </a:outerShdw>
              </a:effectLst>
              <a:latin typeface="Arial" panose="020B0604020202090204" pitchFamily="34" charset="0"/>
              <a:ea typeface="微软雅黑" panose="020B0503020204020204" pitchFamily="34" charset="-122"/>
              <a:sym typeface="Arial" panose="020B0604020202090204" pitchFamily="34" charset="0"/>
            </a:endParaRPr>
          </a:p>
        </p:txBody>
      </p:sp>
      <p:pic>
        <p:nvPicPr>
          <p:cNvPr id="12" name="图片 11" descr="CUFE_wordmark"/>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71755" y="-49530"/>
            <a:ext cx="2635250" cy="84391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CUFE"/>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3865245" y="-2096135"/>
            <a:ext cx="10756900" cy="10756900"/>
          </a:xfrm>
          <a:prstGeom prst="rect">
            <a:avLst/>
          </a:prstGeom>
          <a:effectLst>
            <a:outerShdw blurRad="50800" dist="50800" dir="5400000" algn="ctr" rotWithShape="0">
              <a:schemeClr val="bg2">
                <a:alpha val="0"/>
              </a:schemeClr>
            </a:outerShdw>
          </a:effectLst>
        </p:spPr>
      </p:pic>
      <p:sp>
        <p:nvSpPr>
          <p:cNvPr id="30" name="文本框 29"/>
          <p:cNvSpPr txBox="1"/>
          <p:nvPr/>
        </p:nvSpPr>
        <p:spPr>
          <a:xfrm>
            <a:off x="4949993" y="1895406"/>
            <a:ext cx="24490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150" normalizeH="0" baseline="0" noProof="0" dirty="0">
                <a:ln>
                  <a:noFill/>
                </a:ln>
                <a:solidFill>
                  <a:srgbClr val="595959"/>
                </a:solidFill>
                <a:effectLst/>
                <a:uLnTx/>
                <a:uFillTx/>
                <a:latin typeface="Arial" panose="020B0604020202090204" pitchFamily="34" charset="0"/>
                <a:ea typeface="微软雅黑" panose="020B0503020204020204" pitchFamily="34" charset="-122"/>
                <a:cs typeface="+mn-ea"/>
                <a:sym typeface="Arial" panose="020B0604020202090204" pitchFamily="34" charset="0"/>
              </a:rPr>
              <a:t>PART 03</a:t>
            </a:r>
            <a:endParaRPr kumimoji="0" lang="zh-CN" altLang="en-US" sz="3600" b="0" i="0" u="none" strike="noStrike" kern="1200" cap="none" spc="150" normalizeH="0" baseline="0" noProof="0" dirty="0">
              <a:ln>
                <a:noFill/>
              </a:ln>
              <a:solidFill>
                <a:srgbClr val="595959"/>
              </a:solidFill>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31" name="文本框 30"/>
          <p:cNvSpPr txBox="1"/>
          <p:nvPr/>
        </p:nvSpPr>
        <p:spPr>
          <a:xfrm>
            <a:off x="4864885" y="2831511"/>
            <a:ext cx="6810446" cy="923330"/>
          </a:xfrm>
          <a:prstGeom prst="rect">
            <a:avLst/>
          </a:prstGeom>
          <a:noFill/>
        </p:spPr>
        <p:txBody>
          <a:bodyPr wrap="square" rtlCol="0">
            <a:spAutoFit/>
          </a:bodyPr>
          <a:lstStyle/>
          <a:p>
            <a:pPr marL="0" marR="0" lvl="0" indent="0" algn="dist"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none" spc="300" normalizeH="0" baseline="0" noProof="0" dirty="0">
                <a:ln>
                  <a:noFill/>
                </a:ln>
                <a:solidFill>
                  <a:schemeClr val="accent3"/>
                </a:solidFill>
                <a:effectLst>
                  <a:outerShdw blurRad="38100" dist="38100" dir="2700000" algn="tl">
                    <a:srgbClr val="000000">
                      <a:alpha val="43137"/>
                    </a:srgbClr>
                  </a:outerShdw>
                </a:effectLst>
                <a:uLnTx/>
                <a:uFillTx/>
                <a:latin typeface="Arial" panose="020B0604020202090204" pitchFamily="34" charset="0"/>
                <a:ea typeface="微软雅黑" panose="020B0503020204020204" pitchFamily="34" charset="-122"/>
                <a:cs typeface="+mn-ea"/>
                <a:sym typeface="Arial" panose="020B0604020202090204" pitchFamily="34" charset="0"/>
              </a:rPr>
              <a:t>研究过程与结果分析</a:t>
            </a:r>
            <a:endParaRPr kumimoji="0" lang="zh-CN" altLang="en-US" sz="5400" b="1" i="0" u="none" strike="noStrike" kern="1200" cap="none" spc="300" normalizeH="0" baseline="0" noProof="0" dirty="0">
              <a:ln>
                <a:noFill/>
              </a:ln>
              <a:solidFill>
                <a:schemeClr val="accent3"/>
              </a:solidFill>
              <a:effectLst>
                <a:outerShdw blurRad="38100" dist="38100" dir="2700000" algn="tl">
                  <a:srgbClr val="000000">
                    <a:alpha val="43137"/>
                  </a:srgbClr>
                </a:outerShdw>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32" name="矩形 31"/>
          <p:cNvSpPr/>
          <p:nvPr/>
        </p:nvSpPr>
        <p:spPr>
          <a:xfrm>
            <a:off x="5102470" y="2533279"/>
            <a:ext cx="665278" cy="45720"/>
          </a:xfrm>
          <a:prstGeom prst="rect">
            <a:avLst/>
          </a:prstGeom>
          <a:solidFill>
            <a:schemeClr val="accent3"/>
          </a:solidFill>
          <a:ln>
            <a:noFill/>
          </a:ln>
        </p:spPr>
        <p:txBody>
          <a:bodyPr vert="horz" wrap="square" lIns="91440" tIns="45720" rIns="91440" bIns="45720" numCol="1" anchor="t" anchorCtr="0" compatLnSpc="1"/>
          <a:lstStyle/>
          <a:p>
            <a:endParaRPr lang="zh-CN" altLang="en-US">
              <a:solidFill>
                <a:srgbClr val="FF0000"/>
              </a:solidFill>
              <a:latin typeface="Arial" panose="020B0604020202090204" pitchFamily="34" charset="0"/>
              <a:ea typeface="微软雅黑" panose="020B0503020204020204" pitchFamily="34" charset="-122"/>
              <a:cs typeface="+mn-ea"/>
              <a:sym typeface="Arial" panose="020B0604020202090204" pitchFamily="34" charset="0"/>
            </a:endParaRPr>
          </a:p>
        </p:txBody>
      </p:sp>
      <p:sp>
        <p:nvSpPr>
          <p:cNvPr id="33" name="矩形 32"/>
          <p:cNvSpPr/>
          <p:nvPr/>
        </p:nvSpPr>
        <p:spPr>
          <a:xfrm>
            <a:off x="5019232" y="3832014"/>
            <a:ext cx="6569388" cy="523220"/>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bg1">
                    <a:lumMod val="50000"/>
                  </a:schemeClr>
                </a:solidFill>
                <a:effectLst/>
                <a:uLnTx/>
                <a:uFillTx/>
                <a:latin typeface="Arial" panose="020B0604020202090204" pitchFamily="34" charset="0"/>
                <a:ea typeface="微软雅黑" panose="020B0503020204020204" pitchFamily="34" charset="-122"/>
                <a:cs typeface="+mn-ea"/>
                <a:sym typeface="Arial" panose="020B0604020202090204" pitchFamily="34" charset="0"/>
              </a:rPr>
              <a:t>Research process and result analysis</a:t>
            </a:r>
            <a:endParaRPr kumimoji="0" lang="zh-CN" altLang="en-US" sz="2800" b="0" i="0" u="none" strike="noStrike" kern="1200" cap="none" spc="0" normalizeH="0" baseline="0" noProof="0" dirty="0">
              <a:ln>
                <a:noFill/>
              </a:ln>
              <a:solidFill>
                <a:schemeClr val="bg1">
                  <a:lumMod val="50000"/>
                </a:schemeClr>
              </a:solidFill>
              <a:effectLst/>
              <a:uLnTx/>
              <a:uFillTx/>
              <a:latin typeface="Arial" panose="020B0604020202090204" pitchFamily="34" charset="0"/>
              <a:ea typeface="微软雅黑" panose="020B0503020204020204" pitchFamily="34" charset="-122"/>
              <a:cs typeface="+mn-ea"/>
              <a:sym typeface="Arial" panose="020B0604020202090204" pitchFamily="34" charset="0"/>
            </a:endParaRPr>
          </a:p>
        </p:txBody>
      </p:sp>
    </p:spTree>
  </p:cSld>
  <p:clrMapOvr>
    <a:masterClrMapping/>
  </p:clrMapOvr>
</p:sld>
</file>

<file path=ppt/tags/tag1.xml><?xml version="1.0" encoding="utf-8"?>
<p:tagLst xmlns:p="http://schemas.openxmlformats.org/presentationml/2006/main">
  <p:tag name="resource_record_key" val="{&quot;13&quot;:[4519452]}"/>
</p:tagLst>
</file>

<file path=ppt/theme/theme1.xml><?xml version="1.0" encoding="utf-8"?>
<a:theme xmlns:a="http://schemas.openxmlformats.org/drawingml/2006/main" name="自定义设计方案">
  <a:themeElements>
    <a:clrScheme name="自定义 2">
      <a:dk1>
        <a:srgbClr val="000000"/>
      </a:dk1>
      <a:lt1>
        <a:srgbClr val="FFFFFF"/>
      </a:lt1>
      <a:dk2>
        <a:srgbClr val="768395"/>
      </a:dk2>
      <a:lt2>
        <a:srgbClr val="F0F0F0"/>
      </a:lt2>
      <a:accent1>
        <a:srgbClr val="9A0001"/>
      </a:accent1>
      <a:accent2>
        <a:srgbClr val="CEAB6E"/>
      </a:accent2>
      <a:accent3>
        <a:srgbClr val="063771"/>
      </a:accent3>
      <a:accent4>
        <a:srgbClr val="F3F4F8"/>
      </a:accent4>
      <a:accent5>
        <a:srgbClr val="64646C"/>
      </a:accent5>
      <a:accent6>
        <a:srgbClr val="FFFFFF"/>
      </a:accent6>
      <a:hlink>
        <a:srgbClr val="0070C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2000" dirty="0" smtClean="0">
            <a:latin typeface="Arial" panose="020B0604020202090204" pitchFamily="34" charset="0"/>
            <a:ea typeface="微软雅黑" panose="020B0503020204020204" pitchFamily="34" charset="-122"/>
            <a:cs typeface="+mn-ea"/>
            <a:sym typeface="Arial" panose="020B0604020202090204" pitchFamily="34"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自定义设计方案">
  <a:themeElements>
    <a:clrScheme name="自定义 2">
      <a:dk1>
        <a:srgbClr val="000000"/>
      </a:dk1>
      <a:lt1>
        <a:srgbClr val="FFFFFF"/>
      </a:lt1>
      <a:dk2>
        <a:srgbClr val="768395"/>
      </a:dk2>
      <a:lt2>
        <a:srgbClr val="F0F0F0"/>
      </a:lt2>
      <a:accent1>
        <a:srgbClr val="9A0001"/>
      </a:accent1>
      <a:accent2>
        <a:srgbClr val="CEAB6E"/>
      </a:accent2>
      <a:accent3>
        <a:srgbClr val="063771"/>
      </a:accent3>
      <a:accent4>
        <a:srgbClr val="F3F4F8"/>
      </a:accent4>
      <a:accent5>
        <a:srgbClr val="64646C"/>
      </a:accent5>
      <a:accent6>
        <a:srgbClr val="FFFFFF"/>
      </a:accent6>
      <a:hlink>
        <a:srgbClr val="0070C0"/>
      </a:hlink>
      <a:folHlink>
        <a:srgbClr val="BFBFBF"/>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2000" dirty="0" smtClean="0">
            <a:latin typeface="Arial" panose="020B0604020202090204" pitchFamily="34" charset="0"/>
            <a:ea typeface="微软雅黑" panose="020B0503020204020204" pitchFamily="34" charset="-122"/>
            <a:cs typeface="+mn-ea"/>
            <a:sym typeface="Arial" panose="020B0604020202090204" pitchFamily="34" charset="0"/>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PLUS">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3885</Words>
  <Application>WPS 演示</Application>
  <PresentationFormat>宽屏</PresentationFormat>
  <Paragraphs>1253</Paragraphs>
  <Slides>21</Slides>
  <Notes>20</Notes>
  <HiddenSlides>0</HiddenSlides>
  <MMClips>0</MMClips>
  <ScaleCrop>false</ScaleCrop>
  <HeadingPairs>
    <vt:vector size="8" baseType="variant">
      <vt:variant>
        <vt:lpstr>已用的字体</vt:lpstr>
      </vt:variant>
      <vt:variant>
        <vt:i4>21</vt:i4>
      </vt:variant>
      <vt:variant>
        <vt:lpstr>主题</vt:lpstr>
      </vt:variant>
      <vt:variant>
        <vt:i4>3</vt:i4>
      </vt:variant>
      <vt:variant>
        <vt:lpstr>嵌入 OLE 服务器</vt:lpstr>
      </vt:variant>
      <vt:variant>
        <vt:i4>6</vt:i4>
      </vt:variant>
      <vt:variant>
        <vt:lpstr>幻灯片标题</vt:lpstr>
      </vt:variant>
      <vt:variant>
        <vt:i4>21</vt:i4>
      </vt:variant>
    </vt:vector>
  </HeadingPairs>
  <TitlesOfParts>
    <vt:vector size="51" baseType="lpstr">
      <vt:lpstr>Arial</vt:lpstr>
      <vt:lpstr>宋体</vt:lpstr>
      <vt:lpstr>Wingdings</vt:lpstr>
      <vt:lpstr>微软雅黑</vt:lpstr>
      <vt:lpstr>汉仪旗黑</vt:lpstr>
      <vt:lpstr>经典圆体简</vt:lpstr>
      <vt:lpstr>Arial</vt:lpstr>
      <vt:lpstr>Times New Roman</vt:lpstr>
      <vt:lpstr>华文仿宋</vt:lpstr>
      <vt:lpstr>仿宋</vt:lpstr>
      <vt:lpstr>宋体</vt:lpstr>
      <vt:lpstr>Arial Unicode MS</vt:lpstr>
      <vt:lpstr>等线</vt:lpstr>
      <vt:lpstr>汉仪中等线KW</vt:lpstr>
      <vt:lpstr>华文宋体</vt:lpstr>
      <vt:lpstr>Calibri</vt:lpstr>
      <vt:lpstr>Helvetica Neue</vt:lpstr>
      <vt:lpstr>汉仪书宋二KW</vt:lpstr>
      <vt:lpstr>方正仿宋_GBK</vt:lpstr>
      <vt:lpstr>仿宋</vt:lpstr>
      <vt:lpstr>微软雅黑</vt:lpstr>
      <vt:lpstr>自定义设计方案</vt:lpstr>
      <vt:lpstr>1_自定义设计方案</vt:lpstr>
      <vt:lpstr>1_OfficePLUS</vt:lpstr>
      <vt:lpstr>Equation.AxMath</vt:lpstr>
      <vt:lpstr>Equation.AxMath</vt:lpstr>
      <vt:lpstr>Equation.AxMath</vt:lpstr>
      <vt:lpstr>Equation.AxMath</vt:lpstr>
      <vt:lpstr>Equation.AxMath</vt:lpstr>
      <vt:lpstr>Equation.AxMath</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#我给母校送模板#</dc:title>
  <dc:creator>田 振宇</dc:creator>
  <cp:keywords>51PPT模板网</cp:keywords>
  <cp:lastModifiedBy>卤汁鱼</cp:lastModifiedBy>
  <cp:revision>318</cp:revision>
  <dcterms:created xsi:type="dcterms:W3CDTF">2025-06-24T17:12:04Z</dcterms:created>
  <dcterms:modified xsi:type="dcterms:W3CDTF">2025-06-24T17:12:04Z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Nuaxnuy@DESKTOP-GLORKB7</vt:lpwstr>
  </property>
  <property fmtid="{D5CDD505-2E9C-101B-9397-08002B2CF9AE}" pid="5" name="MSIP_Label_f42aa342-8706-4288-bd11-ebb85995028c_SetDate">
    <vt:lpwstr>2019-04-13T09:21:34.3521271Z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8ba33e4d-f70c-4f8a-80c4-7b79b430a7ab</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KSOProductBuildVer">
    <vt:lpwstr>2052-7.4.0.8981</vt:lpwstr>
  </property>
  <property fmtid="{D5CDD505-2E9C-101B-9397-08002B2CF9AE}" pid="12" name="ICV">
    <vt:lpwstr>DCD4AD8A812F9E736F751868AC1A318B_43</vt:lpwstr>
  </property>
</Properties>
</file>