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8"/>
  </p:notesMasterIdLst>
  <p:sldIdLst>
    <p:sldId id="273" r:id="rId3"/>
    <p:sldId id="257" r:id="rId4"/>
    <p:sldId id="274" r:id="rId5"/>
    <p:sldId id="258" r:id="rId6"/>
    <p:sldId id="275" r:id="rId7"/>
    <p:sldId id="259" r:id="rId8"/>
    <p:sldId id="260" r:id="rId9"/>
    <p:sldId id="261" r:id="rId10"/>
    <p:sldId id="276" r:id="rId11"/>
    <p:sldId id="262" r:id="rId12"/>
    <p:sldId id="277" r:id="rId13"/>
    <p:sldId id="263" r:id="rId14"/>
    <p:sldId id="278" r:id="rId15"/>
    <p:sldId id="264" r:id="rId16"/>
    <p:sldId id="266" r:id="rId17"/>
    <p:sldId id="279" r:id="rId18"/>
    <p:sldId id="267" r:id="rId19"/>
    <p:sldId id="269" r:id="rId20"/>
    <p:sldId id="268" r:id="rId21"/>
    <p:sldId id="270" r:id="rId22"/>
    <p:sldId id="280" r:id="rId23"/>
    <p:sldId id="271" r:id="rId24"/>
    <p:sldId id="281" r:id="rId25"/>
    <p:sldId id="272" r:id="rId26"/>
    <p:sldId id="282" r:id="rId27"/>
  </p:sldIdLst>
  <p:sldSz cx="9144000" cy="6858000" type="screen4x3"/>
  <p:notesSz cx="6858000" cy="9144000"/>
  <p:defaultTextStyle>
    <a:defPPr>
      <a:defRPr lang="zh-CN"/>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90204" pitchFamily="34" charset="0"/>
        <a:ea typeface="宋体" pitchFamily="2" charset="-122"/>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90204" pitchFamily="34" charset="0"/>
        <a:ea typeface="宋体" pitchFamily="2" charset="-122"/>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90204" pitchFamily="34" charset="0"/>
        <a:ea typeface="宋体" pitchFamily="2" charset="-122"/>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90204" pitchFamily="34" charset="0"/>
        <a:ea typeface="宋体" pitchFamily="2" charset="-122"/>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90204" pitchFamily="34" charset="0"/>
        <a:ea typeface="宋体" pitchFamily="2" charset="-122"/>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90204" pitchFamily="34" charset="0"/>
        <a:ea typeface="宋体" pitchFamily="2" charset="-122"/>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90204" pitchFamily="34" charset="0"/>
        <a:ea typeface="宋体" pitchFamily="2" charset="-122"/>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90204" pitchFamily="34" charset="0"/>
        <a:ea typeface="宋体" pitchFamily="2" charset="-122"/>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90204" pitchFamily="34" charset="0"/>
        <a:ea typeface="宋体" pitchFamily="2"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6699FF"/>
    <a:srgbClr val="FFFF99"/>
    <a:srgbClr val="CCFFCC"/>
    <a:srgbClr val="CCFF99"/>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3359"/>
    <p:restoredTop sz="94745"/>
  </p:normalViewPr>
  <p:slideViewPr>
    <p:cSldViewPr showGuides="1">
      <p:cViewPr varScale="1">
        <p:scale>
          <a:sx n="95" d="100"/>
          <a:sy n="95" d="100"/>
        </p:scale>
        <p:origin x="1138" y="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1" Type="http://schemas.openxmlformats.org/officeDocument/2006/relationships/tableStyles" Target="tableStyles.xml"/><Relationship Id="rId30" Type="http://schemas.openxmlformats.org/officeDocument/2006/relationships/viewProps" Target="viewProps.xml"/><Relationship Id="rId3" Type="http://schemas.openxmlformats.org/officeDocument/2006/relationships/slide" Target="slides/slide1.xml"/><Relationship Id="rId29" Type="http://schemas.openxmlformats.org/officeDocument/2006/relationships/presProps" Target="presProps.xml"/><Relationship Id="rId28" Type="http://schemas.openxmlformats.org/officeDocument/2006/relationships/notesMaster" Target="notesMasters/notesMaster1.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atin typeface="Arial" panose="020B060402020209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atin typeface="Arial" panose="020B060402020209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143AED5A-F029-42E7-91FC-6FE6F9C7219B}" type="datetimeFigureOut">
              <a:rPr kumimoji="0" lang="zh-CN" altLang="en-US" sz="12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rPr>
            </a:fld>
            <a:endParaRPr kumimoji="0" lang="zh-CN" altLang="en-US" sz="12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marL="0" marR="0" lvl="0" indent="0" algn="l" defTabSz="914400" rtl="0" eaLnBrk="1" fontAlgn="base" latinLnBrk="0" hangingPunct="1">
              <a:lnSpc>
                <a:spcPct val="100000"/>
              </a:lnSpc>
              <a:spcBef>
                <a:spcPct val="30000"/>
              </a:spcBef>
              <a:spcAft>
                <a:spcPct val="0"/>
              </a:spcAft>
              <a:buClrTx/>
              <a:buSzTx/>
              <a:buFontTx/>
              <a:buNone/>
              <a:defRPr/>
            </a:pP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marL="0" marR="0" lvl="0" indent="0" algn="l" defTabSz="914400" rtl="0" eaLnBrk="1" fontAlgn="base" latinLnBrk="0" hangingPunct="1">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单击此处编辑母版文本样式</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457200" marR="0" lvl="1" indent="0" algn="l" defTabSz="914400" rtl="0" eaLnBrk="1" fontAlgn="base" latinLnBrk="0" hangingPunct="1">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第二级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914400" marR="0" lvl="2" indent="0" algn="l" defTabSz="914400" rtl="0" eaLnBrk="1" fontAlgn="base" latinLnBrk="0" hangingPunct="1">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第三级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1371600" marR="0" lvl="3" indent="0" algn="l" defTabSz="914400" rtl="0" eaLnBrk="1" fontAlgn="base" latinLnBrk="0" hangingPunct="1">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第四级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1828800" marR="0" lvl="4" indent="0" algn="l" defTabSz="914400" rtl="0" eaLnBrk="1" fontAlgn="base" latinLnBrk="0" hangingPunct="1">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第五级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atin typeface="Arial" panose="020B060402020209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lstStyle>
            <a:lvl1pPr algn="r">
              <a:defRPr sz="1200"/>
            </a:lvl1pPr>
          </a:lstStyle>
          <a:p>
            <a:pPr marL="0" marR="0" lvl="0" indent="0" algn="r" defTabSz="914400" rtl="0" eaLnBrk="1" fontAlgn="base" latinLnBrk="0" hangingPunct="1">
              <a:lnSpc>
                <a:spcPct val="100000"/>
              </a:lnSpc>
              <a:spcBef>
                <a:spcPct val="0"/>
              </a:spcBef>
              <a:spcAft>
                <a:spcPct val="0"/>
              </a:spcAft>
              <a:buClrTx/>
              <a:buSzTx/>
              <a:buFontTx/>
              <a:buNone/>
              <a:defRPr/>
            </a:pPr>
            <a:fld id="{27FB6A01-A4D3-4E26-9018-9530BD191CA9}" type="slidenum">
              <a:rPr kumimoji="0" lang="zh-CN" altLang="en-US" sz="1200" b="0" i="0" u="none" strike="noStrike" kern="1200" cap="none" spc="0" normalizeH="0" baseline="0" noProof="0" smtClean="0">
                <a:ln>
                  <a:noFill/>
                </a:ln>
                <a:solidFill>
                  <a:schemeClr val="tx1"/>
                </a:solidFill>
                <a:effectLst/>
                <a:uLnTx/>
                <a:uFillTx/>
                <a:latin typeface="Arial" panose="020B0604020202090204" pitchFamily="34" charset="0"/>
                <a:ea typeface="宋体" pitchFamily="2" charset="-122"/>
                <a:cs typeface="+mn-cs"/>
              </a:rPr>
            </a:fld>
            <a:endParaRPr kumimoji="0" lang="zh-CN" altLang="en-US" sz="1200" b="0" i="0" u="none" strike="noStrike" kern="1200" cap="none" spc="0" normalizeH="0" baseline="0" noProof="0" smtClean="0">
              <a:ln>
                <a:noFill/>
              </a:ln>
              <a:solidFill>
                <a:schemeClr val="tx1"/>
              </a:solidFill>
              <a:effectLst/>
              <a:uLnTx/>
              <a:uFillTx/>
              <a:latin typeface="Arial" panose="020B0604020202090204" pitchFamily="34" charset="0"/>
              <a:ea typeface="宋体" pitchFamily="2" charset="-122"/>
              <a:cs typeface="+mn-cs"/>
            </a:endParaRPr>
          </a:p>
        </p:txBody>
      </p:sp>
    </p:spTree>
  </p:cSld>
  <p:clrMap bg1="lt1" tx1="dk1" bg2="lt2" tx2="dk2" accent1="accent1" accent2="accent2" accent3="accent3" accent4="accent4" accent5="accent5" accent6="accent6" hlink="hlink" folHlink="folHlink"/>
  <p:hf sldNum="0" hdr="0" ftr="0" dt="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47D17F7B-49C3-4E93-82DB-C168244E0C5A}" type="slidenum">
              <a:rPr kumimoji="0" lang="en-US" altLang="zh-CN" sz="1400" b="0" i="0" u="none" strike="noStrike" kern="1200" cap="none" spc="0" normalizeH="0" baseline="0" noProof="0" smtClean="0">
                <a:ln>
                  <a:noFill/>
                </a:ln>
                <a:solidFill>
                  <a:schemeClr val="tx1"/>
                </a:solidFill>
                <a:effectLst/>
                <a:uLnTx/>
                <a:uFillTx/>
                <a:latin typeface="Arial" panose="020B0604020202090204" pitchFamily="34" charset="0"/>
                <a:ea typeface="宋体"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90204" pitchFamily="34" charset="0"/>
              <a:ea typeface="宋体" pitchFamily="2" charset="-122"/>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47D17F7B-49C3-4E93-82DB-C168244E0C5A}" type="slidenum">
              <a:rPr kumimoji="0" lang="en-US" altLang="zh-CN" sz="1400" b="0" i="0" u="none" strike="noStrike" kern="1200" cap="none" spc="0" normalizeH="0" baseline="0" noProof="0" smtClean="0">
                <a:ln>
                  <a:noFill/>
                </a:ln>
                <a:solidFill>
                  <a:schemeClr val="tx1"/>
                </a:solidFill>
                <a:effectLst/>
                <a:uLnTx/>
                <a:uFillTx/>
                <a:latin typeface="Arial" panose="020B0604020202090204" pitchFamily="34" charset="0"/>
                <a:ea typeface="宋体"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90204" pitchFamily="34" charset="0"/>
              <a:ea typeface="宋体" pitchFamily="2" charset="-122"/>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47D17F7B-49C3-4E93-82DB-C168244E0C5A}" type="slidenum">
              <a:rPr kumimoji="0" lang="en-US" altLang="zh-CN" sz="1400" b="0" i="0" u="none" strike="noStrike" kern="1200" cap="none" spc="0" normalizeH="0" baseline="0" noProof="0" smtClean="0">
                <a:ln>
                  <a:noFill/>
                </a:ln>
                <a:solidFill>
                  <a:schemeClr val="tx1"/>
                </a:solidFill>
                <a:effectLst/>
                <a:uLnTx/>
                <a:uFillTx/>
                <a:latin typeface="Arial" panose="020B0604020202090204" pitchFamily="34" charset="0"/>
                <a:ea typeface="宋体"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90204" pitchFamily="34" charset="0"/>
              <a:ea typeface="宋体" pitchFamily="2" charset="-122"/>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47D17F7B-49C3-4E93-82DB-C168244E0C5A}" type="slidenum">
              <a:rPr kumimoji="0" lang="en-US" altLang="zh-CN" sz="1400" b="0" i="0" u="none" strike="noStrike" kern="1200" cap="none" spc="0" normalizeH="0" baseline="0" noProof="0" smtClean="0">
                <a:ln>
                  <a:noFill/>
                </a:ln>
                <a:solidFill>
                  <a:schemeClr val="tx1"/>
                </a:solidFill>
                <a:effectLst/>
                <a:uLnTx/>
                <a:uFillTx/>
                <a:latin typeface="Arial" panose="020B0604020202090204" pitchFamily="34" charset="0"/>
                <a:ea typeface="宋体"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90204" pitchFamily="34" charset="0"/>
              <a:ea typeface="宋体" pitchFamily="2" charset="-122"/>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47D17F7B-49C3-4E93-82DB-C168244E0C5A}" type="slidenum">
              <a:rPr kumimoji="0" lang="en-US" altLang="zh-CN" sz="1400" b="0" i="0" u="none" strike="noStrike" kern="1200" cap="none" spc="0" normalizeH="0" baseline="0" noProof="0" smtClean="0">
                <a:ln>
                  <a:noFill/>
                </a:ln>
                <a:solidFill>
                  <a:schemeClr val="tx1"/>
                </a:solidFill>
                <a:effectLst/>
                <a:uLnTx/>
                <a:uFillTx/>
                <a:latin typeface="Arial" panose="020B0604020202090204" pitchFamily="34" charset="0"/>
                <a:ea typeface="宋体"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90204" pitchFamily="34" charset="0"/>
              <a:ea typeface="宋体" pitchFamily="2" charset="-122"/>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7" name="灯片编号占位符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47D17F7B-49C3-4E93-82DB-C168244E0C5A}" type="slidenum">
              <a:rPr kumimoji="0" lang="en-US" altLang="zh-CN" sz="1400" b="0" i="0" u="none" strike="noStrike" kern="1200" cap="none" spc="0" normalizeH="0" baseline="0" noProof="0" smtClean="0">
                <a:ln>
                  <a:noFill/>
                </a:ln>
                <a:solidFill>
                  <a:schemeClr val="tx1"/>
                </a:solidFill>
                <a:effectLst/>
                <a:uLnTx/>
                <a:uFillTx/>
                <a:latin typeface="Arial" panose="020B0604020202090204" pitchFamily="34" charset="0"/>
                <a:ea typeface="宋体"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90204" pitchFamily="34" charset="0"/>
              <a:ea typeface="宋体" pitchFamily="2" charset="-122"/>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9" name="灯片编号占位符 8"/>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47D17F7B-49C3-4E93-82DB-C168244E0C5A}" type="slidenum">
              <a:rPr kumimoji="0" lang="en-US" altLang="zh-CN" sz="1400" b="0" i="0" u="none" strike="noStrike" kern="1200" cap="none" spc="0" normalizeH="0" baseline="0" noProof="0" smtClean="0">
                <a:ln>
                  <a:noFill/>
                </a:ln>
                <a:solidFill>
                  <a:schemeClr val="tx1"/>
                </a:solidFill>
                <a:effectLst/>
                <a:uLnTx/>
                <a:uFillTx/>
                <a:latin typeface="Arial" panose="020B0604020202090204" pitchFamily="34" charset="0"/>
                <a:ea typeface="宋体"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90204" pitchFamily="34" charset="0"/>
              <a:ea typeface="宋体" pitchFamily="2" charset="-122"/>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5" name="灯片编号占位符 4"/>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47D17F7B-49C3-4E93-82DB-C168244E0C5A}" type="slidenum">
              <a:rPr kumimoji="0" lang="en-US" altLang="zh-CN" sz="1400" b="0" i="0" u="none" strike="noStrike" kern="1200" cap="none" spc="0" normalizeH="0" baseline="0" noProof="0" smtClean="0">
                <a:ln>
                  <a:noFill/>
                </a:ln>
                <a:solidFill>
                  <a:schemeClr val="tx1"/>
                </a:solidFill>
                <a:effectLst/>
                <a:uLnTx/>
                <a:uFillTx/>
                <a:latin typeface="Arial" panose="020B0604020202090204" pitchFamily="34" charset="0"/>
                <a:ea typeface="宋体"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90204" pitchFamily="34" charset="0"/>
              <a:ea typeface="宋体" pitchFamily="2" charset="-122"/>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4" name="灯片编号占位符 3"/>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47D17F7B-49C3-4E93-82DB-C168244E0C5A}" type="slidenum">
              <a:rPr kumimoji="0" lang="en-US" altLang="zh-CN" sz="1400" b="0" i="0" u="none" strike="noStrike" kern="1200" cap="none" spc="0" normalizeH="0" baseline="0" noProof="0" smtClean="0">
                <a:ln>
                  <a:noFill/>
                </a:ln>
                <a:solidFill>
                  <a:schemeClr val="tx1"/>
                </a:solidFill>
                <a:effectLst/>
                <a:uLnTx/>
                <a:uFillTx/>
                <a:latin typeface="Arial" panose="020B0604020202090204" pitchFamily="34" charset="0"/>
                <a:ea typeface="宋体"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90204" pitchFamily="34" charset="0"/>
              <a:ea typeface="宋体" pitchFamily="2" charset="-122"/>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7" name="灯片编号占位符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47D17F7B-49C3-4E93-82DB-C168244E0C5A}" type="slidenum">
              <a:rPr kumimoji="0" lang="en-US" altLang="zh-CN" sz="1400" b="0" i="0" u="none" strike="noStrike" kern="1200" cap="none" spc="0" normalizeH="0" baseline="0" noProof="0" smtClean="0">
                <a:ln>
                  <a:noFill/>
                </a:ln>
                <a:solidFill>
                  <a:schemeClr val="tx1"/>
                </a:solidFill>
                <a:effectLst/>
                <a:uLnTx/>
                <a:uFillTx/>
                <a:latin typeface="Arial" panose="020B0604020202090204" pitchFamily="34" charset="0"/>
                <a:ea typeface="宋体"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90204" pitchFamily="34" charset="0"/>
              <a:ea typeface="宋体" pitchFamily="2" charset="-122"/>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7" name="灯片编号占位符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47D17F7B-49C3-4E93-82DB-C168244E0C5A}" type="slidenum">
              <a:rPr kumimoji="0" lang="en-US" altLang="zh-CN" sz="1400" b="0" i="0" u="none" strike="noStrike" kern="1200" cap="none" spc="0" normalizeH="0" baseline="0" noProof="0" smtClean="0">
                <a:ln>
                  <a:noFill/>
                </a:ln>
                <a:solidFill>
                  <a:schemeClr val="tx1"/>
                </a:solidFill>
                <a:effectLst/>
                <a:uLnTx/>
                <a:uFillTx/>
                <a:latin typeface="Arial" panose="020B0604020202090204" pitchFamily="34" charset="0"/>
                <a:ea typeface="宋体"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90204" pitchFamily="34" charset="0"/>
              <a:ea typeface="宋体" pitchFamily="2" charset="-122"/>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CFFCC"/>
        </a:solidFill>
        <a:effectLst/>
      </p:bgPr>
    </p:bg>
    <p:spTree>
      <p:nvGrpSpPr>
        <p:cNvPr id="1" name=""/>
        <p:cNvGrpSpPr/>
        <p:nvPr/>
      </p:nvGrpSpPr>
      <p:grpSpPr/>
      <p:sp>
        <p:nvSpPr>
          <p:cNvPr id="1026" name="Rectangle 2"/>
          <p:cNvSpPr>
            <a:spLocks noGrp="1"/>
          </p:cNvSpPr>
          <p:nvPr>
            <p:ph type="title"/>
          </p:nvPr>
        </p:nvSpPr>
        <p:spPr>
          <a:xfrm>
            <a:off x="457200" y="274638"/>
            <a:ext cx="8229600" cy="1143000"/>
          </a:xfrm>
          <a:prstGeom prst="rect">
            <a:avLst/>
          </a:prstGeom>
          <a:noFill/>
          <a:ln w="9525">
            <a:noFill/>
          </a:ln>
        </p:spPr>
        <p:txBody>
          <a:bodyPr anchor="ctr" anchorCtr="0"/>
          <a:p>
            <a:pPr lvl="0"/>
            <a:r>
              <a:rPr lang="zh-CN" altLang="en-US" dirty="0"/>
              <a:t>单击此处编辑母版标题样式</a:t>
            </a:r>
            <a:endParaRPr lang="zh-CN" altLang="en-US" dirty="0"/>
          </a:p>
        </p:txBody>
      </p:sp>
      <p:sp>
        <p:nvSpPr>
          <p:cNvPr id="1027" name="Rectangle 3"/>
          <p:cNvSpPr>
            <a:spLocks noGrp="1"/>
          </p:cNvSpPr>
          <p:nvPr>
            <p:ph type="body" idx="1"/>
          </p:nvPr>
        </p:nvSpPr>
        <p:spPr>
          <a:xfrm>
            <a:off x="457200" y="1600200"/>
            <a:ext cx="8229600" cy="4525963"/>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t" anchorCtr="0" compatLnSpc="1"/>
          <a:lstStyle>
            <a:lvl1pPr>
              <a:defRPr sz="1400" smtClean="0">
                <a:latin typeface="Arial" panose="020B060402020209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lstStyle>
            <a:lvl1pPr algn="ctr">
              <a:defRPr sz="1400" smtClean="0">
                <a:latin typeface="Arial" panose="020B060402020209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ln>
          <a:effectLst/>
        </p:spPr>
        <p:txBody>
          <a:bodyPr vert="horz" wrap="square" lIns="91440" tIns="45720" rIns="91440" bIns="45720" numCol="1" anchor="t" anchorCtr="0" compatLnSpc="1"/>
          <a:lstStyle>
            <a:lvl1pPr algn="r">
              <a:defRPr sz="1400"/>
            </a:lvl1pPr>
          </a:lstStyle>
          <a:p>
            <a:pPr marL="0" marR="0" lvl="0" indent="0" algn="r" defTabSz="914400" rtl="0" eaLnBrk="1" fontAlgn="base" latinLnBrk="0" hangingPunct="1">
              <a:lnSpc>
                <a:spcPct val="100000"/>
              </a:lnSpc>
              <a:spcBef>
                <a:spcPct val="0"/>
              </a:spcBef>
              <a:spcAft>
                <a:spcPct val="0"/>
              </a:spcAft>
              <a:buClrTx/>
              <a:buSzTx/>
              <a:buFontTx/>
              <a:buNone/>
              <a:defRPr/>
            </a:pPr>
            <a:fld id="{47D17F7B-49C3-4E93-82DB-C168244E0C5A}" type="slidenum">
              <a:rPr kumimoji="0" lang="en-US" altLang="zh-CN" sz="1400" b="0" i="0" u="none" strike="noStrike" kern="1200" cap="none" spc="0" normalizeH="0" baseline="0" noProof="0" smtClean="0">
                <a:ln>
                  <a:noFill/>
                </a:ln>
                <a:solidFill>
                  <a:schemeClr val="tx1"/>
                </a:solidFill>
                <a:effectLst/>
                <a:uLnTx/>
                <a:uFillTx/>
                <a:latin typeface="Arial" panose="020B0604020202090204" pitchFamily="34" charset="0"/>
                <a:ea typeface="宋体"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90204" pitchFamily="34" charset="0"/>
              <a:ea typeface="宋体" pitchFamily="2" charset="-122"/>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90204" pitchFamily="34" charset="0"/>
          <a:ea typeface="宋体" pitchFamily="2" charset="-122"/>
        </a:defRPr>
      </a:lvl2pPr>
      <a:lvl3pPr algn="ctr" rtl="0" eaLnBrk="0" fontAlgn="base" hangingPunct="0">
        <a:spcBef>
          <a:spcPct val="0"/>
        </a:spcBef>
        <a:spcAft>
          <a:spcPct val="0"/>
        </a:spcAft>
        <a:defRPr sz="4400">
          <a:solidFill>
            <a:schemeClr val="tx2"/>
          </a:solidFill>
          <a:latin typeface="Arial" panose="020B0604020202090204" pitchFamily="34" charset="0"/>
          <a:ea typeface="宋体" pitchFamily="2" charset="-122"/>
        </a:defRPr>
      </a:lvl3pPr>
      <a:lvl4pPr algn="ctr" rtl="0" eaLnBrk="0" fontAlgn="base" hangingPunct="0">
        <a:spcBef>
          <a:spcPct val="0"/>
        </a:spcBef>
        <a:spcAft>
          <a:spcPct val="0"/>
        </a:spcAft>
        <a:defRPr sz="4400">
          <a:solidFill>
            <a:schemeClr val="tx2"/>
          </a:solidFill>
          <a:latin typeface="Arial" panose="020B0604020202090204" pitchFamily="34" charset="0"/>
          <a:ea typeface="宋体" pitchFamily="2" charset="-122"/>
        </a:defRPr>
      </a:lvl4pPr>
      <a:lvl5pPr algn="ctr" rtl="0" eaLnBrk="0" fontAlgn="base" hangingPunct="0">
        <a:spcBef>
          <a:spcPct val="0"/>
        </a:spcBef>
        <a:spcAft>
          <a:spcPct val="0"/>
        </a:spcAft>
        <a:defRPr sz="4400">
          <a:solidFill>
            <a:schemeClr val="tx2"/>
          </a:solidFill>
          <a:latin typeface="Arial" panose="020B0604020202090204" pitchFamily="34" charset="0"/>
          <a:ea typeface="宋体" pitchFamily="2" charset="-122"/>
        </a:defRPr>
      </a:lvl5pPr>
      <a:lvl6pPr marL="457200" algn="ctr" rtl="0" fontAlgn="base">
        <a:spcBef>
          <a:spcPct val="0"/>
        </a:spcBef>
        <a:spcAft>
          <a:spcPct val="0"/>
        </a:spcAft>
        <a:defRPr sz="4400">
          <a:solidFill>
            <a:schemeClr val="tx2"/>
          </a:solidFill>
          <a:latin typeface="Arial" panose="020B0604020202090204" pitchFamily="34" charset="0"/>
          <a:ea typeface="宋体" pitchFamily="2" charset="-122"/>
        </a:defRPr>
      </a:lvl6pPr>
      <a:lvl7pPr marL="914400" algn="ctr" rtl="0" fontAlgn="base">
        <a:spcBef>
          <a:spcPct val="0"/>
        </a:spcBef>
        <a:spcAft>
          <a:spcPct val="0"/>
        </a:spcAft>
        <a:defRPr sz="4400">
          <a:solidFill>
            <a:schemeClr val="tx2"/>
          </a:solidFill>
          <a:latin typeface="Arial" panose="020B0604020202090204" pitchFamily="34" charset="0"/>
          <a:ea typeface="宋体" pitchFamily="2" charset="-122"/>
        </a:defRPr>
      </a:lvl7pPr>
      <a:lvl8pPr marL="1371600" algn="ctr" rtl="0" fontAlgn="base">
        <a:spcBef>
          <a:spcPct val="0"/>
        </a:spcBef>
        <a:spcAft>
          <a:spcPct val="0"/>
        </a:spcAft>
        <a:defRPr sz="4400">
          <a:solidFill>
            <a:schemeClr val="tx2"/>
          </a:solidFill>
          <a:latin typeface="Arial" panose="020B0604020202090204" pitchFamily="34" charset="0"/>
          <a:ea typeface="宋体" pitchFamily="2" charset="-122"/>
        </a:defRPr>
      </a:lvl8pPr>
      <a:lvl9pPr marL="1828800" algn="ctr" rtl="0" fontAlgn="base">
        <a:spcBef>
          <a:spcPct val="0"/>
        </a:spcBef>
        <a:spcAft>
          <a:spcPct val="0"/>
        </a:spcAft>
        <a:defRPr sz="4400">
          <a:solidFill>
            <a:schemeClr val="tx2"/>
          </a:solidFill>
          <a:latin typeface="Arial" panose="020B0604020202090204" pitchFamily="34" charset="0"/>
          <a:ea typeface="宋体"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4" name="Rectangle 3"/>
          <p:cNvSpPr/>
          <p:nvPr/>
        </p:nvSpPr>
        <p:spPr>
          <a:xfrm>
            <a:off x="533400" y="304800"/>
            <a:ext cx="8077200" cy="2667000"/>
          </a:xfrm>
          <a:prstGeom prst="rect">
            <a:avLst/>
          </a:prstGeom>
          <a:noFill/>
          <a:ln w="9525">
            <a:noFill/>
          </a:ln>
        </p:spPr>
        <p:txBody>
          <a:bodyPr anchor="ctr" anchorCtr="0"/>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algn="ctr" eaLnBrk="1" hangingPunct="1">
              <a:spcBef>
                <a:spcPct val="0"/>
              </a:spcBef>
              <a:spcAft>
                <a:spcPts val="600"/>
              </a:spcAft>
              <a:buNone/>
            </a:pPr>
            <a:r>
              <a:rPr lang="zh-CN" altLang="en-US" sz="3600" b="1" dirty="0">
                <a:solidFill>
                  <a:srgbClr val="6699FF"/>
                </a:solidFill>
                <a:latin typeface="黑体" pitchFamily="49" charset="-122"/>
                <a:ea typeface="黑体" pitchFamily="49" charset="-122"/>
              </a:rPr>
              <a:t>国际（区域）经济一体化的类型和实践</a:t>
            </a:r>
            <a:endParaRPr lang="zh-CN" altLang="en-US" sz="3600" b="1" dirty="0">
              <a:solidFill>
                <a:srgbClr val="6699FF"/>
              </a:solidFill>
              <a:latin typeface="黑体" pitchFamily="49" charset="-122"/>
              <a:ea typeface="黑体" pitchFamily="49" charset="-122"/>
            </a:endParaRPr>
          </a:p>
          <a:p>
            <a:pPr marL="0" lvl="0" indent="0" algn="ctr" eaLnBrk="1" hangingPunct="1">
              <a:spcBef>
                <a:spcPct val="0"/>
              </a:spcBef>
              <a:spcAft>
                <a:spcPts val="600"/>
              </a:spcAft>
              <a:buNone/>
            </a:pPr>
            <a:endParaRPr lang="zh-CN" altLang="en-US" sz="1600" b="1" dirty="0">
              <a:solidFill>
                <a:srgbClr val="6699FF"/>
              </a:solidFill>
              <a:latin typeface="黑体" pitchFamily="49" charset="-122"/>
              <a:ea typeface="黑体" pitchFamily="49" charset="-122"/>
            </a:endParaRPr>
          </a:p>
          <a:p>
            <a:pPr marL="0" lvl="0" indent="0" eaLnBrk="1" hangingPunct="1">
              <a:spcBef>
                <a:spcPct val="0"/>
              </a:spcBef>
              <a:spcAft>
                <a:spcPts val="600"/>
              </a:spcAft>
              <a:buNone/>
            </a:pPr>
            <a:r>
              <a:rPr lang="zh-CN" altLang="en-US" sz="2400" b="1" dirty="0">
                <a:solidFill>
                  <a:srgbClr val="6699FF"/>
                </a:solidFill>
                <a:latin typeface="宋体" pitchFamily="2" charset="-122"/>
              </a:rPr>
              <a:t>    本章首先阐释国际（区域）经济一体化的含义、形式和建立的原因，然后具体分析</a:t>
            </a:r>
            <a:r>
              <a:rPr lang="zh-CN" altLang="en-US" sz="2400" b="1" dirty="0">
                <a:solidFill>
                  <a:srgbClr val="6699FF"/>
                </a:solidFill>
              </a:rPr>
              <a:t>国际经济一体化组织的静态效应与动态效应，最后介绍国际经济一体化组织在实践中的发展。</a:t>
            </a:r>
            <a:endParaRPr lang="zh-CN" altLang="en-US" sz="2400" b="1" dirty="0">
              <a:solidFill>
                <a:srgbClr val="6699FF"/>
              </a:solidFill>
            </a:endParaRPr>
          </a:p>
          <a:p>
            <a:pPr marL="0" lvl="0" indent="0" eaLnBrk="1" hangingPunct="1">
              <a:spcBef>
                <a:spcPct val="0"/>
              </a:spcBef>
              <a:spcAft>
                <a:spcPts val="600"/>
              </a:spcAft>
              <a:buNone/>
            </a:pPr>
            <a:endParaRPr lang="en-US" altLang="zh-CN" sz="1800" b="1" dirty="0">
              <a:solidFill>
                <a:srgbClr val="6699FF"/>
              </a:solidFill>
            </a:endParaRPr>
          </a:p>
        </p:txBody>
      </p:sp>
      <p:sp>
        <p:nvSpPr>
          <p:cNvPr id="3075" name="Rectangle 4"/>
          <p:cNvSpPr/>
          <p:nvPr/>
        </p:nvSpPr>
        <p:spPr>
          <a:xfrm>
            <a:off x="2209800" y="3527425"/>
            <a:ext cx="4343400" cy="473075"/>
          </a:xfrm>
          <a:prstGeom prst="rect">
            <a:avLst/>
          </a:prstGeom>
          <a:solidFill>
            <a:schemeClr val="accent1"/>
          </a:solidFill>
          <a:ln w="38100" cap="flat" cmpd="sng">
            <a:solidFill>
              <a:schemeClr val="tx1"/>
            </a:solidFill>
            <a:prstDash val="solid"/>
            <a:miter/>
            <a:headEnd type="none" w="med" len="med"/>
            <a:tailEnd type="none" w="med" len="med"/>
          </a:ln>
        </p:spPr>
        <p:txBody>
          <a:bodyPr anchor="ctr" anchorCtr="0">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algn="ctr" eaLnBrk="1" hangingPunct="1">
              <a:lnSpc>
                <a:spcPct val="125000"/>
              </a:lnSpc>
              <a:spcBef>
                <a:spcPct val="0"/>
              </a:spcBef>
              <a:buNone/>
            </a:pPr>
            <a:r>
              <a:rPr lang="zh-CN" altLang="en-US" sz="1800" b="1" dirty="0"/>
              <a:t>国际经济一体化</a:t>
            </a:r>
            <a:endParaRPr lang="zh-CN" altLang="en-US" sz="1800" b="1" dirty="0"/>
          </a:p>
        </p:txBody>
      </p:sp>
      <p:sp>
        <p:nvSpPr>
          <p:cNvPr id="3076" name="Rectangle 5"/>
          <p:cNvSpPr/>
          <p:nvPr/>
        </p:nvSpPr>
        <p:spPr>
          <a:xfrm>
            <a:off x="228600" y="4899025"/>
            <a:ext cx="3016250" cy="404813"/>
          </a:xfrm>
          <a:prstGeom prst="rect">
            <a:avLst/>
          </a:prstGeom>
          <a:solidFill>
            <a:schemeClr val="accent1"/>
          </a:solidFill>
          <a:ln w="38100" cap="flat" cmpd="sng">
            <a:solidFill>
              <a:schemeClr val="tx1"/>
            </a:solidFill>
            <a:prstDash val="solid"/>
            <a:miter/>
            <a:headEnd type="none" w="med" len="med"/>
            <a:tailEnd type="none" w="med" len="med"/>
          </a:ln>
        </p:spPr>
        <p:txBody>
          <a:bodyPr anchor="ctr" anchorCtr="0">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algn="ctr" eaLnBrk="1" hangingPunct="1">
              <a:spcBef>
                <a:spcPct val="0"/>
              </a:spcBef>
              <a:buNone/>
            </a:pPr>
            <a:r>
              <a:rPr lang="zh-CN" altLang="en-US" sz="1800" b="1" dirty="0"/>
              <a:t>含义、形式和建立的原因</a:t>
            </a:r>
            <a:endParaRPr lang="zh-CN" altLang="en-US" sz="1800" b="1" dirty="0"/>
          </a:p>
        </p:txBody>
      </p:sp>
      <p:sp>
        <p:nvSpPr>
          <p:cNvPr id="3077" name="Line 6"/>
          <p:cNvSpPr/>
          <p:nvPr/>
        </p:nvSpPr>
        <p:spPr>
          <a:xfrm>
            <a:off x="4495800" y="3984625"/>
            <a:ext cx="0" cy="838200"/>
          </a:xfrm>
          <a:prstGeom prst="line">
            <a:avLst/>
          </a:prstGeom>
          <a:ln w="38100" cap="flat" cmpd="sng">
            <a:solidFill>
              <a:schemeClr val="tx1"/>
            </a:solidFill>
            <a:prstDash val="solid"/>
            <a:headEnd type="none" w="med" len="med"/>
            <a:tailEnd type="triangle" w="med" len="med"/>
          </a:ln>
        </p:spPr>
      </p:sp>
      <p:sp>
        <p:nvSpPr>
          <p:cNvPr id="3078" name="Rectangle 7"/>
          <p:cNvSpPr/>
          <p:nvPr/>
        </p:nvSpPr>
        <p:spPr>
          <a:xfrm>
            <a:off x="3429000" y="4876800"/>
            <a:ext cx="2819400" cy="473075"/>
          </a:xfrm>
          <a:prstGeom prst="rect">
            <a:avLst/>
          </a:prstGeom>
          <a:solidFill>
            <a:schemeClr val="accent1"/>
          </a:solidFill>
          <a:ln w="38100" cap="flat" cmpd="sng">
            <a:solidFill>
              <a:schemeClr val="tx1"/>
            </a:solidFill>
            <a:prstDash val="solid"/>
            <a:miter/>
            <a:headEnd type="none" w="med" len="med"/>
            <a:tailEnd type="none" w="med" len="med"/>
          </a:ln>
        </p:spPr>
        <p:txBody>
          <a:bodyPr anchor="ctr" anchorCtr="0">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algn="ctr" eaLnBrk="1" hangingPunct="1">
              <a:lnSpc>
                <a:spcPct val="125000"/>
              </a:lnSpc>
              <a:spcBef>
                <a:spcPct val="0"/>
              </a:spcBef>
              <a:buNone/>
            </a:pPr>
            <a:r>
              <a:rPr lang="zh-CN" altLang="en-US" sz="1800" b="1" dirty="0"/>
              <a:t>静态效应与动态效应</a:t>
            </a:r>
            <a:endParaRPr lang="zh-CN" altLang="en-US" sz="1800" b="1" dirty="0"/>
          </a:p>
        </p:txBody>
      </p:sp>
      <p:sp>
        <p:nvSpPr>
          <p:cNvPr id="3079" name="Rectangle 9"/>
          <p:cNvSpPr/>
          <p:nvPr/>
        </p:nvSpPr>
        <p:spPr>
          <a:xfrm>
            <a:off x="6553200" y="4899025"/>
            <a:ext cx="2286000" cy="473075"/>
          </a:xfrm>
          <a:prstGeom prst="rect">
            <a:avLst/>
          </a:prstGeom>
          <a:solidFill>
            <a:schemeClr val="accent1"/>
          </a:solidFill>
          <a:ln w="38100" cap="flat" cmpd="sng">
            <a:solidFill>
              <a:schemeClr val="tx1"/>
            </a:solidFill>
            <a:prstDash val="solid"/>
            <a:miter/>
            <a:headEnd type="none" w="med" len="med"/>
            <a:tailEnd type="none" w="med" len="med"/>
          </a:ln>
        </p:spPr>
        <p:txBody>
          <a:bodyPr anchor="ctr" anchorCtr="0">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algn="ctr" eaLnBrk="1" hangingPunct="1">
              <a:lnSpc>
                <a:spcPct val="125000"/>
              </a:lnSpc>
              <a:spcBef>
                <a:spcPct val="0"/>
              </a:spcBef>
              <a:buNone/>
            </a:pPr>
            <a:r>
              <a:rPr lang="zh-CN" altLang="en-US" sz="1800" b="1" dirty="0"/>
              <a:t>实践发展</a:t>
            </a:r>
            <a:endParaRPr lang="zh-CN" altLang="en-US" sz="1800" b="1" dirty="0"/>
          </a:p>
        </p:txBody>
      </p:sp>
      <p:sp>
        <p:nvSpPr>
          <p:cNvPr id="3080" name="Line 10"/>
          <p:cNvSpPr/>
          <p:nvPr/>
        </p:nvSpPr>
        <p:spPr>
          <a:xfrm flipH="1">
            <a:off x="1905000" y="4060825"/>
            <a:ext cx="1219200" cy="762000"/>
          </a:xfrm>
          <a:prstGeom prst="line">
            <a:avLst/>
          </a:prstGeom>
          <a:ln w="38100" cap="flat" cmpd="sng">
            <a:solidFill>
              <a:schemeClr val="tx1"/>
            </a:solidFill>
            <a:prstDash val="solid"/>
            <a:headEnd type="none" w="med" len="med"/>
            <a:tailEnd type="triangle" w="med" len="med"/>
          </a:ln>
        </p:spPr>
      </p:sp>
      <p:sp>
        <p:nvSpPr>
          <p:cNvPr id="3081" name="Line 11"/>
          <p:cNvSpPr/>
          <p:nvPr/>
        </p:nvSpPr>
        <p:spPr>
          <a:xfrm>
            <a:off x="5867400" y="3984625"/>
            <a:ext cx="1295400" cy="838200"/>
          </a:xfrm>
          <a:prstGeom prst="line">
            <a:avLst/>
          </a:prstGeom>
          <a:ln w="38100" cap="flat" cmpd="sng">
            <a:solidFill>
              <a:schemeClr val="tx1"/>
            </a:solidFill>
            <a:prstDash val="solid"/>
            <a:headEnd type="none" w="med" len="med"/>
            <a:tailEnd type="triangle" w="med" len="med"/>
          </a:ln>
        </p:spPr>
      </p:sp>
      <p:sp>
        <p:nvSpPr>
          <p:cNvPr id="3082" name="灯片编号占位符 11"/>
          <p:cNvSpPr txBox="1">
            <a:spLocks noGrp="1"/>
          </p:cNvSpPr>
          <p:nvPr>
            <p:ph type="sldNum" sz="quarter" idx="12"/>
          </p:nvPr>
        </p:nvSpPr>
        <p:spPr>
          <a:ln/>
        </p:spPr>
        <p:txBody>
          <a:bodyPr/>
          <a:p>
            <a:pPr marL="0" indent="0" algn="r" eaLnBrk="1" hangingPunct="1">
              <a:spcBef>
                <a:spcPct val="0"/>
              </a:spcBef>
              <a:buNone/>
            </a:pPr>
            <a:fld id="{9A0DB2DC-4C9A-4742-B13C-FB6460FD3503}" type="slidenum">
              <a:rPr lang="en-US" altLang="zh-CN" sz="1400" dirty="0"/>
            </a:fld>
            <a:endParaRPr lang="en-US" altLang="zh-CN" sz="1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Rectangle 3"/>
          <p:cNvSpPr/>
          <p:nvPr/>
        </p:nvSpPr>
        <p:spPr>
          <a:xfrm>
            <a:off x="304800" y="609600"/>
            <a:ext cx="8382000" cy="5184775"/>
          </a:xfrm>
          <a:prstGeom prst="rect">
            <a:avLst/>
          </a:prstGeom>
          <a:noFill/>
          <a:ln w="9525">
            <a:noFill/>
          </a:ln>
        </p:spPr>
        <p:txBody>
          <a:bodyPr lIns="0" tIns="0" rIns="0" bIns="0">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eaLnBrk="1" hangingPunct="1">
              <a:spcBef>
                <a:spcPct val="0"/>
              </a:spcBef>
              <a:buNone/>
            </a:pPr>
            <a:r>
              <a:rPr lang="zh-CN" altLang="en-US" b="1" dirty="0">
                <a:solidFill>
                  <a:srgbClr val="6699FF"/>
                </a:solidFill>
                <a:ea typeface="黑体" pitchFamily="49" charset="-122"/>
              </a:rPr>
              <a:t>二、国际经济一体化组织的动态效应</a:t>
            </a:r>
            <a:endParaRPr lang="zh-CN" altLang="en-US" b="1" dirty="0">
              <a:solidFill>
                <a:srgbClr val="6699FF"/>
              </a:solidFill>
              <a:ea typeface="黑体" pitchFamily="49" charset="-122"/>
            </a:endParaRPr>
          </a:p>
          <a:p>
            <a:pPr marL="0" lvl="0" indent="0" eaLnBrk="1" hangingPunct="1">
              <a:spcBef>
                <a:spcPct val="0"/>
              </a:spcBef>
              <a:buNone/>
            </a:pPr>
            <a:endParaRPr lang="zh-CN" altLang="en-US" sz="2800" b="1" dirty="0">
              <a:solidFill>
                <a:srgbClr val="000000"/>
              </a:solidFill>
              <a:ea typeface="黑体" pitchFamily="49" charset="-122"/>
            </a:endParaRPr>
          </a:p>
          <a:p>
            <a:pPr marL="0" lvl="0" indent="0" eaLnBrk="1" hangingPunct="1">
              <a:spcBef>
                <a:spcPct val="0"/>
              </a:spcBef>
              <a:buNone/>
            </a:pPr>
            <a:r>
              <a:rPr lang="zh-CN" altLang="en-US" sz="2800" b="1" dirty="0">
                <a:solidFill>
                  <a:srgbClr val="6699FF"/>
                </a:solidFill>
                <a:ea typeface="黑体" pitchFamily="49" charset="-122"/>
              </a:rPr>
              <a:t>（一）大市场效应</a:t>
            </a:r>
            <a:endParaRPr lang="zh-CN" altLang="en-US" sz="2800" b="1" dirty="0">
              <a:solidFill>
                <a:srgbClr val="6699FF"/>
              </a:solidFill>
              <a:ea typeface="黑体" pitchFamily="49" charset="-122"/>
            </a:endParaRPr>
          </a:p>
          <a:p>
            <a:pPr marL="0" lvl="0" indent="0" eaLnBrk="1" hangingPunct="1">
              <a:spcBef>
                <a:spcPct val="0"/>
              </a:spcBef>
              <a:buNone/>
            </a:pPr>
            <a:r>
              <a:rPr lang="zh-CN" altLang="en-US" sz="2800" b="1" dirty="0">
                <a:solidFill>
                  <a:srgbClr val="000000"/>
                </a:solidFill>
                <a:ea typeface="黑体" pitchFamily="49" charset="-122"/>
              </a:rPr>
              <a:t>       成员国之间相互取消关税和非关税壁垒之后，为成员国企业提供了较大规模容量的市场，这种大市场有利于成员国企业实现规模经济，优化资源配置。</a:t>
            </a:r>
            <a:endParaRPr lang="zh-CN" altLang="en-US" sz="2800" b="1" dirty="0">
              <a:solidFill>
                <a:srgbClr val="000000"/>
              </a:solidFill>
              <a:ea typeface="黑体" pitchFamily="49" charset="-122"/>
            </a:endParaRPr>
          </a:p>
          <a:p>
            <a:pPr marL="0" lvl="0" indent="0" eaLnBrk="1" hangingPunct="1">
              <a:spcBef>
                <a:spcPct val="0"/>
              </a:spcBef>
              <a:buNone/>
            </a:pPr>
            <a:endParaRPr lang="zh-CN" altLang="en-US" sz="2800" b="1" dirty="0">
              <a:solidFill>
                <a:srgbClr val="6699FF"/>
              </a:solidFill>
              <a:ea typeface="黑体" pitchFamily="49" charset="-122"/>
            </a:endParaRPr>
          </a:p>
          <a:p>
            <a:pPr marL="0" lvl="0" indent="0" eaLnBrk="1" hangingPunct="1">
              <a:spcBef>
                <a:spcPct val="0"/>
              </a:spcBef>
              <a:buNone/>
            </a:pPr>
            <a:r>
              <a:rPr lang="zh-CN" altLang="en-US" sz="2800" b="1" dirty="0">
                <a:solidFill>
                  <a:srgbClr val="6699FF"/>
                </a:solidFill>
                <a:ea typeface="黑体" pitchFamily="49" charset="-122"/>
              </a:rPr>
              <a:t>（二）竞争效应</a:t>
            </a:r>
            <a:endParaRPr lang="zh-CN" altLang="en-US" sz="2800" b="1" dirty="0">
              <a:solidFill>
                <a:srgbClr val="6699FF"/>
              </a:solidFill>
              <a:ea typeface="黑体" pitchFamily="49" charset="-122"/>
            </a:endParaRPr>
          </a:p>
          <a:p>
            <a:pPr marL="0" lvl="0" indent="0" eaLnBrk="1" hangingPunct="1">
              <a:spcBef>
                <a:spcPct val="0"/>
              </a:spcBef>
              <a:buNone/>
            </a:pPr>
            <a:r>
              <a:rPr lang="zh-CN" altLang="en-US" sz="2800" b="1" dirty="0">
                <a:solidFill>
                  <a:srgbClr val="000000"/>
                </a:solidFill>
                <a:ea typeface="黑体" pitchFamily="49" charset="-122"/>
              </a:rPr>
              <a:t>       单个分割的市场容易形成垄断，而成立一体化组织后各国原先垄断地位企业也会面临较强的竞争，从而促进技术创新和节约成本，为消费者带来利益。</a:t>
            </a:r>
            <a:endParaRPr lang="zh-CN" altLang="en-US" sz="2800" b="1" dirty="0">
              <a:solidFill>
                <a:srgbClr val="000000"/>
              </a:solidFill>
              <a:ea typeface="黑体" pitchFamily="49" charset="-122"/>
            </a:endParaRPr>
          </a:p>
          <a:p>
            <a:pPr marL="0" lvl="0" indent="0" eaLnBrk="1" hangingPunct="1">
              <a:spcBef>
                <a:spcPct val="0"/>
              </a:spcBef>
              <a:buNone/>
            </a:pPr>
            <a:endParaRPr lang="en-US" altLang="zh-CN" sz="2800" b="1" dirty="0">
              <a:solidFill>
                <a:srgbClr val="000000"/>
              </a:solidFill>
              <a:ea typeface="黑体" pitchFamily="49" charset="-122"/>
            </a:endParaRPr>
          </a:p>
        </p:txBody>
      </p:sp>
      <p:sp>
        <p:nvSpPr>
          <p:cNvPr id="12291" name="灯片编号占位符 4"/>
          <p:cNvSpPr txBox="1">
            <a:spLocks noGrp="1"/>
          </p:cNvSpPr>
          <p:nvPr>
            <p:ph type="sldNum" sz="quarter" idx="12"/>
          </p:nvPr>
        </p:nvSpPr>
        <p:spPr>
          <a:ln/>
        </p:spPr>
        <p:txBody>
          <a:bodyPr/>
          <a:p>
            <a:pPr marL="0" indent="0" algn="r" eaLnBrk="1" hangingPunct="1">
              <a:spcBef>
                <a:spcPct val="0"/>
              </a:spcBef>
              <a:buNone/>
            </a:pPr>
            <a:fld id="{9A0DB2DC-4C9A-4742-B13C-FB6460FD3503}" type="slidenum">
              <a:rPr lang="en-US" altLang="zh-CN" sz="1400" dirty="0"/>
            </a:fld>
            <a:endParaRPr lang="en-US" altLang="zh-CN" sz="1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4" name="Text Box 4"/>
          <p:cNvSpPr txBox="1"/>
          <p:nvPr/>
        </p:nvSpPr>
        <p:spPr>
          <a:xfrm>
            <a:off x="304800" y="360363"/>
            <a:ext cx="8610600" cy="60706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eaLnBrk="1" hangingPunct="1">
              <a:spcBef>
                <a:spcPct val="0"/>
              </a:spcBef>
              <a:buNone/>
            </a:pPr>
            <a:r>
              <a:rPr lang="zh-CN" altLang="en-US" sz="2800" b="1" dirty="0">
                <a:solidFill>
                  <a:srgbClr val="6699FF"/>
                </a:solidFill>
                <a:latin typeface="黑体" pitchFamily="49" charset="-122"/>
                <a:ea typeface="黑体" pitchFamily="49" charset="-122"/>
              </a:rPr>
              <a:t>（三）投资促进效应</a:t>
            </a:r>
            <a:endParaRPr lang="zh-CN" altLang="en-US" sz="2800" b="1" dirty="0">
              <a:solidFill>
                <a:srgbClr val="6699FF"/>
              </a:solidFill>
              <a:latin typeface="黑体" pitchFamily="49" charset="-122"/>
              <a:ea typeface="黑体" pitchFamily="49" charset="-122"/>
            </a:endParaRPr>
          </a:p>
          <a:p>
            <a:pPr marL="0" lvl="0" indent="0" eaLnBrk="1" hangingPunct="1">
              <a:spcBef>
                <a:spcPct val="0"/>
              </a:spcBef>
              <a:buNone/>
            </a:pPr>
            <a:r>
              <a:rPr lang="zh-CN" altLang="en-US" sz="2800" b="1" dirty="0">
                <a:solidFill>
                  <a:srgbClr val="000000"/>
                </a:solidFill>
                <a:latin typeface="黑体" pitchFamily="49" charset="-122"/>
                <a:ea typeface="黑体" pitchFamily="49" charset="-122"/>
              </a:rPr>
              <a:t>    成员国内部的企业会增加投资，获取规模经济的好处；非成员国企业由于受到一体化组织对外贸易壁垒的影响，常会选择前往一体化组织内部进行投资，以避开贸易壁垒。</a:t>
            </a:r>
            <a:endParaRPr lang="zh-CN" altLang="en-US" sz="2800" b="1" dirty="0">
              <a:solidFill>
                <a:srgbClr val="000000"/>
              </a:solidFill>
              <a:latin typeface="黑体" pitchFamily="49" charset="-122"/>
              <a:ea typeface="黑体" pitchFamily="49" charset="-122"/>
            </a:endParaRPr>
          </a:p>
          <a:p>
            <a:pPr marL="0" lvl="0" indent="0" eaLnBrk="1" hangingPunct="1">
              <a:spcBef>
                <a:spcPct val="0"/>
              </a:spcBef>
              <a:buNone/>
            </a:pPr>
            <a:r>
              <a:rPr lang="zh-CN" altLang="en-US" sz="2800" b="1" dirty="0">
                <a:solidFill>
                  <a:srgbClr val="000000"/>
                </a:solidFill>
                <a:latin typeface="黑体" pitchFamily="49" charset="-122"/>
                <a:ea typeface="黑体" pitchFamily="49" charset="-122"/>
              </a:rPr>
              <a:t>    </a:t>
            </a:r>
            <a:r>
              <a:rPr lang="zh-CN" altLang="en-US" sz="2800" b="1" dirty="0">
                <a:solidFill>
                  <a:srgbClr val="FF3300"/>
                </a:solidFill>
                <a:latin typeface="黑体" pitchFamily="49" charset="-122"/>
                <a:ea typeface="黑体" pitchFamily="49" charset="-122"/>
              </a:rPr>
              <a:t>实例：</a:t>
            </a:r>
            <a:r>
              <a:rPr lang="zh-CN" altLang="en-US" sz="2800" b="1" dirty="0">
                <a:solidFill>
                  <a:srgbClr val="000000"/>
                </a:solidFill>
                <a:latin typeface="黑体" pitchFamily="49" charset="-122"/>
                <a:ea typeface="黑体" pitchFamily="49" charset="-122"/>
              </a:rPr>
              <a:t>二十世纪</a:t>
            </a:r>
            <a:r>
              <a:rPr lang="en-US" altLang="zh-CN" sz="2800" b="1" dirty="0">
                <a:solidFill>
                  <a:srgbClr val="000000"/>
                </a:solidFill>
                <a:latin typeface="黑体" pitchFamily="49" charset="-122"/>
                <a:ea typeface="黑体" pitchFamily="49" charset="-122"/>
              </a:rPr>
              <a:t>70</a:t>
            </a:r>
            <a:r>
              <a:rPr lang="zh-CN" altLang="en-US" sz="2800" b="1" dirty="0">
                <a:solidFill>
                  <a:srgbClr val="000000"/>
                </a:solidFill>
                <a:latin typeface="黑体" pitchFamily="49" charset="-122"/>
                <a:ea typeface="黑体" pitchFamily="49" charset="-122"/>
              </a:rPr>
              <a:t>、</a:t>
            </a:r>
            <a:r>
              <a:rPr lang="en-US" altLang="zh-CN" sz="2800" b="1" dirty="0">
                <a:solidFill>
                  <a:srgbClr val="000000"/>
                </a:solidFill>
                <a:latin typeface="黑体" pitchFamily="49" charset="-122"/>
                <a:ea typeface="黑体" pitchFamily="49" charset="-122"/>
              </a:rPr>
              <a:t>80</a:t>
            </a:r>
            <a:r>
              <a:rPr lang="zh-CN" altLang="en-US" sz="2800" b="1" dirty="0">
                <a:solidFill>
                  <a:srgbClr val="000000"/>
                </a:solidFill>
                <a:latin typeface="黑体" pitchFamily="49" charset="-122"/>
                <a:ea typeface="黑体" pitchFamily="49" charset="-122"/>
              </a:rPr>
              <a:t>年代日本前往欧洲共同体国家的投资</a:t>
            </a:r>
            <a:endParaRPr lang="zh-CN" altLang="en-US" sz="2800" b="1" dirty="0">
              <a:solidFill>
                <a:srgbClr val="000000"/>
              </a:solidFill>
              <a:latin typeface="黑体" pitchFamily="49" charset="-122"/>
              <a:ea typeface="黑体" pitchFamily="49" charset="-122"/>
            </a:endParaRPr>
          </a:p>
          <a:p>
            <a:pPr marL="0" lvl="0" indent="0" eaLnBrk="1" hangingPunct="1">
              <a:spcBef>
                <a:spcPct val="0"/>
              </a:spcBef>
              <a:buNone/>
            </a:pPr>
            <a:r>
              <a:rPr lang="zh-CN" altLang="en-US" sz="2800" b="1" dirty="0">
                <a:solidFill>
                  <a:srgbClr val="6699FF"/>
                </a:solidFill>
                <a:latin typeface="黑体" pitchFamily="49" charset="-122"/>
                <a:ea typeface="黑体" pitchFamily="49" charset="-122"/>
              </a:rPr>
              <a:t>（四）扩大和深化效应</a:t>
            </a:r>
            <a:endParaRPr lang="zh-CN" altLang="en-US" sz="2800" b="1" dirty="0">
              <a:solidFill>
                <a:srgbClr val="6699FF"/>
              </a:solidFill>
              <a:latin typeface="黑体" pitchFamily="49" charset="-122"/>
              <a:ea typeface="黑体" pitchFamily="49" charset="-122"/>
            </a:endParaRPr>
          </a:p>
          <a:p>
            <a:pPr marL="0" lvl="0" indent="0" eaLnBrk="1" hangingPunct="1">
              <a:spcBef>
                <a:spcPct val="0"/>
              </a:spcBef>
              <a:buNone/>
            </a:pPr>
            <a:r>
              <a:rPr lang="zh-CN" altLang="en-US" sz="2800" b="1" dirty="0">
                <a:solidFill>
                  <a:srgbClr val="000000"/>
                </a:solidFill>
                <a:latin typeface="黑体" pitchFamily="49" charset="-122"/>
                <a:ea typeface="黑体" pitchFamily="49" charset="-122"/>
              </a:rPr>
              <a:t>    一体化组织建立后可能在较大的市场内形成新的垄断，这是有两条途径促进企业的竞争和创新，一是接纳新成员，二是深化成员国之间现有的一体化程度来消除内部的竞争障碍，前者产生的扩大效应和后者产生的深化效应都有利于促进一体化组织内部企业面临的竞争、增强其创新的动力。</a:t>
            </a:r>
            <a:endParaRPr lang="zh-CN" altLang="en-US" sz="2800" b="1" dirty="0">
              <a:solidFill>
                <a:srgbClr val="000000"/>
              </a:solidFill>
              <a:latin typeface="黑体" pitchFamily="49" charset="-122"/>
              <a:ea typeface="黑体" pitchFamily="49" charset="-122"/>
            </a:endParaRPr>
          </a:p>
        </p:txBody>
      </p:sp>
      <p:sp>
        <p:nvSpPr>
          <p:cNvPr id="13315" name="灯片编号占位符 4"/>
          <p:cNvSpPr txBox="1">
            <a:spLocks noGrp="1"/>
          </p:cNvSpPr>
          <p:nvPr>
            <p:ph type="sldNum" sz="quarter" idx="12"/>
          </p:nvPr>
        </p:nvSpPr>
        <p:spPr>
          <a:ln/>
        </p:spPr>
        <p:txBody>
          <a:bodyPr/>
          <a:p>
            <a:pPr marL="0" indent="0" algn="r" eaLnBrk="1" hangingPunct="1">
              <a:spcBef>
                <a:spcPct val="0"/>
              </a:spcBef>
              <a:buNone/>
            </a:pPr>
            <a:fld id="{9A0DB2DC-4C9A-4742-B13C-FB6460FD3503}" type="slidenum">
              <a:rPr lang="en-US" altLang="zh-CN" sz="1400" dirty="0"/>
            </a:fld>
            <a:endParaRPr lang="en-US" altLang="zh-CN" sz="1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8" name="Rectangle 2"/>
          <p:cNvSpPr/>
          <p:nvPr/>
        </p:nvSpPr>
        <p:spPr>
          <a:xfrm>
            <a:off x="533400" y="457200"/>
            <a:ext cx="7543800" cy="914400"/>
          </a:xfrm>
          <a:prstGeom prst="rect">
            <a:avLst/>
          </a:prstGeom>
          <a:noFill/>
          <a:ln w="9525">
            <a:noFill/>
          </a:ln>
        </p:spPr>
        <p:txBody>
          <a:bodyPr anchor="ctr" anchorCtr="0"/>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algn="ctr" eaLnBrk="1" hangingPunct="1">
              <a:spcBef>
                <a:spcPct val="0"/>
              </a:spcBef>
              <a:spcAft>
                <a:spcPts val="600"/>
              </a:spcAft>
              <a:buNone/>
            </a:pPr>
            <a:r>
              <a:rPr lang="zh-CN" altLang="en-US" sz="3600" b="1" dirty="0">
                <a:solidFill>
                  <a:srgbClr val="6699FF"/>
                </a:solidFill>
                <a:latin typeface="黑体" pitchFamily="49" charset="-122"/>
                <a:ea typeface="黑体" pitchFamily="49" charset="-122"/>
              </a:rPr>
              <a:t>第三节  国际经济一体化组织的实践</a:t>
            </a:r>
            <a:endParaRPr lang="zh-CN" altLang="en-US" sz="3600" b="1" dirty="0">
              <a:solidFill>
                <a:srgbClr val="6699FF"/>
              </a:solidFill>
              <a:latin typeface="黑体" pitchFamily="49" charset="-122"/>
              <a:ea typeface="黑体" pitchFamily="49" charset="-122"/>
            </a:endParaRPr>
          </a:p>
        </p:txBody>
      </p:sp>
      <p:sp>
        <p:nvSpPr>
          <p:cNvPr id="14339" name="Rectangle 3"/>
          <p:cNvSpPr/>
          <p:nvPr/>
        </p:nvSpPr>
        <p:spPr>
          <a:xfrm>
            <a:off x="381000" y="1752600"/>
            <a:ext cx="8382000" cy="4484688"/>
          </a:xfrm>
          <a:prstGeom prst="rect">
            <a:avLst/>
          </a:prstGeom>
          <a:noFill/>
          <a:ln w="9525">
            <a:noFill/>
          </a:ln>
        </p:spPr>
        <p:txBody>
          <a:bodyPr lIns="0" tIns="0" rIns="0" bIns="0">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eaLnBrk="1" hangingPunct="1">
              <a:lnSpc>
                <a:spcPct val="120000"/>
              </a:lnSpc>
              <a:spcBef>
                <a:spcPct val="0"/>
              </a:spcBef>
              <a:buNone/>
            </a:pPr>
            <a:r>
              <a:rPr lang="zh-CN" altLang="en-US" b="1" dirty="0">
                <a:solidFill>
                  <a:srgbClr val="6699FF"/>
                </a:solidFill>
                <a:latin typeface="黑体" pitchFamily="49" charset="-122"/>
                <a:ea typeface="黑体" pitchFamily="49" charset="-122"/>
              </a:rPr>
              <a:t>一、发达国家之间的经济一体化组织</a:t>
            </a:r>
            <a:endParaRPr lang="zh-CN" altLang="en-US" b="1" dirty="0">
              <a:solidFill>
                <a:srgbClr val="6699FF"/>
              </a:solidFill>
              <a:latin typeface="黑体" pitchFamily="49" charset="-122"/>
              <a:ea typeface="黑体" pitchFamily="49" charset="-122"/>
            </a:endParaRPr>
          </a:p>
          <a:p>
            <a:pPr marL="0" lvl="0" indent="0" eaLnBrk="1" hangingPunct="1">
              <a:lnSpc>
                <a:spcPct val="120000"/>
              </a:lnSpc>
              <a:spcBef>
                <a:spcPct val="0"/>
              </a:spcBef>
              <a:buNone/>
            </a:pPr>
            <a:r>
              <a:rPr lang="zh-CN" altLang="en-US" sz="2800" b="1" dirty="0">
                <a:solidFill>
                  <a:srgbClr val="000000"/>
                </a:solidFill>
                <a:latin typeface="黑体" pitchFamily="49" charset="-122"/>
                <a:ea typeface="黑体" pitchFamily="49" charset="-122"/>
              </a:rPr>
              <a:t>欧洲联盟是发达国家之间一体化组织的典范</a:t>
            </a:r>
            <a:endParaRPr lang="zh-CN" altLang="en-US" sz="2800" b="1" dirty="0">
              <a:solidFill>
                <a:srgbClr val="000000"/>
              </a:solidFill>
              <a:latin typeface="黑体" pitchFamily="49" charset="-122"/>
              <a:ea typeface="黑体" pitchFamily="49" charset="-122"/>
            </a:endParaRPr>
          </a:p>
          <a:p>
            <a:pPr marL="0" lvl="0" indent="0" eaLnBrk="1" hangingPunct="1">
              <a:lnSpc>
                <a:spcPct val="82000"/>
              </a:lnSpc>
              <a:spcBef>
                <a:spcPct val="0"/>
              </a:spcBef>
              <a:buNone/>
            </a:pPr>
            <a:endParaRPr lang="zh-CN" altLang="en-US" sz="2800" b="1" dirty="0">
              <a:latin typeface="黑体" pitchFamily="49" charset="-122"/>
              <a:ea typeface="黑体" pitchFamily="49" charset="-122"/>
            </a:endParaRPr>
          </a:p>
          <a:p>
            <a:pPr marL="0" lvl="0" indent="0" eaLnBrk="1" hangingPunct="1">
              <a:lnSpc>
                <a:spcPct val="82000"/>
              </a:lnSpc>
              <a:spcBef>
                <a:spcPct val="0"/>
              </a:spcBef>
              <a:buNone/>
            </a:pPr>
            <a:r>
              <a:rPr lang="zh-CN" altLang="en-US" sz="2800" b="1" dirty="0">
                <a:solidFill>
                  <a:srgbClr val="6699FF"/>
                </a:solidFill>
                <a:latin typeface="黑体" pitchFamily="49" charset="-122"/>
                <a:ea typeface="黑体" pitchFamily="49" charset="-122"/>
              </a:rPr>
              <a:t>（一）欧洲煤钢共同体</a:t>
            </a:r>
            <a:endParaRPr lang="zh-CN" altLang="en-US" sz="2800" b="1" dirty="0">
              <a:solidFill>
                <a:srgbClr val="6699FF"/>
              </a:solidFill>
              <a:latin typeface="黑体" pitchFamily="49" charset="-122"/>
              <a:ea typeface="黑体" pitchFamily="49" charset="-122"/>
            </a:endParaRPr>
          </a:p>
          <a:p>
            <a:pPr marL="0" lvl="0" indent="0" eaLnBrk="1" hangingPunct="1">
              <a:lnSpc>
                <a:spcPct val="105000"/>
              </a:lnSpc>
              <a:spcBef>
                <a:spcPct val="0"/>
              </a:spcBef>
              <a:buNone/>
            </a:pPr>
            <a:r>
              <a:rPr lang="zh-CN" altLang="en-US" sz="2800" b="1" dirty="0">
                <a:latin typeface="黑体" pitchFamily="49" charset="-122"/>
                <a:ea typeface="黑体" pitchFamily="49" charset="-122"/>
              </a:rPr>
              <a:t>    </a:t>
            </a:r>
            <a:r>
              <a:rPr lang="en-US" altLang="zh-CN" sz="2800" b="1" dirty="0">
                <a:latin typeface="黑体" pitchFamily="49" charset="-122"/>
                <a:ea typeface="黑体" pitchFamily="49" charset="-122"/>
              </a:rPr>
              <a:t>1951</a:t>
            </a:r>
            <a:r>
              <a:rPr lang="zh-CN" altLang="en-US" sz="2800" b="1" dirty="0">
                <a:latin typeface="黑体" pitchFamily="49" charset="-122"/>
                <a:ea typeface="黑体" pitchFamily="49" charset="-122"/>
              </a:rPr>
              <a:t>年，欧洲各国为防止第三次世界大战的爆发、欧洲再次成为战争的策源地，由法国倡导，德国、意大利，比利时、卢森堡和荷兰一起响应，决定建立欧洲煤钢共同体，以便将各国战略物资的生产紧密地结合在一起，由一个共同的、超国家的经济一体化组织来管理。</a:t>
            </a:r>
            <a:endParaRPr lang="zh-CN" altLang="en-US" sz="2800" b="1" dirty="0">
              <a:latin typeface="黑体" pitchFamily="49" charset="-122"/>
              <a:ea typeface="黑体" pitchFamily="49" charset="-122"/>
            </a:endParaRPr>
          </a:p>
        </p:txBody>
      </p:sp>
      <p:sp>
        <p:nvSpPr>
          <p:cNvPr id="14340" name="灯片编号占位符 5"/>
          <p:cNvSpPr txBox="1">
            <a:spLocks noGrp="1"/>
          </p:cNvSpPr>
          <p:nvPr>
            <p:ph type="sldNum" sz="quarter" idx="12"/>
          </p:nvPr>
        </p:nvSpPr>
        <p:spPr>
          <a:ln/>
        </p:spPr>
        <p:txBody>
          <a:bodyPr/>
          <a:p>
            <a:pPr marL="0" indent="0" algn="r" eaLnBrk="1" hangingPunct="1">
              <a:spcBef>
                <a:spcPct val="0"/>
              </a:spcBef>
              <a:buNone/>
            </a:pPr>
            <a:fld id="{9A0DB2DC-4C9A-4742-B13C-FB6460FD3503}" type="slidenum">
              <a:rPr lang="en-US" altLang="zh-CN" sz="1400" dirty="0"/>
            </a:fld>
            <a:endParaRPr lang="en-US" altLang="zh-CN" sz="1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Text Box 4"/>
          <p:cNvSpPr txBox="1"/>
          <p:nvPr/>
        </p:nvSpPr>
        <p:spPr>
          <a:xfrm>
            <a:off x="228600" y="152400"/>
            <a:ext cx="8686800" cy="65944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eaLnBrk="1" hangingPunct="1">
              <a:lnSpc>
                <a:spcPct val="95000"/>
              </a:lnSpc>
              <a:spcBef>
                <a:spcPct val="0"/>
              </a:spcBef>
              <a:buNone/>
            </a:pPr>
            <a:r>
              <a:rPr lang="zh-CN" altLang="en-US" sz="2800" b="1" dirty="0">
                <a:solidFill>
                  <a:srgbClr val="6699FF"/>
                </a:solidFill>
                <a:latin typeface="黑体" pitchFamily="49" charset="-122"/>
                <a:ea typeface="黑体" pitchFamily="49" charset="-122"/>
              </a:rPr>
              <a:t>（二）</a:t>
            </a:r>
            <a:r>
              <a:rPr lang="en-US" altLang="zh-CN" sz="2800" b="1" dirty="0">
                <a:solidFill>
                  <a:srgbClr val="6699FF"/>
                </a:solidFill>
                <a:latin typeface="黑体" pitchFamily="49" charset="-122"/>
                <a:ea typeface="黑体" pitchFamily="49" charset="-122"/>
              </a:rPr>
              <a:t>《</a:t>
            </a:r>
            <a:r>
              <a:rPr lang="zh-CN" altLang="en-US" sz="2800" b="1" dirty="0">
                <a:solidFill>
                  <a:srgbClr val="6699FF"/>
                </a:solidFill>
                <a:latin typeface="黑体" pitchFamily="49" charset="-122"/>
                <a:ea typeface="黑体" pitchFamily="49" charset="-122"/>
              </a:rPr>
              <a:t>罗马条约</a:t>
            </a:r>
            <a:r>
              <a:rPr lang="en-US" altLang="zh-CN" sz="2800" b="1" dirty="0">
                <a:solidFill>
                  <a:srgbClr val="6699FF"/>
                </a:solidFill>
                <a:latin typeface="黑体" pitchFamily="49" charset="-122"/>
                <a:ea typeface="黑体" pitchFamily="49" charset="-122"/>
              </a:rPr>
              <a:t>》</a:t>
            </a:r>
            <a:r>
              <a:rPr lang="zh-CN" altLang="en-US" sz="2800" b="1" dirty="0">
                <a:solidFill>
                  <a:srgbClr val="6699FF"/>
                </a:solidFill>
                <a:latin typeface="黑体" pitchFamily="49" charset="-122"/>
                <a:ea typeface="黑体" pitchFamily="49" charset="-122"/>
              </a:rPr>
              <a:t>的签署</a:t>
            </a:r>
            <a:endParaRPr lang="zh-CN" altLang="en-US" sz="2800" b="1" dirty="0">
              <a:solidFill>
                <a:srgbClr val="6699FF"/>
              </a:solidFill>
              <a:latin typeface="黑体" pitchFamily="49" charset="-122"/>
              <a:ea typeface="黑体" pitchFamily="49" charset="-122"/>
            </a:endParaRPr>
          </a:p>
          <a:p>
            <a:pPr marL="0" lvl="0" indent="0" eaLnBrk="1" hangingPunct="1">
              <a:lnSpc>
                <a:spcPct val="95000"/>
              </a:lnSpc>
              <a:spcBef>
                <a:spcPct val="0"/>
              </a:spcBef>
              <a:buNone/>
            </a:pPr>
            <a:r>
              <a:rPr lang="zh-CN" altLang="en-US" sz="2800" b="1" dirty="0">
                <a:latin typeface="黑体" pitchFamily="49" charset="-122"/>
                <a:ea typeface="黑体" pitchFamily="49" charset="-122"/>
              </a:rPr>
              <a:t>    </a:t>
            </a:r>
            <a:r>
              <a:rPr lang="en-US" altLang="zh-CN" sz="2800" b="1" dirty="0">
                <a:latin typeface="黑体" pitchFamily="49" charset="-122"/>
                <a:ea typeface="黑体" pitchFamily="49" charset="-122"/>
              </a:rPr>
              <a:t>1957</a:t>
            </a:r>
            <a:r>
              <a:rPr lang="zh-CN" altLang="en-US" sz="2800" b="1" dirty="0">
                <a:latin typeface="黑体" pitchFamily="49" charset="-122"/>
                <a:ea typeface="黑体" pitchFamily="49" charset="-122"/>
              </a:rPr>
              <a:t>年</a:t>
            </a:r>
            <a:r>
              <a:rPr lang="en-US" altLang="zh-CN" sz="2800" b="1" dirty="0">
                <a:latin typeface="黑体" pitchFamily="49" charset="-122"/>
                <a:ea typeface="黑体" pitchFamily="49" charset="-122"/>
              </a:rPr>
              <a:t>5</a:t>
            </a:r>
            <a:r>
              <a:rPr lang="zh-CN" altLang="en-US" sz="2800" b="1" dirty="0">
                <a:latin typeface="黑体" pitchFamily="49" charset="-122"/>
                <a:ea typeface="黑体" pitchFamily="49" charset="-122"/>
              </a:rPr>
              <a:t>月</a:t>
            </a:r>
            <a:r>
              <a:rPr lang="en-US" altLang="zh-CN" sz="2800" b="1" dirty="0">
                <a:latin typeface="黑体" pitchFamily="49" charset="-122"/>
                <a:ea typeface="黑体" pitchFamily="49" charset="-122"/>
              </a:rPr>
              <a:t>8</a:t>
            </a:r>
            <a:r>
              <a:rPr lang="zh-CN" altLang="en-US" sz="2800" b="1" dirty="0">
                <a:latin typeface="黑体" pitchFamily="49" charset="-122"/>
                <a:ea typeface="黑体" pitchFamily="49" charset="-122"/>
              </a:rPr>
              <a:t>日六个成员国签定了建立欧洲经济共同体条约和建立欧洲原子能共同体条约。因这两个条约在意大利首都罗马签定，也称这两个条约为</a:t>
            </a:r>
            <a:r>
              <a:rPr lang="en-US" altLang="zh-CN" sz="2800" b="1" dirty="0">
                <a:latin typeface="黑体" pitchFamily="49" charset="-122"/>
                <a:ea typeface="黑体" pitchFamily="49" charset="-122"/>
              </a:rPr>
              <a:t>《</a:t>
            </a:r>
            <a:r>
              <a:rPr lang="zh-CN" altLang="en-US" sz="2800" b="1" dirty="0">
                <a:latin typeface="黑体" pitchFamily="49" charset="-122"/>
                <a:ea typeface="黑体" pitchFamily="49" charset="-122"/>
              </a:rPr>
              <a:t>罗马条约</a:t>
            </a:r>
            <a:r>
              <a:rPr lang="en-US" altLang="zh-CN" sz="2800" b="1" dirty="0">
                <a:latin typeface="黑体" pitchFamily="49" charset="-122"/>
                <a:ea typeface="黑体" pitchFamily="49" charset="-122"/>
              </a:rPr>
              <a:t>》</a:t>
            </a:r>
            <a:r>
              <a:rPr lang="zh-CN" altLang="en-US" sz="2800" b="1" dirty="0">
                <a:latin typeface="黑体" pitchFamily="49" charset="-122"/>
                <a:ea typeface="黑体" pitchFamily="49" charset="-122"/>
              </a:rPr>
              <a:t>。</a:t>
            </a:r>
            <a:br>
              <a:rPr lang="zh-CN" altLang="en-US" sz="2800" b="1" dirty="0">
                <a:latin typeface="黑体" pitchFamily="49" charset="-122"/>
                <a:ea typeface="黑体" pitchFamily="49" charset="-122"/>
              </a:rPr>
            </a:br>
            <a:r>
              <a:rPr lang="zh-CN" altLang="en-US" sz="2800" b="1" dirty="0">
                <a:solidFill>
                  <a:srgbClr val="6699FF"/>
                </a:solidFill>
                <a:latin typeface="黑体" pitchFamily="49" charset="-122"/>
                <a:ea typeface="黑体" pitchFamily="49" charset="-122"/>
              </a:rPr>
              <a:t>（三）成员国不断增加</a:t>
            </a:r>
            <a:endParaRPr lang="zh-CN" altLang="en-US" sz="2800" b="1" dirty="0">
              <a:solidFill>
                <a:srgbClr val="6699FF"/>
              </a:solidFill>
              <a:latin typeface="黑体" pitchFamily="49" charset="-122"/>
              <a:ea typeface="黑体" pitchFamily="49" charset="-122"/>
            </a:endParaRPr>
          </a:p>
          <a:p>
            <a:pPr marL="0" lvl="0" indent="0" eaLnBrk="1" hangingPunct="1">
              <a:lnSpc>
                <a:spcPct val="95000"/>
              </a:lnSpc>
              <a:spcBef>
                <a:spcPct val="0"/>
              </a:spcBef>
              <a:buNone/>
            </a:pPr>
            <a:r>
              <a:rPr lang="zh-CN" altLang="en-US" sz="2800" b="1" dirty="0">
                <a:latin typeface="黑体" pitchFamily="49" charset="-122"/>
                <a:ea typeface="黑体" pitchFamily="49" charset="-122"/>
              </a:rPr>
              <a:t>    </a:t>
            </a:r>
            <a:r>
              <a:rPr lang="en-US" altLang="zh-CN" sz="2800" b="1" dirty="0">
                <a:latin typeface="黑体" pitchFamily="49" charset="-122"/>
                <a:ea typeface="黑体" pitchFamily="49" charset="-122"/>
              </a:rPr>
              <a:t>1973</a:t>
            </a:r>
            <a:r>
              <a:rPr lang="zh-CN" altLang="en-US" sz="2800" b="1" dirty="0">
                <a:latin typeface="黑体" pitchFamily="49" charset="-122"/>
                <a:ea typeface="黑体" pitchFamily="49" charset="-122"/>
              </a:rPr>
              <a:t>年，英国、爱尔兰和丹麦加入欧洲共同体，</a:t>
            </a:r>
            <a:r>
              <a:rPr lang="en-US" altLang="zh-CN" sz="2800" b="1" dirty="0">
                <a:latin typeface="黑体" pitchFamily="49" charset="-122"/>
                <a:ea typeface="黑体" pitchFamily="49" charset="-122"/>
              </a:rPr>
              <a:t>1981</a:t>
            </a:r>
            <a:r>
              <a:rPr lang="zh-CN" altLang="en-US" sz="2800" b="1" dirty="0">
                <a:latin typeface="黑体" pitchFamily="49" charset="-122"/>
                <a:ea typeface="黑体" pitchFamily="49" charset="-122"/>
              </a:rPr>
              <a:t>年，希腊成为欧洲共同体的第十个成员国，</a:t>
            </a:r>
            <a:r>
              <a:rPr lang="en-US" altLang="zh-CN" sz="2800" b="1" dirty="0">
                <a:latin typeface="黑体" pitchFamily="49" charset="-122"/>
                <a:ea typeface="黑体" pitchFamily="49" charset="-122"/>
              </a:rPr>
              <a:t>1986</a:t>
            </a:r>
            <a:r>
              <a:rPr lang="zh-CN" altLang="en-US" sz="2800" b="1" dirty="0">
                <a:latin typeface="黑体" pitchFamily="49" charset="-122"/>
                <a:ea typeface="黑体" pitchFamily="49" charset="-122"/>
              </a:rPr>
              <a:t>年，西班牙和葡萄牙加入欧洲共同体。</a:t>
            </a:r>
            <a:r>
              <a:rPr lang="en-US" altLang="zh-CN" sz="2800" b="1" dirty="0">
                <a:latin typeface="黑体" pitchFamily="49" charset="-122"/>
                <a:ea typeface="黑体" pitchFamily="49" charset="-122"/>
              </a:rPr>
              <a:t>1995</a:t>
            </a:r>
            <a:r>
              <a:rPr lang="zh-CN" altLang="en-US" sz="2800" b="1" dirty="0">
                <a:latin typeface="黑体" pitchFamily="49" charset="-122"/>
                <a:ea typeface="黑体" pitchFamily="49" charset="-122"/>
              </a:rPr>
              <a:t>年，瑞典、奥地利和芬兰加入。</a:t>
            </a:r>
            <a:br>
              <a:rPr lang="zh-CN" altLang="en-US" sz="2800" b="1" dirty="0">
                <a:latin typeface="黑体" pitchFamily="49" charset="-122"/>
                <a:ea typeface="黑体" pitchFamily="49" charset="-122"/>
              </a:rPr>
            </a:br>
            <a:r>
              <a:rPr lang="zh-CN" altLang="en-US" sz="2800" b="1" dirty="0">
                <a:latin typeface="黑体" pitchFamily="49" charset="-122"/>
                <a:ea typeface="黑体" pitchFamily="49" charset="-122"/>
              </a:rPr>
              <a:t>    </a:t>
            </a:r>
            <a:r>
              <a:rPr lang="en-US" altLang="zh-CN" sz="2800" b="1" dirty="0">
                <a:latin typeface="黑体" pitchFamily="49" charset="-122"/>
                <a:ea typeface="黑体" pitchFamily="49" charset="-122"/>
              </a:rPr>
              <a:t>2004</a:t>
            </a:r>
            <a:r>
              <a:rPr lang="zh-CN" altLang="en-US" sz="2800" b="1" dirty="0">
                <a:latin typeface="黑体" pitchFamily="49" charset="-122"/>
                <a:ea typeface="黑体" pitchFamily="49" charset="-122"/>
              </a:rPr>
              <a:t>年</a:t>
            </a:r>
            <a:r>
              <a:rPr lang="en-US" altLang="zh-CN" sz="2800" b="1" dirty="0">
                <a:latin typeface="黑体" pitchFamily="49" charset="-122"/>
                <a:ea typeface="黑体" pitchFamily="49" charset="-122"/>
              </a:rPr>
              <a:t>5</a:t>
            </a:r>
            <a:r>
              <a:rPr lang="zh-CN" altLang="en-US" sz="2800" b="1" dirty="0">
                <a:latin typeface="黑体" pitchFamily="49" charset="-122"/>
                <a:ea typeface="黑体" pitchFamily="49" charset="-122"/>
              </a:rPr>
              <a:t>月</a:t>
            </a:r>
            <a:r>
              <a:rPr lang="en-US" altLang="zh-CN" sz="2800" b="1" dirty="0">
                <a:latin typeface="黑体" pitchFamily="49" charset="-122"/>
                <a:ea typeface="黑体" pitchFamily="49" charset="-122"/>
              </a:rPr>
              <a:t>1</a:t>
            </a:r>
            <a:r>
              <a:rPr lang="zh-CN" altLang="en-US" sz="2800" b="1" dirty="0">
                <a:latin typeface="黑体" pitchFamily="49" charset="-122"/>
                <a:ea typeface="黑体" pitchFamily="49" charset="-122"/>
              </a:rPr>
              <a:t>日中东欧十国加入欧盟。</a:t>
            </a:r>
            <a:r>
              <a:rPr lang="en-US" altLang="zh-CN" sz="2800" b="1" dirty="0">
                <a:latin typeface="黑体" pitchFamily="49" charset="-122"/>
                <a:ea typeface="黑体" pitchFamily="49" charset="-122"/>
              </a:rPr>
              <a:t>2007</a:t>
            </a:r>
            <a:r>
              <a:rPr lang="zh-CN" altLang="en-US" sz="2800" b="1" dirty="0">
                <a:latin typeface="黑体" pitchFamily="49" charset="-122"/>
                <a:ea typeface="黑体" pitchFamily="49" charset="-122"/>
              </a:rPr>
              <a:t>年</a:t>
            </a:r>
            <a:r>
              <a:rPr lang="en-US" altLang="zh-CN" sz="2800" b="1" dirty="0">
                <a:latin typeface="黑体" pitchFamily="49" charset="-122"/>
                <a:ea typeface="黑体" pitchFamily="49" charset="-122"/>
              </a:rPr>
              <a:t>1</a:t>
            </a:r>
            <a:r>
              <a:rPr lang="zh-CN" altLang="en-US" sz="2800" b="1" dirty="0">
                <a:latin typeface="黑体" pitchFamily="49" charset="-122"/>
                <a:ea typeface="黑体" pitchFamily="49" charset="-122"/>
              </a:rPr>
              <a:t>月</a:t>
            </a:r>
            <a:r>
              <a:rPr lang="en-US" altLang="zh-CN" sz="2800" b="1" dirty="0">
                <a:latin typeface="黑体" pitchFamily="49" charset="-122"/>
                <a:ea typeface="黑体" pitchFamily="49" charset="-122"/>
              </a:rPr>
              <a:t>1</a:t>
            </a:r>
            <a:r>
              <a:rPr lang="zh-CN" altLang="en-US" sz="2800" b="1" dirty="0">
                <a:latin typeface="黑体" pitchFamily="49" charset="-122"/>
                <a:ea typeface="黑体" pitchFamily="49" charset="-122"/>
              </a:rPr>
              <a:t>日罗马尼亚和保加利亚两国正式加入欧盟。阿尔巴尼亚和土耳其两国正在申请加入欧盟。根据欧共体自己的目标，希望欧洲联盟成为一个拥有</a:t>
            </a:r>
            <a:r>
              <a:rPr lang="en-US" altLang="zh-CN" sz="2800" b="1" dirty="0">
                <a:latin typeface="黑体" pitchFamily="49" charset="-122"/>
                <a:ea typeface="黑体" pitchFamily="49" charset="-122"/>
              </a:rPr>
              <a:t>25</a:t>
            </a:r>
            <a:r>
              <a:rPr lang="en-US" altLang="zh-CN" sz="2800" b="1" dirty="0">
                <a:ea typeface="黑体" pitchFamily="49" charset="-122"/>
              </a:rPr>
              <a:t>—</a:t>
            </a:r>
            <a:r>
              <a:rPr lang="en-US" altLang="zh-CN" sz="2800" b="1" dirty="0">
                <a:latin typeface="黑体" pitchFamily="49" charset="-122"/>
                <a:ea typeface="黑体" pitchFamily="49" charset="-122"/>
              </a:rPr>
              <a:t>30</a:t>
            </a:r>
            <a:r>
              <a:rPr lang="zh-CN" altLang="en-US" sz="2800" b="1" dirty="0">
                <a:latin typeface="黑体" pitchFamily="49" charset="-122"/>
                <a:ea typeface="黑体" pitchFamily="49" charset="-122"/>
              </a:rPr>
              <a:t>个成员国的大家庭。它特别强调，欧盟不仅是经济联盟，更是一个政治联盟。</a:t>
            </a:r>
            <a:endParaRPr lang="zh-CN" altLang="en-US" sz="2800" b="1" dirty="0">
              <a:latin typeface="黑体" pitchFamily="49" charset="-122"/>
              <a:ea typeface="黑体" pitchFamily="49" charset="-122"/>
            </a:endParaRPr>
          </a:p>
        </p:txBody>
      </p:sp>
      <p:sp>
        <p:nvSpPr>
          <p:cNvPr id="15363" name="灯片编号占位符 4"/>
          <p:cNvSpPr txBox="1">
            <a:spLocks noGrp="1"/>
          </p:cNvSpPr>
          <p:nvPr>
            <p:ph type="sldNum" sz="quarter" idx="12"/>
          </p:nvPr>
        </p:nvSpPr>
        <p:spPr>
          <a:ln/>
        </p:spPr>
        <p:txBody>
          <a:bodyPr/>
          <a:p>
            <a:pPr marL="0" indent="0" algn="r" eaLnBrk="1" hangingPunct="1">
              <a:spcBef>
                <a:spcPct val="0"/>
              </a:spcBef>
              <a:buNone/>
            </a:pPr>
            <a:fld id="{9A0DB2DC-4C9A-4742-B13C-FB6460FD3503}" type="slidenum">
              <a:rPr lang="en-US" altLang="zh-CN" sz="1400" dirty="0"/>
            </a:fld>
            <a:endParaRPr lang="en-US" altLang="zh-CN" sz="1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6386" name="Picture 2"/>
          <p:cNvPicPr>
            <a:picLocks noChangeAspect="1"/>
          </p:cNvPicPr>
          <p:nvPr/>
        </p:nvPicPr>
        <p:blipFill>
          <a:blip r:embed="rId1"/>
          <a:stretch>
            <a:fillRect/>
          </a:stretch>
        </p:blipFill>
        <p:spPr>
          <a:xfrm>
            <a:off x="0" y="0"/>
            <a:ext cx="9144000" cy="6858000"/>
          </a:xfrm>
          <a:prstGeom prst="rect">
            <a:avLst/>
          </a:prstGeom>
          <a:noFill/>
          <a:ln w="9525">
            <a:noFill/>
          </a:ln>
        </p:spPr>
      </p:pic>
      <p:sp>
        <p:nvSpPr>
          <p:cNvPr id="16387" name="灯片编号占位符 4"/>
          <p:cNvSpPr txBox="1">
            <a:spLocks noGrp="1"/>
          </p:cNvSpPr>
          <p:nvPr>
            <p:ph type="sldNum" sz="quarter" idx="12"/>
          </p:nvPr>
        </p:nvSpPr>
        <p:spPr>
          <a:ln/>
        </p:spPr>
        <p:txBody>
          <a:bodyPr/>
          <a:p>
            <a:pPr marL="0" indent="0" algn="r" eaLnBrk="1" hangingPunct="1">
              <a:spcBef>
                <a:spcPct val="0"/>
              </a:spcBef>
              <a:buNone/>
            </a:pPr>
            <a:fld id="{9A0DB2DC-4C9A-4742-B13C-FB6460FD3503}" type="slidenum">
              <a:rPr lang="en-US" altLang="zh-CN" sz="1400" dirty="0"/>
            </a:fld>
            <a:endParaRPr lang="en-US" altLang="zh-CN" sz="1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0" name="Rectangle 3"/>
          <p:cNvSpPr/>
          <p:nvPr/>
        </p:nvSpPr>
        <p:spPr>
          <a:xfrm>
            <a:off x="304800" y="457200"/>
            <a:ext cx="8382000" cy="5553075"/>
          </a:xfrm>
          <a:prstGeom prst="rect">
            <a:avLst/>
          </a:prstGeom>
          <a:noFill/>
          <a:ln w="9525">
            <a:noFill/>
          </a:ln>
        </p:spPr>
        <p:txBody>
          <a:bodyPr lIns="0" tIns="0" rIns="0" bIns="0">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eaLnBrk="1" hangingPunct="1">
              <a:spcBef>
                <a:spcPct val="0"/>
              </a:spcBef>
              <a:buNone/>
            </a:pPr>
            <a:r>
              <a:rPr lang="zh-CN" altLang="en-US" sz="2800" b="1" dirty="0">
                <a:solidFill>
                  <a:srgbClr val="6699FF"/>
                </a:solidFill>
                <a:latin typeface="黑体" pitchFamily="49" charset="-122"/>
                <a:ea typeface="黑体" pitchFamily="49" charset="-122"/>
              </a:rPr>
              <a:t>（四）一体化建设的成就</a:t>
            </a:r>
            <a:endParaRPr lang="zh-CN" altLang="en-US" sz="2800" b="1" dirty="0">
              <a:solidFill>
                <a:srgbClr val="6699FF"/>
              </a:solidFill>
              <a:latin typeface="黑体" pitchFamily="49" charset="-122"/>
              <a:ea typeface="黑体" pitchFamily="49" charset="-122"/>
            </a:endParaRPr>
          </a:p>
          <a:p>
            <a:pPr marL="0" lvl="0" indent="0" eaLnBrk="1" hangingPunct="1">
              <a:spcBef>
                <a:spcPct val="50000"/>
              </a:spcBef>
              <a:buNone/>
            </a:pPr>
            <a:r>
              <a:rPr lang="en-US" altLang="zh-CN" sz="2800" b="1" dirty="0">
                <a:latin typeface="黑体" pitchFamily="49" charset="-122"/>
                <a:ea typeface="黑体" pitchFamily="49" charset="-122"/>
              </a:rPr>
              <a:t>1</a:t>
            </a:r>
            <a:r>
              <a:rPr lang="zh-CN" altLang="en-US" sz="2800" b="1" dirty="0">
                <a:latin typeface="黑体" pitchFamily="49" charset="-122"/>
                <a:ea typeface="黑体" pitchFamily="49" charset="-122"/>
              </a:rPr>
              <a:t>、 从</a:t>
            </a:r>
            <a:r>
              <a:rPr lang="en-US" altLang="zh-CN" sz="2800" b="1" dirty="0">
                <a:latin typeface="黑体" pitchFamily="49" charset="-122"/>
                <a:ea typeface="黑体" pitchFamily="49" charset="-122"/>
              </a:rPr>
              <a:t>1958</a:t>
            </a:r>
            <a:r>
              <a:rPr lang="zh-CN" altLang="en-US" sz="2800" b="1" dirty="0">
                <a:latin typeface="黑体" pitchFamily="49" charset="-122"/>
                <a:ea typeface="黑体" pitchFamily="49" charset="-122"/>
              </a:rPr>
              <a:t>年</a:t>
            </a:r>
            <a:r>
              <a:rPr lang="en-US" altLang="zh-CN" sz="2800" b="1" dirty="0">
                <a:latin typeface="黑体" pitchFamily="49" charset="-122"/>
                <a:ea typeface="黑体" pitchFamily="49" charset="-122"/>
              </a:rPr>
              <a:t>-1968</a:t>
            </a:r>
            <a:r>
              <a:rPr lang="zh-CN" altLang="en-US" sz="2800" b="1" dirty="0">
                <a:latin typeface="黑体" pitchFamily="49" charset="-122"/>
                <a:ea typeface="黑体" pitchFamily="49" charset="-122"/>
              </a:rPr>
              <a:t>年，经过不到十年的过渡，欧洲共同体实现了设置共同对外关税，建立关税同盟的目标。 在经济政策协调方面，建立了共同农业政策，以支持农产品价格，调整农业生产结构。</a:t>
            </a:r>
            <a:br>
              <a:rPr lang="zh-CN" altLang="en-US" sz="2800" b="1" dirty="0">
                <a:latin typeface="黑体" pitchFamily="49" charset="-122"/>
                <a:ea typeface="黑体" pitchFamily="49" charset="-122"/>
              </a:rPr>
            </a:br>
            <a:endParaRPr lang="zh-CN" altLang="en-US" sz="2800" b="1" dirty="0">
              <a:latin typeface="黑体" pitchFamily="49" charset="-122"/>
              <a:ea typeface="黑体" pitchFamily="49" charset="-122"/>
            </a:endParaRPr>
          </a:p>
          <a:p>
            <a:pPr marL="0" lvl="0" indent="0" eaLnBrk="1" hangingPunct="1">
              <a:spcBef>
                <a:spcPct val="50000"/>
              </a:spcBef>
              <a:buNone/>
            </a:pPr>
            <a:r>
              <a:rPr lang="en-US" altLang="zh-CN" sz="2800" b="1" dirty="0">
                <a:latin typeface="黑体" pitchFamily="49" charset="-122"/>
                <a:ea typeface="黑体" pitchFamily="49" charset="-122"/>
              </a:rPr>
              <a:t>2</a:t>
            </a:r>
            <a:r>
              <a:rPr lang="zh-CN" altLang="en-US" sz="2800" b="1" dirty="0">
                <a:latin typeface="黑体" pitchFamily="49" charset="-122"/>
                <a:ea typeface="黑体" pitchFamily="49" charset="-122"/>
              </a:rPr>
              <a:t>、 </a:t>
            </a:r>
            <a:r>
              <a:rPr lang="en-US" altLang="zh-CN" sz="2800" b="1" dirty="0">
                <a:latin typeface="黑体" pitchFamily="49" charset="-122"/>
                <a:ea typeface="黑体" pitchFamily="49" charset="-122"/>
              </a:rPr>
              <a:t>1979</a:t>
            </a:r>
            <a:r>
              <a:rPr lang="zh-CN" altLang="en-US" sz="2800" b="1" dirty="0">
                <a:latin typeface="黑体" pitchFamily="49" charset="-122"/>
                <a:ea typeface="黑体" pitchFamily="49" charset="-122"/>
              </a:rPr>
              <a:t>年，欧洲共同体经过多年酝酿，建立了欧洲货币体系，从而实现成员国相互保持可调整的钉住汇率制度 、建立共同干预基金和储备基金。对外则采取联合浮动汇率制度。从而使其经济一体化的程度向前迈进了一步。</a:t>
            </a:r>
            <a:br>
              <a:rPr lang="zh-CN" altLang="en-US" sz="2800" b="1" dirty="0">
                <a:latin typeface="黑体" pitchFamily="49" charset="-122"/>
                <a:ea typeface="黑体" pitchFamily="49" charset="-122"/>
              </a:rPr>
            </a:br>
            <a:endParaRPr lang="zh-CN" altLang="en-US" sz="2800" b="1" dirty="0">
              <a:latin typeface="黑体" pitchFamily="49" charset="-122"/>
              <a:ea typeface="黑体" pitchFamily="49" charset="-122"/>
            </a:endParaRPr>
          </a:p>
        </p:txBody>
      </p:sp>
      <p:sp>
        <p:nvSpPr>
          <p:cNvPr id="17411" name="灯片编号占位符 4"/>
          <p:cNvSpPr txBox="1">
            <a:spLocks noGrp="1"/>
          </p:cNvSpPr>
          <p:nvPr>
            <p:ph type="sldNum" sz="quarter" idx="12"/>
          </p:nvPr>
        </p:nvSpPr>
        <p:spPr>
          <a:ln/>
        </p:spPr>
        <p:txBody>
          <a:bodyPr/>
          <a:p>
            <a:pPr marL="0" indent="0" algn="r" eaLnBrk="1" hangingPunct="1">
              <a:spcBef>
                <a:spcPct val="0"/>
              </a:spcBef>
              <a:buNone/>
            </a:pPr>
            <a:fld id="{9A0DB2DC-4C9A-4742-B13C-FB6460FD3503}" type="slidenum">
              <a:rPr lang="en-US" altLang="zh-CN" sz="1400" dirty="0"/>
            </a:fld>
            <a:endParaRPr lang="en-US" altLang="zh-CN" sz="1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Text Box 4"/>
          <p:cNvSpPr txBox="1"/>
          <p:nvPr/>
        </p:nvSpPr>
        <p:spPr>
          <a:xfrm>
            <a:off x="381000" y="381000"/>
            <a:ext cx="8458200" cy="60706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eaLnBrk="1" hangingPunct="1">
              <a:spcBef>
                <a:spcPct val="0"/>
              </a:spcBef>
              <a:buNone/>
            </a:pPr>
            <a:r>
              <a:rPr lang="en-US" altLang="zh-CN" sz="2800" b="1" dirty="0">
                <a:latin typeface="黑体" pitchFamily="49" charset="-122"/>
                <a:ea typeface="黑体" pitchFamily="49" charset="-122"/>
              </a:rPr>
              <a:t>3</a:t>
            </a:r>
            <a:r>
              <a:rPr lang="zh-CN" altLang="en-US" sz="2800" b="1" dirty="0">
                <a:latin typeface="黑体" pitchFamily="49" charset="-122"/>
                <a:ea typeface="黑体" pitchFamily="49" charset="-122"/>
              </a:rPr>
              <a:t>、 </a:t>
            </a:r>
            <a:r>
              <a:rPr lang="en-US" altLang="zh-CN" sz="2800" b="1" dirty="0">
                <a:latin typeface="黑体" pitchFamily="49" charset="-122"/>
                <a:ea typeface="黑体" pitchFamily="49" charset="-122"/>
              </a:rPr>
              <a:t>1985</a:t>
            </a:r>
            <a:r>
              <a:rPr lang="zh-CN" altLang="en-US" sz="2800" b="1" dirty="0">
                <a:latin typeface="黑体" pitchFamily="49" charset="-122"/>
                <a:ea typeface="黑体" pitchFamily="49" charset="-122"/>
              </a:rPr>
              <a:t>年欧洲共同体又提出新的动议，决定</a:t>
            </a:r>
            <a:r>
              <a:rPr lang="en-US" altLang="zh-CN" sz="2800" b="1" dirty="0">
                <a:latin typeface="黑体" pitchFamily="49" charset="-122"/>
                <a:ea typeface="黑体" pitchFamily="49" charset="-122"/>
              </a:rPr>
              <a:t>1992</a:t>
            </a:r>
            <a:r>
              <a:rPr lang="zh-CN" altLang="en-US" sz="2800" b="1" dirty="0">
                <a:latin typeface="黑体" pitchFamily="49" charset="-122"/>
                <a:ea typeface="黑体" pitchFamily="49" charset="-122"/>
              </a:rPr>
              <a:t>年底以前，将欧洲共同体建成共同市场，实现商品、服务，资本和人员的自由流动。经过</a:t>
            </a:r>
            <a:r>
              <a:rPr lang="en-US" altLang="zh-CN" sz="2800" b="1" dirty="0">
                <a:latin typeface="黑体" pitchFamily="49" charset="-122"/>
                <a:ea typeface="黑体" pitchFamily="49" charset="-122"/>
              </a:rPr>
              <a:t>7</a:t>
            </a:r>
            <a:r>
              <a:rPr lang="zh-CN" altLang="en-US" sz="2800" b="1" dirty="0">
                <a:latin typeface="黑体" pitchFamily="49" charset="-122"/>
                <a:ea typeface="黑体" pitchFamily="49" charset="-122"/>
              </a:rPr>
              <a:t>年的过渡，这一目标也顺利实现了。</a:t>
            </a:r>
            <a:endParaRPr lang="zh-CN" altLang="en-US" sz="2800" b="1" dirty="0">
              <a:latin typeface="黑体" pitchFamily="49" charset="-122"/>
              <a:ea typeface="黑体" pitchFamily="49" charset="-122"/>
            </a:endParaRPr>
          </a:p>
          <a:p>
            <a:pPr marL="0" lvl="0" indent="0" eaLnBrk="1" hangingPunct="1">
              <a:spcBef>
                <a:spcPct val="0"/>
              </a:spcBef>
              <a:buNone/>
            </a:pPr>
            <a:endParaRPr lang="zh-CN" altLang="en-US" sz="2800" b="1" dirty="0">
              <a:latin typeface="黑体" pitchFamily="49" charset="-122"/>
              <a:ea typeface="黑体" pitchFamily="49" charset="-122"/>
            </a:endParaRPr>
          </a:p>
          <a:p>
            <a:pPr marL="0" lvl="0" indent="0" eaLnBrk="1" hangingPunct="1">
              <a:spcBef>
                <a:spcPct val="0"/>
              </a:spcBef>
              <a:buNone/>
            </a:pPr>
            <a:r>
              <a:rPr lang="en-US" altLang="zh-CN" sz="2800" b="1" dirty="0">
                <a:latin typeface="黑体" pitchFamily="49" charset="-122"/>
                <a:ea typeface="黑体" pitchFamily="49" charset="-122"/>
              </a:rPr>
              <a:t>4</a:t>
            </a:r>
            <a:r>
              <a:rPr lang="zh-CN" altLang="en-US" sz="2800" b="1" dirty="0">
                <a:latin typeface="黑体" pitchFamily="49" charset="-122"/>
                <a:ea typeface="黑体" pitchFamily="49" charset="-122"/>
              </a:rPr>
              <a:t>． </a:t>
            </a:r>
            <a:r>
              <a:rPr lang="en-US" altLang="zh-CN" sz="2800" b="1" dirty="0">
                <a:latin typeface="黑体" pitchFamily="49" charset="-122"/>
                <a:ea typeface="黑体" pitchFamily="49" charset="-122"/>
              </a:rPr>
              <a:t>1992</a:t>
            </a:r>
            <a:r>
              <a:rPr lang="zh-CN" altLang="en-US" sz="2800" b="1" dirty="0">
                <a:latin typeface="黑体" pitchFamily="49" charset="-122"/>
                <a:ea typeface="黑体" pitchFamily="49" charset="-122"/>
              </a:rPr>
              <a:t>年</a:t>
            </a:r>
            <a:r>
              <a:rPr lang="en-US" altLang="zh-CN" sz="2800" b="1" dirty="0">
                <a:latin typeface="黑体" pitchFamily="49" charset="-122"/>
                <a:ea typeface="黑体" pitchFamily="49" charset="-122"/>
              </a:rPr>
              <a:t>2</a:t>
            </a:r>
            <a:r>
              <a:rPr lang="zh-CN" altLang="en-US" sz="2800" b="1" dirty="0">
                <a:latin typeface="黑体" pitchFamily="49" charset="-122"/>
                <a:ea typeface="黑体" pitchFamily="49" charset="-122"/>
              </a:rPr>
              <a:t>月</a:t>
            </a:r>
            <a:r>
              <a:rPr lang="en-US" altLang="zh-CN" sz="2800" b="1" dirty="0">
                <a:latin typeface="黑体" pitchFamily="49" charset="-122"/>
                <a:ea typeface="黑体" pitchFamily="49" charset="-122"/>
              </a:rPr>
              <a:t>7</a:t>
            </a:r>
            <a:r>
              <a:rPr lang="zh-CN" altLang="en-US" sz="2800" b="1" dirty="0">
                <a:latin typeface="黑体" pitchFamily="49" charset="-122"/>
                <a:ea typeface="黑体" pitchFamily="49" charset="-122"/>
              </a:rPr>
              <a:t>日，成员国签定了一系列的条约，简称为</a:t>
            </a:r>
            <a:r>
              <a:rPr lang="en-US" altLang="zh-CN" sz="2800" b="1" dirty="0">
                <a:latin typeface="黑体" pitchFamily="49" charset="-122"/>
                <a:ea typeface="黑体" pitchFamily="49" charset="-122"/>
              </a:rPr>
              <a:t>《</a:t>
            </a:r>
            <a:r>
              <a:rPr lang="zh-CN" altLang="en-US" sz="2800" b="1" dirty="0">
                <a:latin typeface="黑体" pitchFamily="49" charset="-122"/>
                <a:ea typeface="黑体" pitchFamily="49" charset="-122"/>
              </a:rPr>
              <a:t>马斯特里赫特条约</a:t>
            </a:r>
            <a:r>
              <a:rPr lang="en-US" altLang="zh-CN" sz="2800" b="1" dirty="0">
                <a:latin typeface="黑体" pitchFamily="49" charset="-122"/>
                <a:ea typeface="黑体" pitchFamily="49" charset="-122"/>
              </a:rPr>
              <a:t>》</a:t>
            </a:r>
            <a:r>
              <a:rPr lang="zh-CN" altLang="en-US" sz="2800" b="1" dirty="0">
                <a:latin typeface="黑体" pitchFamily="49" charset="-122"/>
                <a:ea typeface="黑体" pitchFamily="49" charset="-122"/>
              </a:rPr>
              <a:t>。</a:t>
            </a:r>
            <a:br>
              <a:rPr lang="zh-CN" altLang="en-US" sz="2800" b="1" dirty="0">
                <a:latin typeface="黑体" pitchFamily="49" charset="-122"/>
                <a:ea typeface="黑体" pitchFamily="49" charset="-122"/>
              </a:rPr>
            </a:br>
            <a:r>
              <a:rPr lang="zh-CN" altLang="en-US" sz="2800" b="1" dirty="0">
                <a:latin typeface="黑体" pitchFamily="49" charset="-122"/>
                <a:ea typeface="黑体" pitchFamily="49" charset="-122"/>
              </a:rPr>
              <a:t>该条约由两部分组成：一是</a:t>
            </a:r>
            <a:r>
              <a:rPr lang="en-US" altLang="zh-CN" sz="2800" b="1" dirty="0">
                <a:latin typeface="黑体" pitchFamily="49" charset="-122"/>
                <a:ea typeface="黑体" pitchFamily="49" charset="-122"/>
              </a:rPr>
              <a:t>《</a:t>
            </a:r>
            <a:r>
              <a:rPr lang="zh-CN" altLang="en-US" sz="2800" b="1" dirty="0">
                <a:latin typeface="黑体" pitchFamily="49" charset="-122"/>
                <a:ea typeface="黑体" pitchFamily="49" charset="-122"/>
              </a:rPr>
              <a:t>经济和货币联盟条约</a:t>
            </a:r>
            <a:r>
              <a:rPr lang="en-US" altLang="zh-CN" sz="2800" b="1" dirty="0">
                <a:latin typeface="黑体" pitchFamily="49" charset="-122"/>
                <a:ea typeface="黑体" pitchFamily="49" charset="-122"/>
              </a:rPr>
              <a:t>》</a:t>
            </a:r>
            <a:r>
              <a:rPr lang="zh-CN" altLang="en-US" sz="2800" b="1" dirty="0">
                <a:latin typeface="黑体" pitchFamily="49" charset="-122"/>
                <a:ea typeface="黑体" pitchFamily="49" charset="-122"/>
              </a:rPr>
              <a:t>，另一个是</a:t>
            </a:r>
            <a:r>
              <a:rPr lang="en-US" altLang="zh-CN" sz="2800" b="1" dirty="0">
                <a:latin typeface="黑体" pitchFamily="49" charset="-122"/>
                <a:ea typeface="黑体" pitchFamily="49" charset="-122"/>
              </a:rPr>
              <a:t>《</a:t>
            </a:r>
            <a:r>
              <a:rPr lang="zh-CN" altLang="en-US" sz="2800" b="1" dirty="0">
                <a:latin typeface="黑体" pitchFamily="49" charset="-122"/>
                <a:ea typeface="黑体" pitchFamily="49" charset="-122"/>
              </a:rPr>
              <a:t>政治联盟条约</a:t>
            </a:r>
            <a:r>
              <a:rPr lang="en-US" altLang="zh-CN" sz="2800" b="1" dirty="0">
                <a:latin typeface="黑体" pitchFamily="49" charset="-122"/>
                <a:ea typeface="黑体" pitchFamily="49" charset="-122"/>
              </a:rPr>
              <a:t>》</a:t>
            </a:r>
            <a:r>
              <a:rPr lang="zh-CN" altLang="en-US" sz="2800" b="1" dirty="0">
                <a:latin typeface="黑体" pitchFamily="49" charset="-122"/>
                <a:ea typeface="黑体" pitchFamily="49" charset="-122"/>
              </a:rPr>
              <a:t>。</a:t>
            </a:r>
            <a:r>
              <a:rPr lang="en-US" altLang="zh-CN" sz="2800" b="1" dirty="0">
                <a:latin typeface="黑体" pitchFamily="49" charset="-122"/>
                <a:ea typeface="黑体" pitchFamily="49" charset="-122"/>
              </a:rPr>
              <a:t>《</a:t>
            </a:r>
            <a:r>
              <a:rPr lang="zh-CN" altLang="en-US" sz="2800" b="1" dirty="0">
                <a:latin typeface="黑体" pitchFamily="49" charset="-122"/>
                <a:ea typeface="黑体" pitchFamily="49" charset="-122"/>
              </a:rPr>
              <a:t>经济和货币联盟条约</a:t>
            </a:r>
            <a:r>
              <a:rPr lang="en-US" altLang="zh-CN" sz="2800" b="1" dirty="0">
                <a:latin typeface="黑体" pitchFamily="49" charset="-122"/>
                <a:ea typeface="黑体" pitchFamily="49" charset="-122"/>
              </a:rPr>
              <a:t>》</a:t>
            </a:r>
            <a:r>
              <a:rPr lang="zh-CN" altLang="en-US" sz="2800" b="1" dirty="0">
                <a:latin typeface="黑体" pitchFamily="49" charset="-122"/>
                <a:ea typeface="黑体" pitchFamily="49" charset="-122"/>
              </a:rPr>
              <a:t>的基本目标是，经过三个阶段的过渡，经济上成员国之间要实现财政和货币政策统一，建立统一的欧洲货币</a:t>
            </a:r>
            <a:r>
              <a:rPr lang="zh-CN" altLang="en-US" sz="2800" b="1" dirty="0">
                <a:ea typeface="黑体" pitchFamily="49" charset="-122"/>
              </a:rPr>
              <a:t>“</a:t>
            </a:r>
            <a:r>
              <a:rPr lang="zh-CN" altLang="en-US" sz="2800" b="1" dirty="0">
                <a:latin typeface="黑体" pitchFamily="49" charset="-122"/>
                <a:ea typeface="黑体" pitchFamily="49" charset="-122"/>
              </a:rPr>
              <a:t>欧元</a:t>
            </a:r>
            <a:r>
              <a:rPr lang="zh-CN" altLang="en-US" sz="2800" b="1" dirty="0">
                <a:ea typeface="黑体" pitchFamily="49" charset="-122"/>
              </a:rPr>
              <a:t>”</a:t>
            </a:r>
            <a:r>
              <a:rPr lang="zh-CN" altLang="en-US" sz="2800" b="1" dirty="0">
                <a:latin typeface="黑体" pitchFamily="49" charset="-122"/>
                <a:ea typeface="黑体" pitchFamily="49" charset="-122"/>
              </a:rPr>
              <a:t>，建立欧洲联盟的中央银行。 </a:t>
            </a:r>
            <a:r>
              <a:rPr lang="en-US" altLang="zh-CN" sz="2800" b="1" dirty="0">
                <a:latin typeface="黑体" pitchFamily="49" charset="-122"/>
                <a:ea typeface="黑体" pitchFamily="49" charset="-122"/>
              </a:rPr>
              <a:t>《</a:t>
            </a:r>
            <a:r>
              <a:rPr lang="zh-CN" altLang="en-US" sz="2800" b="1" dirty="0">
                <a:latin typeface="黑体" pitchFamily="49" charset="-122"/>
                <a:ea typeface="黑体" pitchFamily="49" charset="-122"/>
              </a:rPr>
              <a:t>政治联盟条约</a:t>
            </a:r>
            <a:r>
              <a:rPr lang="en-US" altLang="zh-CN" sz="2800" b="1" dirty="0">
                <a:latin typeface="黑体" pitchFamily="49" charset="-122"/>
                <a:ea typeface="黑体" pitchFamily="49" charset="-122"/>
              </a:rPr>
              <a:t>》</a:t>
            </a:r>
            <a:r>
              <a:rPr lang="zh-CN" altLang="en-US" sz="2800" b="1" dirty="0">
                <a:latin typeface="黑体" pitchFamily="49" charset="-122"/>
                <a:ea typeface="黑体" pitchFamily="49" charset="-122"/>
              </a:rPr>
              <a:t>的基本目标是建立</a:t>
            </a:r>
            <a:r>
              <a:rPr lang="zh-CN" altLang="en-US" sz="2800" b="1" dirty="0">
                <a:ea typeface="黑体" pitchFamily="49" charset="-122"/>
              </a:rPr>
              <a:t>“</a:t>
            </a:r>
            <a:r>
              <a:rPr lang="zh-CN" altLang="en-US" sz="2800" b="1" dirty="0">
                <a:latin typeface="黑体" pitchFamily="49" charset="-122"/>
                <a:ea typeface="黑体" pitchFamily="49" charset="-122"/>
              </a:rPr>
              <a:t>更为紧密的国家联盟</a:t>
            </a:r>
            <a:r>
              <a:rPr lang="zh-CN" altLang="en-US" sz="2800" b="1" dirty="0">
                <a:ea typeface="黑体" pitchFamily="49" charset="-122"/>
              </a:rPr>
              <a:t>”</a:t>
            </a:r>
            <a:r>
              <a:rPr lang="zh-CN" altLang="en-US" sz="2800" b="1" dirty="0">
                <a:latin typeface="黑体" pitchFamily="49" charset="-122"/>
                <a:ea typeface="黑体" pitchFamily="49" charset="-122"/>
              </a:rPr>
              <a:t>。</a:t>
            </a:r>
            <a:endParaRPr lang="zh-CN" altLang="en-US" sz="2800" b="1" dirty="0">
              <a:latin typeface="黑体" pitchFamily="49" charset="-122"/>
              <a:ea typeface="黑体" pitchFamily="49" charset="-122"/>
            </a:endParaRPr>
          </a:p>
        </p:txBody>
      </p:sp>
      <p:sp>
        <p:nvSpPr>
          <p:cNvPr id="18435" name="灯片编号占位符 4"/>
          <p:cNvSpPr txBox="1">
            <a:spLocks noGrp="1"/>
          </p:cNvSpPr>
          <p:nvPr>
            <p:ph type="sldNum" sz="quarter" idx="12"/>
          </p:nvPr>
        </p:nvSpPr>
        <p:spPr>
          <a:ln/>
        </p:spPr>
        <p:txBody>
          <a:bodyPr/>
          <a:p>
            <a:pPr marL="0" indent="0" algn="r" eaLnBrk="1" hangingPunct="1">
              <a:spcBef>
                <a:spcPct val="0"/>
              </a:spcBef>
              <a:buNone/>
            </a:pPr>
            <a:fld id="{9A0DB2DC-4C9A-4742-B13C-FB6460FD3503}" type="slidenum">
              <a:rPr lang="en-US" altLang="zh-CN" sz="1400" dirty="0"/>
            </a:fld>
            <a:endParaRPr lang="en-US" altLang="zh-CN" sz="1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1619" name="Rectangle 3"/>
          <p:cNvSpPr>
            <a:spLocks noChangeArrowheads="1"/>
          </p:cNvSpPr>
          <p:nvPr/>
        </p:nvSpPr>
        <p:spPr bwMode="auto">
          <a:xfrm>
            <a:off x="228600" y="228600"/>
            <a:ext cx="8610600" cy="6134100"/>
          </a:xfrm>
          <a:prstGeom prst="rect">
            <a:avLst/>
          </a:prstGeom>
          <a:noFill/>
          <a:ln w="9525">
            <a:noFill/>
            <a:miter lim="800000"/>
          </a:ln>
          <a:effectLst/>
        </p:spPr>
        <p:txBody>
          <a:bodyPr lIns="0" tIns="0" rIns="0" bIns="0">
            <a:spAutoFit/>
          </a:bodyPr>
          <a:lstStyle/>
          <a:p>
            <a:pPr marL="0" marR="0" lvl="0" indent="0" algn="l" defTabSz="914400" rtl="0" eaLnBrk="1" fontAlgn="base" latinLnBrk="0" hangingPunct="1">
              <a:lnSpc>
                <a:spcPct val="120000"/>
              </a:lnSpc>
              <a:spcBef>
                <a:spcPct val="0"/>
              </a:spcBef>
              <a:spcAft>
                <a:spcPct val="0"/>
              </a:spcAft>
              <a:buClrTx/>
              <a:buSzTx/>
              <a:buFontTx/>
              <a:buNone/>
              <a:defRPr/>
            </a:pPr>
            <a:r>
              <a:rPr kumimoji="1" lang="en-US" altLang="zh-CN" sz="2400" b="1" i="0" u="none" strike="noStrike" kern="1200" cap="none" spc="0" normalizeH="0" baseline="0" noProof="0">
                <a:ln>
                  <a:noFill/>
                </a:ln>
                <a:solidFill>
                  <a:schemeClr val="tx1"/>
                </a:solidFill>
                <a:effectLst/>
                <a:uLnTx/>
                <a:uFillTx/>
                <a:latin typeface="黑体" pitchFamily="49" charset="-122"/>
                <a:ea typeface="黑体" pitchFamily="49" charset="-122"/>
                <a:cs typeface="+mn-cs"/>
              </a:rPr>
              <a:t>5</a:t>
            </a:r>
            <a:r>
              <a:rPr kumimoji="1" lang="zh-CN" altLang="en-US" sz="2400" b="1" i="0" u="none" strike="noStrike" kern="1200" cap="none" spc="0" normalizeH="0" baseline="0" noProof="0">
                <a:ln>
                  <a:noFill/>
                </a:ln>
                <a:solidFill>
                  <a:schemeClr val="tx1"/>
                </a:solidFill>
                <a:effectLst/>
                <a:uLnTx/>
                <a:uFillTx/>
                <a:latin typeface="黑体" pitchFamily="49" charset="-122"/>
                <a:ea typeface="黑体" pitchFamily="49" charset="-122"/>
                <a:cs typeface="+mn-cs"/>
              </a:rPr>
              <a:t>、 </a:t>
            </a:r>
            <a:r>
              <a:rPr kumimoji="1" lang="en-US" altLang="zh-CN" sz="2400" b="1" i="0" u="none" strike="noStrike" kern="1200" cap="none" spc="0" normalizeH="0" baseline="0" noProof="0">
                <a:ln>
                  <a:noFill/>
                </a:ln>
                <a:solidFill>
                  <a:schemeClr val="tx1"/>
                </a:solidFill>
                <a:effectLst/>
                <a:uLnTx/>
                <a:uFillTx/>
                <a:latin typeface="黑体" pitchFamily="49" charset="-122"/>
                <a:ea typeface="黑体" pitchFamily="49" charset="-122"/>
                <a:cs typeface="+mn-cs"/>
              </a:rPr>
              <a:t>1999</a:t>
            </a:r>
            <a:r>
              <a:rPr kumimoji="1" lang="zh-CN" altLang="en-US" sz="2400" b="1" i="0" u="none" strike="noStrike" kern="1200" cap="none" spc="0" normalizeH="0" baseline="0" noProof="0">
                <a:ln>
                  <a:noFill/>
                </a:ln>
                <a:solidFill>
                  <a:schemeClr val="tx1"/>
                </a:solidFill>
                <a:effectLst/>
                <a:uLnTx/>
                <a:uFillTx/>
                <a:latin typeface="黑体" pitchFamily="49" charset="-122"/>
                <a:ea typeface="黑体" pitchFamily="49" charset="-122"/>
                <a:cs typeface="+mn-cs"/>
              </a:rPr>
              <a:t>年</a:t>
            </a:r>
            <a:r>
              <a:rPr kumimoji="1" lang="en-US" altLang="zh-CN" sz="2400" b="1" i="0" u="none" strike="noStrike" kern="1200" cap="none" spc="0" normalizeH="0" baseline="0" noProof="0">
                <a:ln>
                  <a:noFill/>
                </a:ln>
                <a:solidFill>
                  <a:schemeClr val="tx1"/>
                </a:solidFill>
                <a:effectLst/>
                <a:uLnTx/>
                <a:uFillTx/>
                <a:latin typeface="黑体" pitchFamily="49" charset="-122"/>
                <a:ea typeface="黑体" pitchFamily="49" charset="-122"/>
                <a:cs typeface="+mn-cs"/>
              </a:rPr>
              <a:t>1</a:t>
            </a:r>
            <a:r>
              <a:rPr kumimoji="1" lang="zh-CN" altLang="en-US" sz="2400" b="1" i="0" u="none" strike="noStrike" kern="1200" cap="none" spc="0" normalizeH="0" baseline="0" noProof="0">
                <a:ln>
                  <a:noFill/>
                </a:ln>
                <a:solidFill>
                  <a:schemeClr val="tx1"/>
                </a:solidFill>
                <a:effectLst/>
                <a:uLnTx/>
                <a:uFillTx/>
                <a:latin typeface="黑体" pitchFamily="49" charset="-122"/>
                <a:ea typeface="黑体" pitchFamily="49" charset="-122"/>
                <a:cs typeface="+mn-cs"/>
              </a:rPr>
              <a:t>月</a:t>
            </a:r>
            <a:r>
              <a:rPr kumimoji="1" lang="en-US" altLang="zh-CN" sz="2400" b="1" i="0" u="none" strike="noStrike" kern="1200" cap="none" spc="0" normalizeH="0" baseline="0" noProof="0">
                <a:ln>
                  <a:noFill/>
                </a:ln>
                <a:solidFill>
                  <a:schemeClr val="tx1"/>
                </a:solidFill>
                <a:effectLst/>
                <a:uLnTx/>
                <a:uFillTx/>
                <a:latin typeface="黑体" pitchFamily="49" charset="-122"/>
                <a:ea typeface="黑体" pitchFamily="49" charset="-122"/>
                <a:cs typeface="+mn-cs"/>
              </a:rPr>
              <a:t>1</a:t>
            </a:r>
            <a:r>
              <a:rPr kumimoji="1" lang="zh-CN" altLang="en-US" sz="2400" b="1" i="0" u="none" strike="noStrike" kern="1200" cap="none" spc="0" normalizeH="0" baseline="0" noProof="0">
                <a:ln>
                  <a:noFill/>
                </a:ln>
                <a:solidFill>
                  <a:schemeClr val="tx1"/>
                </a:solidFill>
                <a:effectLst/>
                <a:uLnTx/>
                <a:uFillTx/>
                <a:latin typeface="黑体" pitchFamily="49" charset="-122"/>
                <a:ea typeface="黑体" pitchFamily="49" charset="-122"/>
                <a:cs typeface="+mn-cs"/>
              </a:rPr>
              <a:t>日，欧洲统一货币开始启动，</a:t>
            </a:r>
            <a:r>
              <a:rPr kumimoji="1" lang="en-US" altLang="zh-CN" sz="2400" b="1" i="0" u="none" strike="noStrike" kern="1200" cap="none" spc="0" normalizeH="0" baseline="0" noProof="0">
                <a:ln>
                  <a:noFill/>
                </a:ln>
                <a:solidFill>
                  <a:schemeClr val="tx1"/>
                </a:solidFill>
                <a:effectLst/>
                <a:uLnTx/>
                <a:uFillTx/>
                <a:latin typeface="黑体" pitchFamily="49" charset="-122"/>
                <a:ea typeface="黑体" pitchFamily="49" charset="-122"/>
                <a:cs typeface="+mn-cs"/>
              </a:rPr>
              <a:t>2002</a:t>
            </a:r>
            <a:r>
              <a:rPr kumimoji="1" lang="zh-CN" altLang="en-US" sz="2400" b="1" i="0" u="none" strike="noStrike" kern="1200" cap="none" spc="0" normalizeH="0" baseline="0" noProof="0">
                <a:ln>
                  <a:noFill/>
                </a:ln>
                <a:solidFill>
                  <a:schemeClr val="tx1"/>
                </a:solidFill>
                <a:effectLst/>
                <a:uLnTx/>
                <a:uFillTx/>
                <a:latin typeface="黑体" pitchFamily="49" charset="-122"/>
                <a:ea typeface="黑体" pitchFamily="49" charset="-122"/>
                <a:cs typeface="+mn-cs"/>
              </a:rPr>
              <a:t>年</a:t>
            </a:r>
            <a:r>
              <a:rPr kumimoji="1" lang="en-US" altLang="zh-CN" sz="2400" b="1" i="0" u="none" strike="noStrike" kern="1200" cap="none" spc="0" normalizeH="0" baseline="0" noProof="0">
                <a:ln>
                  <a:noFill/>
                </a:ln>
                <a:solidFill>
                  <a:schemeClr val="tx1"/>
                </a:solidFill>
                <a:effectLst/>
                <a:uLnTx/>
                <a:uFillTx/>
                <a:latin typeface="黑体" pitchFamily="49" charset="-122"/>
                <a:ea typeface="黑体" pitchFamily="49" charset="-122"/>
                <a:cs typeface="+mn-cs"/>
              </a:rPr>
              <a:t>1</a:t>
            </a:r>
            <a:r>
              <a:rPr kumimoji="1" lang="zh-CN" altLang="en-US" sz="2400" b="1" i="0" u="none" strike="noStrike" kern="1200" cap="none" spc="0" normalizeH="0" baseline="0" noProof="0">
                <a:ln>
                  <a:noFill/>
                </a:ln>
                <a:solidFill>
                  <a:schemeClr val="tx1"/>
                </a:solidFill>
                <a:effectLst/>
                <a:uLnTx/>
                <a:uFillTx/>
                <a:latin typeface="黑体" pitchFamily="49" charset="-122"/>
                <a:ea typeface="黑体" pitchFamily="49" charset="-122"/>
                <a:cs typeface="+mn-cs"/>
              </a:rPr>
              <a:t>月</a:t>
            </a:r>
            <a:r>
              <a:rPr kumimoji="1" lang="en-US" altLang="zh-CN" sz="2400" b="1" i="0" u="none" strike="noStrike" kern="1200" cap="none" spc="0" normalizeH="0" baseline="0" noProof="0">
                <a:ln>
                  <a:noFill/>
                </a:ln>
                <a:solidFill>
                  <a:schemeClr val="tx1"/>
                </a:solidFill>
                <a:effectLst/>
                <a:uLnTx/>
                <a:uFillTx/>
                <a:latin typeface="黑体" pitchFamily="49" charset="-122"/>
                <a:ea typeface="黑体" pitchFamily="49" charset="-122"/>
                <a:cs typeface="+mn-cs"/>
              </a:rPr>
              <a:t>1</a:t>
            </a:r>
            <a:r>
              <a:rPr kumimoji="1" lang="zh-CN" altLang="en-US" sz="2400" b="1" i="0" u="none" strike="noStrike" kern="1200" cap="none" spc="0" normalizeH="0" baseline="0" noProof="0">
                <a:ln>
                  <a:noFill/>
                </a:ln>
                <a:solidFill>
                  <a:schemeClr val="tx1"/>
                </a:solidFill>
                <a:effectLst/>
                <a:uLnTx/>
                <a:uFillTx/>
                <a:latin typeface="黑体" pitchFamily="49" charset="-122"/>
                <a:ea typeface="黑体" pitchFamily="49" charset="-122"/>
                <a:cs typeface="+mn-cs"/>
              </a:rPr>
              <a:t>日，欧洲联盟发行</a:t>
            </a:r>
            <a:r>
              <a:rPr kumimoji="1" lang="zh-CN" altLang="en-US" sz="2400" b="1" i="0" u="none" strike="noStrike" kern="1200" cap="none" spc="0" normalizeH="0" baseline="0" noProof="0">
                <a:ln>
                  <a:noFill/>
                </a:ln>
                <a:solidFill>
                  <a:schemeClr val="tx1"/>
                </a:solidFill>
                <a:effectLst/>
                <a:uLnTx/>
                <a:uFillTx/>
                <a:latin typeface="Arial" panose="020B0604020202090204"/>
                <a:ea typeface="黑体" pitchFamily="49" charset="-122"/>
                <a:cs typeface="+mn-cs"/>
              </a:rPr>
              <a:t>“</a:t>
            </a:r>
            <a:r>
              <a:rPr kumimoji="1" lang="zh-CN" altLang="en-US" sz="2400" b="1" i="0" u="none" strike="noStrike" kern="1200" cap="none" spc="0" normalizeH="0" baseline="0" noProof="0">
                <a:ln>
                  <a:noFill/>
                </a:ln>
                <a:solidFill>
                  <a:schemeClr val="tx1"/>
                </a:solidFill>
                <a:effectLst/>
                <a:uLnTx/>
                <a:uFillTx/>
                <a:latin typeface="黑体" pitchFamily="49" charset="-122"/>
                <a:ea typeface="黑体" pitchFamily="49" charset="-122"/>
                <a:cs typeface="+mn-cs"/>
              </a:rPr>
              <a:t>欧元</a:t>
            </a:r>
            <a:r>
              <a:rPr kumimoji="1" lang="zh-CN" altLang="en-US" sz="2400" b="1" i="0" u="none" strike="noStrike" kern="1200" cap="none" spc="0" normalizeH="0" baseline="0" noProof="0">
                <a:ln>
                  <a:noFill/>
                </a:ln>
                <a:solidFill>
                  <a:schemeClr val="tx1"/>
                </a:solidFill>
                <a:effectLst/>
                <a:uLnTx/>
                <a:uFillTx/>
                <a:latin typeface="Arial" panose="020B0604020202090204"/>
                <a:ea typeface="黑体" pitchFamily="49" charset="-122"/>
                <a:cs typeface="+mn-cs"/>
              </a:rPr>
              <a:t>”</a:t>
            </a:r>
            <a:r>
              <a:rPr kumimoji="1" lang="zh-CN" altLang="en-US" sz="2400" b="1" i="0" u="none" strike="noStrike" kern="1200" cap="none" spc="0" normalizeH="0" baseline="0" noProof="0">
                <a:ln>
                  <a:noFill/>
                </a:ln>
                <a:solidFill>
                  <a:schemeClr val="tx1"/>
                </a:solidFill>
                <a:effectLst/>
                <a:uLnTx/>
                <a:uFillTx/>
                <a:latin typeface="黑体" pitchFamily="49" charset="-122"/>
                <a:ea typeface="黑体" pitchFamily="49" charset="-122"/>
                <a:cs typeface="+mn-cs"/>
              </a:rPr>
              <a:t>开始在市场上正式流通，代替各成员国的货币。由于欧洲联盟要求各成员国必须具备一系列的条件，才能成为货币联盟的成员，所以到目前为止，只有</a:t>
            </a:r>
            <a:r>
              <a:rPr kumimoji="1" lang="en-US" altLang="zh-CN" sz="2400" b="1" i="0" u="none" strike="noStrike" kern="1200" cap="none" spc="0" normalizeH="0" baseline="0" noProof="0">
                <a:ln>
                  <a:noFill/>
                </a:ln>
                <a:solidFill>
                  <a:schemeClr val="tx1"/>
                </a:solidFill>
                <a:effectLst/>
                <a:uLnTx/>
                <a:uFillTx/>
                <a:latin typeface="黑体" pitchFamily="49" charset="-122"/>
                <a:ea typeface="黑体" pitchFamily="49" charset="-122"/>
                <a:cs typeface="+mn-cs"/>
              </a:rPr>
              <a:t>15</a:t>
            </a:r>
            <a:r>
              <a:rPr kumimoji="1" lang="zh-CN" altLang="en-US" sz="2400" b="1" i="0" u="none" strike="noStrike" kern="1200" cap="none" spc="0" normalizeH="0" baseline="0" noProof="0">
                <a:ln>
                  <a:noFill/>
                </a:ln>
                <a:solidFill>
                  <a:schemeClr val="tx1"/>
                </a:solidFill>
                <a:effectLst/>
                <a:uLnTx/>
                <a:uFillTx/>
                <a:latin typeface="黑体" pitchFamily="49" charset="-122"/>
                <a:ea typeface="黑体" pitchFamily="49" charset="-122"/>
                <a:cs typeface="+mn-cs"/>
              </a:rPr>
              <a:t>个成员国具备了欧盟要求的条件</a:t>
            </a:r>
            <a:r>
              <a:rPr kumimoji="1" lang="en-US" altLang="zh-CN" sz="2400" b="1" i="0" u="none" strike="noStrike" kern="1200" cap="none" spc="0" normalizeH="0" baseline="0" noProof="0">
                <a:ln>
                  <a:noFill/>
                </a:ln>
                <a:solidFill>
                  <a:schemeClr val="tx1"/>
                </a:solidFill>
                <a:effectLst/>
                <a:uLnTx/>
                <a:uFillTx/>
                <a:latin typeface="黑体" pitchFamily="49" charset="-122"/>
                <a:ea typeface="黑体" pitchFamily="49" charset="-122"/>
                <a:cs typeface="+mn-cs"/>
              </a:rPr>
              <a:t>(</a:t>
            </a:r>
            <a:r>
              <a:rPr kumimoji="1" lang="zh-CN" altLang="en-US" sz="2400" b="1" i="0" u="none" strike="noStrike" kern="1200" cap="none" spc="0" normalizeH="0" baseline="0" noProof="0">
                <a:ln>
                  <a:noFill/>
                </a:ln>
                <a:solidFill>
                  <a:schemeClr val="tx1"/>
                </a:solidFill>
                <a:effectLst/>
                <a:uLnTx/>
                <a:uFillTx/>
                <a:latin typeface="黑体" pitchFamily="49" charset="-122"/>
                <a:ea typeface="黑体" pitchFamily="49" charset="-122"/>
                <a:cs typeface="+mn-cs"/>
              </a:rPr>
              <a:t>欧元区</a:t>
            </a:r>
            <a:r>
              <a:rPr kumimoji="1" lang="en-US" altLang="zh-CN" sz="2400" b="1" i="0" u="none" strike="noStrike" kern="1200" cap="none" spc="0" normalizeH="0" baseline="0" noProof="0">
                <a:ln>
                  <a:noFill/>
                </a:ln>
                <a:solidFill>
                  <a:schemeClr val="tx1"/>
                </a:solidFill>
                <a:effectLst/>
                <a:uLnTx/>
                <a:uFillTx/>
                <a:latin typeface="黑体" pitchFamily="49" charset="-122"/>
                <a:ea typeface="黑体" pitchFamily="49" charset="-122"/>
                <a:cs typeface="+mn-cs"/>
              </a:rPr>
              <a:t>15</a:t>
            </a:r>
            <a:r>
              <a:rPr kumimoji="1" lang="zh-CN" altLang="en-US" sz="2400" b="1" i="0" u="none" strike="noStrike" kern="1200" cap="none" spc="0" normalizeH="0" baseline="0" noProof="0">
                <a:ln>
                  <a:noFill/>
                </a:ln>
                <a:solidFill>
                  <a:schemeClr val="tx1"/>
                </a:solidFill>
                <a:effectLst/>
                <a:uLnTx/>
                <a:uFillTx/>
                <a:latin typeface="黑体" pitchFamily="49" charset="-122"/>
                <a:ea typeface="黑体" pitchFamily="49" charset="-122"/>
                <a:cs typeface="+mn-cs"/>
              </a:rPr>
              <a:t>个成员国为奥地利、比利时、芬兰、法国、德国、希腊、爱尔兰、意大利、卢森堡、荷兰、葡萄牙、西班牙、斯洛文尼亚、塞浦路斯、马耳他</a:t>
            </a:r>
            <a:r>
              <a:rPr kumimoji="1" lang="en-US" altLang="zh-CN" sz="2400" b="1" i="0" u="none" strike="noStrike" kern="1200" cap="none" spc="0" normalizeH="0" baseline="0" noProof="0">
                <a:ln>
                  <a:noFill/>
                </a:ln>
                <a:solidFill>
                  <a:schemeClr val="tx1"/>
                </a:solidFill>
                <a:effectLst/>
                <a:uLnTx/>
                <a:uFillTx/>
                <a:latin typeface="黑体" pitchFamily="49" charset="-122"/>
                <a:ea typeface="黑体" pitchFamily="49" charset="-122"/>
                <a:cs typeface="+mn-cs"/>
              </a:rPr>
              <a:t>)</a:t>
            </a:r>
            <a:r>
              <a:rPr kumimoji="1" lang="en-US" altLang="zh-CN" sz="2400" b="1" i="0" u="none" strike="noStrike" kern="1200" cap="none" spc="0" normalizeH="0" baseline="0" noProof="0">
                <a:ln>
                  <a:noFill/>
                </a:ln>
                <a:solidFill>
                  <a:schemeClr val="tx1"/>
                </a:solidFill>
                <a:effectLst>
                  <a:outerShdw blurRad="38100" dist="38100" dir="2700000" algn="tl">
                    <a:srgbClr val="FFFFFF"/>
                  </a:outerShdw>
                </a:effectLst>
                <a:uLnTx/>
                <a:uFillTx/>
                <a:latin typeface="黑体" pitchFamily="49" charset="-122"/>
                <a:ea typeface="黑体" pitchFamily="49" charset="-122"/>
                <a:cs typeface="+mn-cs"/>
              </a:rPr>
              <a:t> </a:t>
            </a:r>
            <a:r>
              <a:rPr kumimoji="1" lang="zh-CN" altLang="en-US" sz="2400" b="1" i="0" u="none" strike="noStrike" kern="1200" cap="none" spc="0" normalizeH="0" baseline="0" noProof="0">
                <a:ln>
                  <a:noFill/>
                </a:ln>
                <a:solidFill>
                  <a:schemeClr val="tx1"/>
                </a:solidFill>
                <a:effectLst/>
                <a:uLnTx/>
                <a:uFillTx/>
                <a:latin typeface="黑体" pitchFamily="49" charset="-122"/>
                <a:ea typeface="黑体" pitchFamily="49" charset="-122"/>
                <a:cs typeface="+mn-cs"/>
              </a:rPr>
              <a:t>。其他成员，如英国、丹麦和瑞典尚在货币联盟以外。</a:t>
            </a:r>
            <a:endParaRPr kumimoji="1" lang="zh-CN" altLang="en-US" sz="2400" b="1" i="0" u="none" strike="noStrike" kern="1200" cap="none" spc="0" normalizeH="0" baseline="0" noProof="0">
              <a:ln>
                <a:noFill/>
              </a:ln>
              <a:solidFill>
                <a:schemeClr val="tx1"/>
              </a:solidFill>
              <a:effectLst/>
              <a:uLnTx/>
              <a:uFillTx/>
              <a:latin typeface="黑体" pitchFamily="49" charset="-122"/>
              <a:ea typeface="黑体" pitchFamily="49" charset="-122"/>
              <a:cs typeface="+mn-cs"/>
            </a:endParaRPr>
          </a:p>
          <a:p>
            <a:pPr marL="0" marR="0" lvl="0" indent="0" algn="l" defTabSz="914400" rtl="0" eaLnBrk="1" fontAlgn="base" latinLnBrk="0" hangingPunct="1">
              <a:lnSpc>
                <a:spcPct val="120000"/>
              </a:lnSpc>
              <a:spcBef>
                <a:spcPct val="0"/>
              </a:spcBef>
              <a:spcAft>
                <a:spcPct val="0"/>
              </a:spcAft>
              <a:buClrTx/>
              <a:buSzTx/>
              <a:buFontTx/>
              <a:buNone/>
              <a:defRPr/>
            </a:pPr>
            <a:endParaRPr kumimoji="1" lang="zh-CN" altLang="en-US" sz="2400" b="1" i="0" u="none" strike="noStrike" kern="1200" cap="none" spc="0" normalizeH="0" baseline="0" noProof="0">
              <a:ln>
                <a:noFill/>
              </a:ln>
              <a:solidFill>
                <a:schemeClr val="tx1"/>
              </a:solidFill>
              <a:effectLst/>
              <a:uLnTx/>
              <a:uFillTx/>
              <a:latin typeface="黑体" pitchFamily="49" charset="-122"/>
              <a:ea typeface="黑体" pitchFamily="49" charset="-122"/>
              <a:cs typeface="+mn-cs"/>
            </a:endParaRPr>
          </a:p>
          <a:p>
            <a:pPr marL="0" marR="0" lvl="0" indent="0" algn="l" defTabSz="914400" rtl="0" eaLnBrk="1" fontAlgn="base" latinLnBrk="0" hangingPunct="1">
              <a:lnSpc>
                <a:spcPct val="120000"/>
              </a:lnSpc>
              <a:spcBef>
                <a:spcPct val="0"/>
              </a:spcBef>
              <a:spcAft>
                <a:spcPct val="0"/>
              </a:spcAft>
              <a:buClrTx/>
              <a:buSzTx/>
              <a:buFontTx/>
              <a:buNone/>
              <a:defRPr/>
            </a:pPr>
            <a:r>
              <a:rPr kumimoji="1" lang="en-US" altLang="zh-CN" sz="2400" b="1" i="0" u="none" strike="noStrike" kern="1200" cap="none" spc="0" normalizeH="0" baseline="0" noProof="0">
                <a:ln>
                  <a:noFill/>
                </a:ln>
                <a:solidFill>
                  <a:schemeClr val="tx1"/>
                </a:solidFill>
                <a:effectLst/>
                <a:uLnTx/>
                <a:uFillTx/>
                <a:latin typeface="黑体" pitchFamily="49" charset="-122"/>
                <a:ea typeface="黑体" pitchFamily="49" charset="-122"/>
                <a:cs typeface="+mn-cs"/>
              </a:rPr>
              <a:t>6</a:t>
            </a:r>
            <a:r>
              <a:rPr kumimoji="1" lang="zh-CN" altLang="en-US" sz="2400" b="1" i="0" u="none" strike="noStrike" kern="1200" cap="none" spc="0" normalizeH="0" baseline="0" noProof="0">
                <a:ln>
                  <a:noFill/>
                </a:ln>
                <a:solidFill>
                  <a:schemeClr val="tx1"/>
                </a:solidFill>
                <a:effectLst/>
                <a:uLnTx/>
                <a:uFillTx/>
                <a:latin typeface="黑体" pitchFamily="49" charset="-122"/>
                <a:ea typeface="黑体" pitchFamily="49" charset="-122"/>
                <a:cs typeface="+mn-cs"/>
              </a:rPr>
              <a:t>、欧洲联盟</a:t>
            </a:r>
            <a:r>
              <a:rPr kumimoji="1" lang="en-US" altLang="zh-CN" sz="2400" b="1" i="0" u="none" strike="noStrike" kern="1200" cap="none" spc="0" normalizeH="0" baseline="0" noProof="0">
                <a:ln>
                  <a:noFill/>
                </a:ln>
                <a:solidFill>
                  <a:schemeClr val="tx1"/>
                </a:solidFill>
                <a:effectLst/>
                <a:uLnTx/>
                <a:uFillTx/>
                <a:latin typeface="黑体" pitchFamily="49" charset="-122"/>
                <a:ea typeface="黑体" pitchFamily="49" charset="-122"/>
                <a:cs typeface="+mn-cs"/>
              </a:rPr>
              <a:t>27</a:t>
            </a:r>
            <a:r>
              <a:rPr kumimoji="1" lang="zh-CN" altLang="en-US" sz="2400" b="1" i="0" u="none" strike="noStrike" kern="1200" cap="none" spc="0" normalizeH="0" baseline="0" noProof="0">
                <a:ln>
                  <a:noFill/>
                </a:ln>
                <a:solidFill>
                  <a:schemeClr val="tx1"/>
                </a:solidFill>
                <a:effectLst/>
                <a:uLnTx/>
                <a:uFillTx/>
                <a:latin typeface="黑体" pitchFamily="49" charset="-122"/>
                <a:ea typeface="黑体" pitchFamily="49" charset="-122"/>
                <a:cs typeface="+mn-cs"/>
              </a:rPr>
              <a:t>个会员国</a:t>
            </a:r>
            <a:r>
              <a:rPr kumimoji="1" lang="en-US" altLang="zh-CN" sz="2400" b="1" i="0" u="none" strike="noStrike" kern="1200" cap="none" spc="0" normalizeH="0" baseline="0" noProof="0">
                <a:ln>
                  <a:noFill/>
                </a:ln>
                <a:solidFill>
                  <a:schemeClr val="tx1"/>
                </a:solidFill>
                <a:effectLst/>
                <a:uLnTx/>
                <a:uFillTx/>
                <a:latin typeface="黑体" pitchFamily="49" charset="-122"/>
                <a:ea typeface="黑体" pitchFamily="49" charset="-122"/>
                <a:cs typeface="+mn-cs"/>
              </a:rPr>
              <a:t>2007</a:t>
            </a:r>
            <a:r>
              <a:rPr kumimoji="1" lang="zh-CN" altLang="en-US" sz="2400" b="1" i="0" u="none" strike="noStrike" kern="1200" cap="none" spc="0" normalizeH="0" baseline="0" noProof="0">
                <a:ln>
                  <a:noFill/>
                </a:ln>
                <a:solidFill>
                  <a:schemeClr val="tx1"/>
                </a:solidFill>
                <a:effectLst/>
                <a:uLnTx/>
                <a:uFillTx/>
                <a:latin typeface="黑体" pitchFamily="49" charset="-122"/>
                <a:ea typeface="黑体" pitchFamily="49" charset="-122"/>
                <a:cs typeface="+mn-cs"/>
              </a:rPr>
              <a:t>年</a:t>
            </a:r>
            <a:r>
              <a:rPr kumimoji="1" lang="en-US" altLang="zh-CN" sz="2400" b="1" i="0" u="none" strike="noStrike" kern="1200" cap="none" spc="0" normalizeH="0" baseline="0" noProof="0">
                <a:ln>
                  <a:noFill/>
                </a:ln>
                <a:solidFill>
                  <a:schemeClr val="tx1"/>
                </a:solidFill>
                <a:effectLst/>
                <a:uLnTx/>
                <a:uFillTx/>
                <a:latin typeface="黑体" pitchFamily="49" charset="-122"/>
                <a:ea typeface="黑体" pitchFamily="49" charset="-122"/>
                <a:cs typeface="+mn-cs"/>
              </a:rPr>
              <a:t>12</a:t>
            </a:r>
            <a:r>
              <a:rPr kumimoji="1" lang="zh-CN" altLang="en-US" sz="2400" b="1" i="0" u="none" strike="noStrike" kern="1200" cap="none" spc="0" normalizeH="0" baseline="0" noProof="0">
                <a:ln>
                  <a:noFill/>
                </a:ln>
                <a:solidFill>
                  <a:schemeClr val="tx1"/>
                </a:solidFill>
                <a:effectLst/>
                <a:uLnTx/>
                <a:uFillTx/>
                <a:latin typeface="黑体" pitchFamily="49" charset="-122"/>
                <a:ea typeface="黑体" pitchFamily="49" charset="-122"/>
                <a:cs typeface="+mn-cs"/>
              </a:rPr>
              <a:t>月</a:t>
            </a:r>
            <a:r>
              <a:rPr kumimoji="1" lang="en-US" altLang="zh-CN" sz="2400" b="1" i="0" u="none" strike="noStrike" kern="1200" cap="none" spc="0" normalizeH="0" baseline="0" noProof="0">
                <a:ln>
                  <a:noFill/>
                </a:ln>
                <a:solidFill>
                  <a:schemeClr val="tx1"/>
                </a:solidFill>
                <a:effectLst/>
                <a:uLnTx/>
                <a:uFillTx/>
                <a:latin typeface="黑体" pitchFamily="49" charset="-122"/>
                <a:ea typeface="黑体" pitchFamily="49" charset="-122"/>
                <a:cs typeface="+mn-cs"/>
              </a:rPr>
              <a:t>13</a:t>
            </a:r>
            <a:r>
              <a:rPr kumimoji="1" lang="zh-CN" altLang="en-US" sz="2400" b="1" i="0" u="none" strike="noStrike" kern="1200" cap="none" spc="0" normalizeH="0" baseline="0" noProof="0">
                <a:ln>
                  <a:noFill/>
                </a:ln>
                <a:solidFill>
                  <a:schemeClr val="tx1"/>
                </a:solidFill>
                <a:effectLst/>
                <a:uLnTx/>
                <a:uFillTx/>
                <a:latin typeface="黑体" pitchFamily="49" charset="-122"/>
                <a:ea typeface="黑体" pitchFamily="49" charset="-122"/>
                <a:cs typeface="+mn-cs"/>
              </a:rPr>
              <a:t>日在葡萄牙首都里斯本签署</a:t>
            </a:r>
            <a:r>
              <a:rPr kumimoji="1" lang="en-US" altLang="zh-CN" sz="2400" b="1" i="0" u="none" strike="noStrike" kern="1200" cap="none" spc="0" normalizeH="0" baseline="0" noProof="0">
                <a:ln>
                  <a:noFill/>
                </a:ln>
                <a:solidFill>
                  <a:schemeClr val="tx1"/>
                </a:solidFill>
                <a:effectLst/>
                <a:uLnTx/>
                <a:uFillTx/>
                <a:latin typeface="黑体" pitchFamily="49" charset="-122"/>
                <a:ea typeface="黑体" pitchFamily="49" charset="-122"/>
                <a:cs typeface="+mn-cs"/>
              </a:rPr>
              <a:t>《</a:t>
            </a:r>
            <a:r>
              <a:rPr kumimoji="1" lang="zh-CN" altLang="en-US" sz="2400" b="1" i="0" u="none" strike="noStrike" kern="1200" cap="none" spc="0" normalizeH="0" baseline="0" noProof="0">
                <a:ln>
                  <a:noFill/>
                </a:ln>
                <a:solidFill>
                  <a:schemeClr val="tx1"/>
                </a:solidFill>
                <a:effectLst/>
                <a:uLnTx/>
                <a:uFillTx/>
                <a:latin typeface="黑体" pitchFamily="49" charset="-122"/>
                <a:ea typeface="黑体" pitchFamily="49" charset="-122"/>
                <a:cs typeface="+mn-cs"/>
              </a:rPr>
              <a:t>里斯本条约</a:t>
            </a:r>
            <a:r>
              <a:rPr kumimoji="1" lang="en-US" altLang="zh-CN" sz="2400" b="1" i="0" u="none" strike="noStrike" kern="1200" cap="none" spc="0" normalizeH="0" baseline="0" noProof="0">
                <a:ln>
                  <a:noFill/>
                </a:ln>
                <a:solidFill>
                  <a:schemeClr val="tx1"/>
                </a:solidFill>
                <a:effectLst/>
                <a:uLnTx/>
                <a:uFillTx/>
                <a:latin typeface="黑体" pitchFamily="49" charset="-122"/>
                <a:ea typeface="黑体" pitchFamily="49" charset="-122"/>
                <a:cs typeface="+mn-cs"/>
              </a:rPr>
              <a:t>》</a:t>
            </a:r>
            <a:r>
              <a:rPr kumimoji="1" lang="zh-CN" altLang="en-US" sz="2400" b="1" i="0" u="none" strike="noStrike" kern="1200" cap="none" spc="0" normalizeH="0" baseline="0" noProof="0">
                <a:ln>
                  <a:noFill/>
                </a:ln>
                <a:solidFill>
                  <a:schemeClr val="tx1"/>
                </a:solidFill>
                <a:effectLst/>
                <a:uLnTx/>
                <a:uFillTx/>
                <a:latin typeface="黑体" pitchFamily="49" charset="-122"/>
                <a:ea typeface="黑体" pitchFamily="49" charset="-122"/>
                <a:cs typeface="+mn-cs"/>
              </a:rPr>
              <a:t>，修改成员国管理各自国家的方式。</a:t>
            </a:r>
            <a:r>
              <a:rPr kumimoji="1" lang="en-US" altLang="zh-CN" sz="2400" b="1" i="0" u="none" strike="noStrike" kern="1200" cap="none" spc="0" normalizeH="0" baseline="0" noProof="0">
                <a:ln>
                  <a:noFill/>
                </a:ln>
                <a:solidFill>
                  <a:schemeClr val="tx1"/>
                </a:solidFill>
                <a:effectLst/>
                <a:uLnTx/>
                <a:uFillTx/>
                <a:latin typeface="黑体" pitchFamily="49" charset="-122"/>
                <a:ea typeface="黑体" pitchFamily="49" charset="-122"/>
                <a:cs typeface="+mn-cs"/>
              </a:rPr>
              <a:t>《</a:t>
            </a:r>
            <a:r>
              <a:rPr kumimoji="1" lang="zh-CN" altLang="en-US" sz="2400" b="1" i="0" u="none" strike="noStrike" kern="1200" cap="none" spc="0" normalizeH="0" baseline="0" noProof="0">
                <a:ln>
                  <a:noFill/>
                </a:ln>
                <a:solidFill>
                  <a:schemeClr val="tx1"/>
                </a:solidFill>
                <a:effectLst/>
                <a:uLnTx/>
                <a:uFillTx/>
                <a:latin typeface="黑体" pitchFamily="49" charset="-122"/>
                <a:ea typeface="黑体" pitchFamily="49" charset="-122"/>
                <a:cs typeface="+mn-cs"/>
              </a:rPr>
              <a:t>里斯本条约</a:t>
            </a:r>
            <a:r>
              <a:rPr kumimoji="1" lang="en-US" altLang="zh-CN" sz="2400" b="1" i="0" u="none" strike="noStrike" kern="1200" cap="none" spc="0" normalizeH="0" baseline="0" noProof="0">
                <a:ln>
                  <a:noFill/>
                </a:ln>
                <a:solidFill>
                  <a:schemeClr val="tx1"/>
                </a:solidFill>
                <a:effectLst/>
                <a:uLnTx/>
                <a:uFillTx/>
                <a:latin typeface="黑体" pitchFamily="49" charset="-122"/>
                <a:ea typeface="黑体" pitchFamily="49" charset="-122"/>
                <a:cs typeface="+mn-cs"/>
              </a:rPr>
              <a:t>》</a:t>
            </a:r>
            <a:r>
              <a:rPr kumimoji="1" lang="zh-CN" altLang="en-US" sz="2400" b="1" i="0" u="none" strike="noStrike" kern="1200" cap="none" spc="0" normalizeH="0" baseline="0" noProof="0">
                <a:ln>
                  <a:noFill/>
                </a:ln>
                <a:solidFill>
                  <a:schemeClr val="tx1"/>
                </a:solidFill>
                <a:effectLst/>
                <a:uLnTx/>
                <a:uFillTx/>
                <a:latin typeface="黑体" pitchFamily="49" charset="-122"/>
                <a:ea typeface="黑体" pitchFamily="49" charset="-122"/>
                <a:cs typeface="+mn-cs"/>
              </a:rPr>
              <a:t>将为欧盟</a:t>
            </a:r>
            <a:r>
              <a:rPr kumimoji="1" lang="en-US" altLang="zh-CN" sz="2400" b="1" i="0" u="none" strike="noStrike" kern="1200" cap="none" spc="0" normalizeH="0" baseline="0" noProof="0">
                <a:ln>
                  <a:noFill/>
                </a:ln>
                <a:solidFill>
                  <a:schemeClr val="tx1"/>
                </a:solidFill>
                <a:effectLst/>
                <a:uLnTx/>
                <a:uFillTx/>
                <a:latin typeface="黑体" pitchFamily="49" charset="-122"/>
                <a:ea typeface="黑体" pitchFamily="49" charset="-122"/>
                <a:cs typeface="+mn-cs"/>
              </a:rPr>
              <a:t>27</a:t>
            </a:r>
            <a:r>
              <a:rPr kumimoji="1" lang="zh-CN" altLang="en-US" sz="2400" b="1" i="0" u="none" strike="noStrike" kern="1200" cap="none" spc="0" normalizeH="0" baseline="0" noProof="0">
                <a:ln>
                  <a:noFill/>
                </a:ln>
                <a:solidFill>
                  <a:schemeClr val="tx1"/>
                </a:solidFill>
                <a:effectLst/>
                <a:uLnTx/>
                <a:uFillTx/>
                <a:latin typeface="黑体" pitchFamily="49" charset="-122"/>
                <a:ea typeface="黑体" pitchFamily="49" charset="-122"/>
                <a:cs typeface="+mn-cs"/>
              </a:rPr>
              <a:t>个成员国设立</a:t>
            </a:r>
            <a:r>
              <a:rPr kumimoji="1" lang="zh-CN" altLang="en-US" sz="2400" b="1" i="0" u="none" strike="noStrike" kern="1200" cap="none" spc="0" normalizeH="0" baseline="0" noProof="0">
                <a:ln>
                  <a:noFill/>
                </a:ln>
                <a:solidFill>
                  <a:schemeClr val="tx1"/>
                </a:solidFill>
                <a:effectLst/>
                <a:uLnTx/>
                <a:uFillTx/>
                <a:latin typeface="Arial" panose="020B0604020202090204"/>
                <a:ea typeface="黑体" pitchFamily="49" charset="-122"/>
                <a:cs typeface="+mn-cs"/>
              </a:rPr>
              <a:t>“</a:t>
            </a:r>
            <a:r>
              <a:rPr kumimoji="1" lang="zh-CN" altLang="en-US" sz="2400" b="1" i="0" u="none" strike="noStrike" kern="1200" cap="none" spc="0" normalizeH="0" baseline="0" noProof="0">
                <a:ln>
                  <a:noFill/>
                </a:ln>
                <a:solidFill>
                  <a:schemeClr val="tx1"/>
                </a:solidFill>
                <a:effectLst/>
                <a:uLnTx/>
                <a:uFillTx/>
                <a:latin typeface="黑体" pitchFamily="49" charset="-122"/>
                <a:ea typeface="黑体" pitchFamily="49" charset="-122"/>
                <a:cs typeface="+mn-cs"/>
              </a:rPr>
              <a:t>欧盟总统</a:t>
            </a:r>
            <a:r>
              <a:rPr kumimoji="1" lang="zh-CN" altLang="en-US" sz="2400" b="1" i="0" u="none" strike="noStrike" kern="1200" cap="none" spc="0" normalizeH="0" baseline="0" noProof="0">
                <a:ln>
                  <a:noFill/>
                </a:ln>
                <a:solidFill>
                  <a:schemeClr val="tx1"/>
                </a:solidFill>
                <a:effectLst/>
                <a:uLnTx/>
                <a:uFillTx/>
                <a:latin typeface="Arial" panose="020B0604020202090204"/>
                <a:ea typeface="黑体" pitchFamily="49" charset="-122"/>
                <a:cs typeface="+mn-cs"/>
              </a:rPr>
              <a:t>”</a:t>
            </a:r>
            <a:r>
              <a:rPr kumimoji="1" lang="zh-CN" altLang="en-US" sz="2400" b="1" i="0" u="none" strike="noStrike" kern="1200" cap="none" spc="0" normalizeH="0" baseline="0" noProof="0">
                <a:ln>
                  <a:noFill/>
                </a:ln>
                <a:solidFill>
                  <a:schemeClr val="tx1"/>
                </a:solidFill>
                <a:effectLst/>
                <a:uLnTx/>
                <a:uFillTx/>
                <a:latin typeface="黑体" pitchFamily="49" charset="-122"/>
                <a:ea typeface="黑体" pitchFamily="49" charset="-122"/>
                <a:cs typeface="+mn-cs"/>
              </a:rPr>
              <a:t>，以及形同外长的有更大权力的外交政策负责人。这显示欧盟在统合运动上已再度跨越重要的一步，欧盟正向联邦国家形式迈进。 </a:t>
            </a:r>
            <a:endParaRPr kumimoji="1" lang="zh-CN" altLang="en-US" sz="2400" b="1" i="0" u="none" strike="noStrike" kern="1200" cap="none" spc="0" normalizeH="0" baseline="0" noProof="0">
              <a:ln>
                <a:noFill/>
              </a:ln>
              <a:solidFill>
                <a:schemeClr val="tx1"/>
              </a:solidFill>
              <a:effectLst/>
              <a:uLnTx/>
              <a:uFillTx/>
              <a:latin typeface="黑体" pitchFamily="49" charset="-122"/>
              <a:ea typeface="黑体" pitchFamily="49" charset="-122"/>
              <a:cs typeface="+mn-cs"/>
            </a:endParaRPr>
          </a:p>
        </p:txBody>
      </p:sp>
      <p:sp>
        <p:nvSpPr>
          <p:cNvPr id="19459" name="灯片编号占位符 4"/>
          <p:cNvSpPr txBox="1">
            <a:spLocks noGrp="1"/>
          </p:cNvSpPr>
          <p:nvPr>
            <p:ph type="sldNum" sz="quarter" idx="12"/>
          </p:nvPr>
        </p:nvSpPr>
        <p:spPr>
          <a:ln/>
        </p:spPr>
        <p:txBody>
          <a:bodyPr/>
          <a:p>
            <a:pPr marL="0" indent="0" algn="r" eaLnBrk="1" hangingPunct="1">
              <a:spcBef>
                <a:spcPct val="0"/>
              </a:spcBef>
              <a:buNone/>
            </a:pPr>
            <a:fld id="{9A0DB2DC-4C9A-4742-B13C-FB6460FD3503}" type="slidenum">
              <a:rPr lang="en-US" altLang="zh-CN" sz="1400" dirty="0"/>
            </a:fld>
            <a:endParaRPr lang="en-US" altLang="zh-CN" sz="1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0482" name="Picture 2"/>
          <p:cNvPicPr>
            <a:picLocks noChangeAspect="1"/>
          </p:cNvPicPr>
          <p:nvPr/>
        </p:nvPicPr>
        <p:blipFill>
          <a:blip r:embed="rId1"/>
          <a:stretch>
            <a:fillRect/>
          </a:stretch>
        </p:blipFill>
        <p:spPr>
          <a:xfrm>
            <a:off x="0" y="0"/>
            <a:ext cx="9144000" cy="6858000"/>
          </a:xfrm>
          <a:prstGeom prst="rect">
            <a:avLst/>
          </a:prstGeom>
          <a:noFill/>
          <a:ln w="9525">
            <a:noFill/>
          </a:ln>
        </p:spPr>
      </p:pic>
      <p:sp>
        <p:nvSpPr>
          <p:cNvPr id="20483" name="灯片编号占位符 4"/>
          <p:cNvSpPr txBox="1">
            <a:spLocks noGrp="1"/>
          </p:cNvSpPr>
          <p:nvPr>
            <p:ph type="sldNum" sz="quarter" idx="12"/>
          </p:nvPr>
        </p:nvSpPr>
        <p:spPr>
          <a:ln/>
        </p:spPr>
        <p:txBody>
          <a:bodyPr/>
          <a:p>
            <a:pPr marL="0" indent="0" algn="r" eaLnBrk="1" hangingPunct="1">
              <a:spcBef>
                <a:spcPct val="0"/>
              </a:spcBef>
              <a:buNone/>
            </a:pPr>
            <a:fld id="{9A0DB2DC-4C9A-4742-B13C-FB6460FD3503}" type="slidenum">
              <a:rPr lang="en-US" altLang="zh-CN" sz="1400" dirty="0"/>
            </a:fld>
            <a:endParaRPr lang="en-US" altLang="zh-CN" sz="1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6" name="Rectangle 3"/>
          <p:cNvSpPr/>
          <p:nvPr/>
        </p:nvSpPr>
        <p:spPr>
          <a:xfrm>
            <a:off x="381000" y="228600"/>
            <a:ext cx="8382000" cy="6321425"/>
          </a:xfrm>
          <a:prstGeom prst="rect">
            <a:avLst/>
          </a:prstGeom>
          <a:noFill/>
          <a:ln w="9525">
            <a:noFill/>
          </a:ln>
        </p:spPr>
        <p:txBody>
          <a:bodyPr lIns="0" tIns="0" rIns="0" bIns="0">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eaLnBrk="1" hangingPunct="1">
              <a:lnSpc>
                <a:spcPct val="82000"/>
              </a:lnSpc>
              <a:spcBef>
                <a:spcPct val="0"/>
              </a:spcBef>
              <a:buNone/>
            </a:pPr>
            <a:r>
              <a:rPr lang="zh-CN" altLang="en-US" b="1" dirty="0">
                <a:solidFill>
                  <a:srgbClr val="6699FF"/>
                </a:solidFill>
                <a:latin typeface="黑体" pitchFamily="49" charset="-122"/>
                <a:ea typeface="黑体" pitchFamily="49" charset="-122"/>
              </a:rPr>
              <a:t>二、发展中国家之间的经济一体化组织</a:t>
            </a:r>
            <a:endParaRPr lang="zh-CN" altLang="en-US" b="1" dirty="0">
              <a:solidFill>
                <a:srgbClr val="6699FF"/>
              </a:solidFill>
              <a:latin typeface="黑体" pitchFamily="49" charset="-122"/>
              <a:ea typeface="黑体" pitchFamily="49" charset="-122"/>
            </a:endParaRPr>
          </a:p>
          <a:p>
            <a:pPr marL="0" lvl="0" indent="0" eaLnBrk="1" hangingPunct="1">
              <a:lnSpc>
                <a:spcPct val="82000"/>
              </a:lnSpc>
              <a:spcBef>
                <a:spcPct val="0"/>
              </a:spcBef>
              <a:buNone/>
            </a:pPr>
            <a:endParaRPr lang="zh-CN" altLang="en-US" sz="1200" b="1" dirty="0">
              <a:solidFill>
                <a:srgbClr val="000000"/>
              </a:solidFill>
              <a:latin typeface="黑体" pitchFamily="49" charset="-122"/>
              <a:ea typeface="黑体" pitchFamily="49" charset="-122"/>
            </a:endParaRPr>
          </a:p>
          <a:p>
            <a:pPr marL="457200" lvl="1" indent="0" eaLnBrk="1" hangingPunct="1">
              <a:lnSpc>
                <a:spcPct val="150000"/>
              </a:lnSpc>
              <a:spcBef>
                <a:spcPct val="0"/>
              </a:spcBef>
              <a:buNone/>
            </a:pPr>
            <a:r>
              <a:rPr lang="zh-CN" altLang="en-US" b="1" dirty="0">
                <a:solidFill>
                  <a:srgbClr val="000000"/>
                </a:solidFill>
                <a:latin typeface="黑体" pitchFamily="49" charset="-122"/>
                <a:ea typeface="黑体" pitchFamily="49" charset="-122"/>
              </a:rPr>
              <a:t>中美洲共同市场（</a:t>
            </a:r>
            <a:r>
              <a:rPr lang="en-US" altLang="zh-CN" b="1" dirty="0">
                <a:solidFill>
                  <a:srgbClr val="000000"/>
                </a:solidFill>
                <a:latin typeface="黑体" pitchFamily="49" charset="-122"/>
                <a:ea typeface="黑体" pitchFamily="49" charset="-122"/>
              </a:rPr>
              <a:t>1950</a:t>
            </a:r>
            <a:r>
              <a:rPr lang="zh-CN" altLang="en-US" b="1" dirty="0">
                <a:solidFill>
                  <a:srgbClr val="000000"/>
                </a:solidFill>
                <a:latin typeface="黑体" pitchFamily="49" charset="-122"/>
                <a:ea typeface="黑体" pitchFamily="49" charset="-122"/>
              </a:rPr>
              <a:t>年，美洲）</a:t>
            </a:r>
            <a:endParaRPr lang="zh-CN" altLang="en-US" b="1" dirty="0">
              <a:solidFill>
                <a:srgbClr val="000000"/>
              </a:solidFill>
              <a:latin typeface="黑体" pitchFamily="49" charset="-122"/>
              <a:ea typeface="黑体" pitchFamily="49" charset="-122"/>
            </a:endParaRPr>
          </a:p>
          <a:p>
            <a:pPr marL="457200" lvl="1" indent="0" eaLnBrk="1" hangingPunct="1">
              <a:lnSpc>
                <a:spcPct val="150000"/>
              </a:lnSpc>
              <a:spcBef>
                <a:spcPct val="0"/>
              </a:spcBef>
              <a:buNone/>
            </a:pPr>
            <a:r>
              <a:rPr lang="zh-CN" altLang="en-US" b="1" dirty="0">
                <a:solidFill>
                  <a:srgbClr val="000000"/>
                </a:solidFill>
                <a:latin typeface="黑体" pitchFamily="49" charset="-122"/>
                <a:ea typeface="黑体" pitchFamily="49" charset="-122"/>
              </a:rPr>
              <a:t>拉丁美洲一体化协会（</a:t>
            </a:r>
            <a:r>
              <a:rPr lang="en-US" altLang="zh-CN" b="1" dirty="0">
                <a:solidFill>
                  <a:srgbClr val="000000"/>
                </a:solidFill>
                <a:latin typeface="黑体" pitchFamily="49" charset="-122"/>
                <a:ea typeface="黑体" pitchFamily="49" charset="-122"/>
              </a:rPr>
              <a:t>1960</a:t>
            </a:r>
            <a:r>
              <a:rPr lang="zh-CN" altLang="en-US" b="1" dirty="0">
                <a:solidFill>
                  <a:srgbClr val="000000"/>
                </a:solidFill>
                <a:latin typeface="黑体" pitchFamily="49" charset="-122"/>
                <a:ea typeface="黑体" pitchFamily="49" charset="-122"/>
              </a:rPr>
              <a:t>年，美洲）</a:t>
            </a:r>
            <a:endParaRPr lang="zh-CN" altLang="en-US" b="1" dirty="0">
              <a:solidFill>
                <a:srgbClr val="000000"/>
              </a:solidFill>
              <a:latin typeface="黑体" pitchFamily="49" charset="-122"/>
              <a:ea typeface="黑体" pitchFamily="49" charset="-122"/>
            </a:endParaRPr>
          </a:p>
          <a:p>
            <a:pPr marL="457200" lvl="1" indent="0" eaLnBrk="1" hangingPunct="1">
              <a:lnSpc>
                <a:spcPct val="150000"/>
              </a:lnSpc>
              <a:spcBef>
                <a:spcPct val="0"/>
              </a:spcBef>
              <a:buNone/>
            </a:pPr>
            <a:r>
              <a:rPr lang="zh-CN" altLang="en-US" b="1" dirty="0">
                <a:solidFill>
                  <a:srgbClr val="000000"/>
                </a:solidFill>
                <a:latin typeface="黑体" pitchFamily="49" charset="-122"/>
                <a:ea typeface="黑体" pitchFamily="49" charset="-122"/>
              </a:rPr>
              <a:t>安第斯集团（</a:t>
            </a:r>
            <a:r>
              <a:rPr lang="en-US" altLang="zh-CN" b="1" dirty="0">
                <a:solidFill>
                  <a:srgbClr val="000000"/>
                </a:solidFill>
                <a:latin typeface="黑体" pitchFamily="49" charset="-122"/>
                <a:ea typeface="黑体" pitchFamily="49" charset="-122"/>
              </a:rPr>
              <a:t>1969</a:t>
            </a:r>
            <a:r>
              <a:rPr lang="zh-CN" altLang="en-US" b="1" dirty="0">
                <a:solidFill>
                  <a:srgbClr val="000000"/>
                </a:solidFill>
                <a:latin typeface="黑体" pitchFamily="49" charset="-122"/>
                <a:ea typeface="黑体" pitchFamily="49" charset="-122"/>
              </a:rPr>
              <a:t>年，美洲）</a:t>
            </a:r>
            <a:endParaRPr lang="zh-CN" altLang="en-US" b="1" dirty="0">
              <a:solidFill>
                <a:srgbClr val="000000"/>
              </a:solidFill>
              <a:latin typeface="黑体" pitchFamily="49" charset="-122"/>
              <a:ea typeface="黑体" pitchFamily="49" charset="-122"/>
            </a:endParaRPr>
          </a:p>
          <a:p>
            <a:pPr marL="457200" lvl="1" indent="0" eaLnBrk="1" hangingPunct="1">
              <a:lnSpc>
                <a:spcPct val="150000"/>
              </a:lnSpc>
              <a:spcBef>
                <a:spcPct val="0"/>
              </a:spcBef>
              <a:buNone/>
            </a:pPr>
            <a:r>
              <a:rPr lang="zh-CN" altLang="en-US" b="1" dirty="0">
                <a:solidFill>
                  <a:srgbClr val="000000"/>
                </a:solidFill>
                <a:latin typeface="黑体" pitchFamily="49" charset="-122"/>
                <a:ea typeface="黑体" pitchFamily="49" charset="-122"/>
              </a:rPr>
              <a:t>南方共同市场（</a:t>
            </a:r>
            <a:r>
              <a:rPr lang="en-US" altLang="zh-CN" b="1" dirty="0">
                <a:solidFill>
                  <a:srgbClr val="000000"/>
                </a:solidFill>
                <a:latin typeface="黑体" pitchFamily="49" charset="-122"/>
                <a:ea typeface="黑体" pitchFamily="49" charset="-122"/>
              </a:rPr>
              <a:t>1994</a:t>
            </a:r>
            <a:r>
              <a:rPr lang="zh-CN" altLang="en-US" b="1" dirty="0">
                <a:solidFill>
                  <a:srgbClr val="000000"/>
                </a:solidFill>
                <a:latin typeface="黑体" pitchFamily="49" charset="-122"/>
                <a:ea typeface="黑体" pitchFamily="49" charset="-122"/>
              </a:rPr>
              <a:t>年，美洲）</a:t>
            </a:r>
            <a:endParaRPr lang="zh-CN" altLang="en-US" b="1" dirty="0">
              <a:solidFill>
                <a:srgbClr val="000000"/>
              </a:solidFill>
              <a:latin typeface="黑体" pitchFamily="49" charset="-122"/>
              <a:ea typeface="黑体" pitchFamily="49" charset="-122"/>
            </a:endParaRPr>
          </a:p>
          <a:p>
            <a:pPr marL="457200" lvl="1" indent="0" eaLnBrk="1" hangingPunct="1">
              <a:lnSpc>
                <a:spcPct val="150000"/>
              </a:lnSpc>
              <a:spcBef>
                <a:spcPct val="0"/>
              </a:spcBef>
              <a:buNone/>
            </a:pPr>
            <a:r>
              <a:rPr lang="zh-CN" altLang="en-US" b="1" dirty="0">
                <a:solidFill>
                  <a:srgbClr val="000000"/>
                </a:solidFill>
                <a:latin typeface="黑体" pitchFamily="49" charset="-122"/>
                <a:ea typeface="黑体" pitchFamily="49" charset="-122"/>
              </a:rPr>
              <a:t>东南亚国家联盟（</a:t>
            </a:r>
            <a:r>
              <a:rPr lang="en-US" altLang="zh-CN" b="1" dirty="0">
                <a:solidFill>
                  <a:srgbClr val="000000"/>
                </a:solidFill>
                <a:latin typeface="黑体" pitchFamily="49" charset="-122"/>
                <a:ea typeface="黑体" pitchFamily="49" charset="-122"/>
              </a:rPr>
              <a:t>1967</a:t>
            </a:r>
            <a:r>
              <a:rPr lang="zh-CN" altLang="en-US" b="1" dirty="0">
                <a:solidFill>
                  <a:srgbClr val="000000"/>
                </a:solidFill>
                <a:latin typeface="黑体" pitchFamily="49" charset="-122"/>
                <a:ea typeface="黑体" pitchFamily="49" charset="-122"/>
              </a:rPr>
              <a:t>年，亚洲）</a:t>
            </a:r>
            <a:endParaRPr lang="zh-CN" altLang="en-US" b="1" dirty="0">
              <a:solidFill>
                <a:srgbClr val="000000"/>
              </a:solidFill>
              <a:latin typeface="黑体" pitchFamily="49" charset="-122"/>
              <a:ea typeface="黑体" pitchFamily="49" charset="-122"/>
            </a:endParaRPr>
          </a:p>
          <a:p>
            <a:pPr marL="457200" lvl="1" indent="0" eaLnBrk="1" hangingPunct="1">
              <a:lnSpc>
                <a:spcPct val="150000"/>
              </a:lnSpc>
              <a:spcBef>
                <a:spcPct val="0"/>
              </a:spcBef>
              <a:buNone/>
            </a:pPr>
            <a:r>
              <a:rPr lang="zh-CN" altLang="en-US" b="1" dirty="0">
                <a:solidFill>
                  <a:srgbClr val="000000"/>
                </a:solidFill>
                <a:latin typeface="黑体" pitchFamily="49" charset="-122"/>
                <a:ea typeface="黑体" pitchFamily="49" charset="-122"/>
              </a:rPr>
              <a:t>东非关税同盟（</a:t>
            </a:r>
            <a:r>
              <a:rPr lang="en-US" altLang="zh-CN" b="1" dirty="0">
                <a:solidFill>
                  <a:srgbClr val="000000"/>
                </a:solidFill>
                <a:latin typeface="黑体" pitchFamily="49" charset="-122"/>
                <a:ea typeface="黑体" pitchFamily="49" charset="-122"/>
              </a:rPr>
              <a:t>1967</a:t>
            </a:r>
            <a:r>
              <a:rPr lang="zh-CN" altLang="en-US" b="1" dirty="0">
                <a:solidFill>
                  <a:srgbClr val="000000"/>
                </a:solidFill>
                <a:latin typeface="黑体" pitchFamily="49" charset="-122"/>
                <a:ea typeface="黑体" pitchFamily="49" charset="-122"/>
              </a:rPr>
              <a:t>年，非洲）</a:t>
            </a:r>
            <a:endParaRPr lang="zh-CN" altLang="en-US" b="1" dirty="0">
              <a:solidFill>
                <a:srgbClr val="000000"/>
              </a:solidFill>
              <a:latin typeface="黑体" pitchFamily="49" charset="-122"/>
              <a:ea typeface="黑体" pitchFamily="49" charset="-122"/>
            </a:endParaRPr>
          </a:p>
          <a:p>
            <a:pPr marL="457200" lvl="1" indent="0" eaLnBrk="1" hangingPunct="1">
              <a:lnSpc>
                <a:spcPct val="150000"/>
              </a:lnSpc>
              <a:spcBef>
                <a:spcPct val="0"/>
              </a:spcBef>
              <a:buNone/>
            </a:pPr>
            <a:r>
              <a:rPr lang="zh-CN" altLang="en-US" b="1" dirty="0">
                <a:solidFill>
                  <a:srgbClr val="000000"/>
                </a:solidFill>
                <a:latin typeface="黑体" pitchFamily="49" charset="-122"/>
                <a:ea typeface="黑体" pitchFamily="49" charset="-122"/>
              </a:rPr>
              <a:t>西非经济共同体（</a:t>
            </a:r>
            <a:r>
              <a:rPr lang="en-US" altLang="zh-CN" b="1" dirty="0">
                <a:solidFill>
                  <a:srgbClr val="000000"/>
                </a:solidFill>
                <a:latin typeface="黑体" pitchFamily="49" charset="-122"/>
                <a:ea typeface="黑体" pitchFamily="49" charset="-122"/>
              </a:rPr>
              <a:t>1972</a:t>
            </a:r>
            <a:r>
              <a:rPr lang="zh-CN" altLang="en-US" b="1" dirty="0">
                <a:solidFill>
                  <a:srgbClr val="000000"/>
                </a:solidFill>
                <a:latin typeface="黑体" pitchFamily="49" charset="-122"/>
                <a:ea typeface="黑体" pitchFamily="49" charset="-122"/>
              </a:rPr>
              <a:t>年，非洲）</a:t>
            </a:r>
            <a:endParaRPr lang="zh-CN" altLang="en-US" b="1" dirty="0">
              <a:solidFill>
                <a:srgbClr val="000000"/>
              </a:solidFill>
              <a:latin typeface="黑体" pitchFamily="49" charset="-122"/>
              <a:ea typeface="黑体" pitchFamily="49" charset="-122"/>
            </a:endParaRPr>
          </a:p>
          <a:p>
            <a:pPr marL="457200" lvl="1" indent="0" eaLnBrk="1" hangingPunct="1">
              <a:lnSpc>
                <a:spcPct val="150000"/>
              </a:lnSpc>
              <a:spcBef>
                <a:spcPct val="0"/>
              </a:spcBef>
              <a:buNone/>
            </a:pPr>
            <a:r>
              <a:rPr lang="zh-CN" altLang="en-US" b="1" dirty="0">
                <a:solidFill>
                  <a:srgbClr val="000000"/>
                </a:solidFill>
                <a:latin typeface="黑体" pitchFamily="49" charset="-122"/>
                <a:ea typeface="黑体" pitchFamily="49" charset="-122"/>
              </a:rPr>
              <a:t>马拉加斯经济联盟（</a:t>
            </a:r>
            <a:r>
              <a:rPr lang="en-US" altLang="zh-CN" b="1" dirty="0">
                <a:solidFill>
                  <a:srgbClr val="000000"/>
                </a:solidFill>
                <a:latin typeface="黑体" pitchFamily="49" charset="-122"/>
                <a:ea typeface="黑体" pitchFamily="49" charset="-122"/>
              </a:rPr>
              <a:t>1974</a:t>
            </a:r>
            <a:r>
              <a:rPr lang="zh-CN" altLang="en-US" b="1" dirty="0">
                <a:solidFill>
                  <a:srgbClr val="000000"/>
                </a:solidFill>
                <a:latin typeface="黑体" pitchFamily="49" charset="-122"/>
                <a:ea typeface="黑体" pitchFamily="49" charset="-122"/>
              </a:rPr>
              <a:t>年，非洲）</a:t>
            </a:r>
            <a:endParaRPr lang="zh-CN" altLang="en-US" b="1" dirty="0">
              <a:solidFill>
                <a:srgbClr val="000000"/>
              </a:solidFill>
              <a:latin typeface="黑体" pitchFamily="49" charset="-122"/>
              <a:ea typeface="黑体" pitchFamily="49" charset="-122"/>
            </a:endParaRPr>
          </a:p>
          <a:p>
            <a:pPr marL="457200" lvl="1" indent="0" eaLnBrk="1" hangingPunct="1">
              <a:lnSpc>
                <a:spcPct val="150000"/>
              </a:lnSpc>
              <a:spcBef>
                <a:spcPct val="0"/>
              </a:spcBef>
              <a:buNone/>
            </a:pPr>
            <a:r>
              <a:rPr lang="zh-CN" altLang="en-US" b="1" dirty="0">
                <a:solidFill>
                  <a:srgbClr val="000000"/>
                </a:solidFill>
                <a:latin typeface="黑体" pitchFamily="49" charset="-122"/>
                <a:ea typeface="黑体" pitchFamily="49" charset="-122"/>
              </a:rPr>
              <a:t>阿拉伯共同市场（</a:t>
            </a:r>
            <a:r>
              <a:rPr lang="en-US" altLang="zh-CN" b="1" dirty="0">
                <a:solidFill>
                  <a:srgbClr val="000000"/>
                </a:solidFill>
                <a:latin typeface="黑体" pitchFamily="49" charset="-122"/>
                <a:ea typeface="黑体" pitchFamily="49" charset="-122"/>
              </a:rPr>
              <a:t>1964</a:t>
            </a:r>
            <a:r>
              <a:rPr lang="zh-CN" altLang="en-US" b="1" dirty="0">
                <a:solidFill>
                  <a:srgbClr val="000000"/>
                </a:solidFill>
                <a:latin typeface="黑体" pitchFamily="49" charset="-122"/>
                <a:ea typeface="黑体" pitchFamily="49" charset="-122"/>
              </a:rPr>
              <a:t>年，阿拉伯）</a:t>
            </a:r>
            <a:endParaRPr lang="zh-CN" altLang="en-US" b="1" dirty="0">
              <a:solidFill>
                <a:srgbClr val="000000"/>
              </a:solidFill>
              <a:latin typeface="黑体" pitchFamily="49" charset="-122"/>
              <a:ea typeface="黑体" pitchFamily="49" charset="-122"/>
            </a:endParaRPr>
          </a:p>
        </p:txBody>
      </p:sp>
      <p:sp>
        <p:nvSpPr>
          <p:cNvPr id="21507" name="灯片编号占位符 4"/>
          <p:cNvSpPr txBox="1">
            <a:spLocks noGrp="1"/>
          </p:cNvSpPr>
          <p:nvPr>
            <p:ph type="sldNum" sz="quarter" idx="12"/>
          </p:nvPr>
        </p:nvSpPr>
        <p:spPr>
          <a:ln/>
        </p:spPr>
        <p:txBody>
          <a:bodyPr/>
          <a:p>
            <a:pPr marL="0" indent="0" algn="r" eaLnBrk="1" hangingPunct="1">
              <a:spcBef>
                <a:spcPct val="0"/>
              </a:spcBef>
              <a:buNone/>
            </a:pPr>
            <a:fld id="{9A0DB2DC-4C9A-4742-B13C-FB6460FD3503}" type="slidenum">
              <a:rPr lang="en-US" altLang="zh-CN" sz="1400" dirty="0"/>
            </a:fld>
            <a:endParaRPr lang="en-US" altLang="zh-CN"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8" name="Rectangle 2"/>
          <p:cNvSpPr/>
          <p:nvPr/>
        </p:nvSpPr>
        <p:spPr>
          <a:xfrm>
            <a:off x="533400" y="304800"/>
            <a:ext cx="8077200" cy="2286000"/>
          </a:xfrm>
          <a:prstGeom prst="rect">
            <a:avLst/>
          </a:prstGeom>
          <a:noFill/>
          <a:ln w="9525">
            <a:noFill/>
          </a:ln>
        </p:spPr>
        <p:txBody>
          <a:bodyPr anchor="ctr" anchorCtr="0"/>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algn="ctr" eaLnBrk="1" hangingPunct="1">
              <a:spcBef>
                <a:spcPct val="0"/>
              </a:spcBef>
              <a:spcAft>
                <a:spcPts val="600"/>
              </a:spcAft>
              <a:buNone/>
            </a:pPr>
            <a:r>
              <a:rPr lang="zh-CN" altLang="en-US" sz="3600" b="1" dirty="0">
                <a:solidFill>
                  <a:srgbClr val="6699FF"/>
                </a:solidFill>
                <a:latin typeface="黑体" pitchFamily="49" charset="-122"/>
                <a:ea typeface="黑体" pitchFamily="49" charset="-122"/>
              </a:rPr>
              <a:t>国际经济一体化的类型和实践</a:t>
            </a:r>
            <a:endParaRPr lang="zh-CN" altLang="en-US" sz="3600" b="1" dirty="0">
              <a:solidFill>
                <a:srgbClr val="6699FF"/>
              </a:solidFill>
              <a:latin typeface="黑体" pitchFamily="49" charset="-122"/>
              <a:ea typeface="黑体" pitchFamily="49" charset="-122"/>
            </a:endParaRPr>
          </a:p>
          <a:p>
            <a:pPr marL="0" lvl="0" indent="0" algn="ctr" eaLnBrk="1" hangingPunct="1">
              <a:spcBef>
                <a:spcPct val="0"/>
              </a:spcBef>
              <a:spcAft>
                <a:spcPts val="600"/>
              </a:spcAft>
              <a:buNone/>
            </a:pPr>
            <a:endParaRPr lang="zh-CN" altLang="en-US" sz="1600" b="1" dirty="0">
              <a:solidFill>
                <a:srgbClr val="6699FF"/>
              </a:solidFill>
              <a:latin typeface="黑体" pitchFamily="49" charset="-122"/>
              <a:ea typeface="黑体" pitchFamily="49" charset="-122"/>
            </a:endParaRPr>
          </a:p>
          <a:p>
            <a:pPr marL="0" lvl="0" indent="0" algn="ctr" eaLnBrk="1" hangingPunct="1">
              <a:spcBef>
                <a:spcPct val="0"/>
              </a:spcBef>
              <a:spcAft>
                <a:spcPts val="600"/>
              </a:spcAft>
              <a:buNone/>
            </a:pPr>
            <a:r>
              <a:rPr lang="zh-CN" altLang="en-US" sz="3600" b="1" dirty="0">
                <a:solidFill>
                  <a:srgbClr val="6699FF"/>
                </a:solidFill>
                <a:latin typeface="黑体" pitchFamily="49" charset="-122"/>
                <a:ea typeface="黑体" pitchFamily="49" charset="-122"/>
              </a:rPr>
              <a:t>第一节  国际经济一体化的含义、形式和建立的原因</a:t>
            </a:r>
            <a:endParaRPr lang="zh-CN" altLang="en-US" sz="3600" b="1" dirty="0">
              <a:solidFill>
                <a:srgbClr val="6699FF"/>
              </a:solidFill>
              <a:latin typeface="黑体" pitchFamily="49" charset="-122"/>
              <a:ea typeface="黑体" pitchFamily="49" charset="-122"/>
            </a:endParaRPr>
          </a:p>
        </p:txBody>
      </p:sp>
      <p:sp>
        <p:nvSpPr>
          <p:cNvPr id="4099" name="Rectangle 4"/>
          <p:cNvSpPr/>
          <p:nvPr/>
        </p:nvSpPr>
        <p:spPr>
          <a:xfrm>
            <a:off x="304800" y="3124200"/>
            <a:ext cx="8382000" cy="2711450"/>
          </a:xfrm>
          <a:prstGeom prst="rect">
            <a:avLst/>
          </a:prstGeom>
          <a:noFill/>
          <a:ln w="9525">
            <a:noFill/>
          </a:ln>
        </p:spPr>
        <p:txBody>
          <a:bodyPr lIns="0" tIns="0" rIns="0" bIns="0">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eaLnBrk="1" hangingPunct="1">
              <a:lnSpc>
                <a:spcPct val="120000"/>
              </a:lnSpc>
              <a:spcBef>
                <a:spcPct val="0"/>
              </a:spcBef>
              <a:spcAft>
                <a:spcPts val="600"/>
              </a:spcAft>
              <a:buNone/>
            </a:pPr>
            <a:r>
              <a:rPr lang="zh-CN" altLang="en-US" b="1" dirty="0">
                <a:solidFill>
                  <a:srgbClr val="6699FF"/>
                </a:solidFill>
                <a:latin typeface="宋体" pitchFamily="2" charset="-122"/>
                <a:ea typeface="黑体" pitchFamily="49" charset="-122"/>
              </a:rPr>
              <a:t>一、国际经济一体化的含义</a:t>
            </a:r>
            <a:endParaRPr lang="zh-CN" altLang="en-US" b="1" dirty="0">
              <a:solidFill>
                <a:srgbClr val="6699FF"/>
              </a:solidFill>
              <a:latin typeface="宋体" pitchFamily="2" charset="-122"/>
              <a:ea typeface="黑体" pitchFamily="49" charset="-122"/>
            </a:endParaRPr>
          </a:p>
          <a:p>
            <a:pPr marL="0" lvl="0" indent="0" eaLnBrk="1" hangingPunct="1">
              <a:lnSpc>
                <a:spcPct val="120000"/>
              </a:lnSpc>
              <a:spcBef>
                <a:spcPct val="0"/>
              </a:spcBef>
              <a:spcAft>
                <a:spcPts val="600"/>
              </a:spcAft>
              <a:buNone/>
            </a:pPr>
            <a:r>
              <a:rPr lang="zh-CN" altLang="en-US" sz="2800" b="1" dirty="0">
                <a:solidFill>
                  <a:srgbClr val="000000"/>
                </a:solidFill>
                <a:ea typeface="黑体" pitchFamily="49" charset="-122"/>
              </a:rPr>
              <a:t>       国际经济一体化是指，两个或两个以上的国家、经济体通过达成某种协议所建立起来的经济合作组织。国际经济一体化可以理解为一个过程和结果的统一。</a:t>
            </a:r>
            <a:endParaRPr lang="zh-CN" altLang="en-US" sz="2800" b="1" dirty="0">
              <a:latin typeface="宋体" pitchFamily="2" charset="-122"/>
              <a:ea typeface="黑体" pitchFamily="49" charset="-122"/>
            </a:endParaRPr>
          </a:p>
        </p:txBody>
      </p:sp>
      <p:sp>
        <p:nvSpPr>
          <p:cNvPr id="4100" name="灯片编号占位符 5"/>
          <p:cNvSpPr txBox="1">
            <a:spLocks noGrp="1"/>
          </p:cNvSpPr>
          <p:nvPr>
            <p:ph type="sldNum" sz="quarter" idx="12"/>
          </p:nvPr>
        </p:nvSpPr>
        <p:spPr>
          <a:ln/>
        </p:spPr>
        <p:txBody>
          <a:bodyPr/>
          <a:p>
            <a:pPr marL="0" indent="0" algn="r" eaLnBrk="1" hangingPunct="1">
              <a:spcBef>
                <a:spcPct val="0"/>
              </a:spcBef>
              <a:buNone/>
            </a:pPr>
            <a:fld id="{9A0DB2DC-4C9A-4742-B13C-FB6460FD3503}" type="slidenum">
              <a:rPr lang="en-US" altLang="zh-CN" sz="1400" dirty="0"/>
            </a:fld>
            <a:endParaRPr lang="en-US" altLang="zh-CN" sz="1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30" name="Rectangle 3"/>
          <p:cNvSpPr/>
          <p:nvPr/>
        </p:nvSpPr>
        <p:spPr>
          <a:xfrm>
            <a:off x="304800" y="685800"/>
            <a:ext cx="8382000" cy="4705350"/>
          </a:xfrm>
          <a:prstGeom prst="rect">
            <a:avLst/>
          </a:prstGeom>
          <a:noFill/>
          <a:ln w="9525">
            <a:noFill/>
          </a:ln>
        </p:spPr>
        <p:txBody>
          <a:bodyPr lIns="0" tIns="0" rIns="0" bIns="0">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eaLnBrk="1" hangingPunct="1">
              <a:lnSpc>
                <a:spcPct val="82000"/>
              </a:lnSpc>
              <a:spcBef>
                <a:spcPct val="0"/>
              </a:spcBef>
              <a:buNone/>
            </a:pPr>
            <a:r>
              <a:rPr lang="zh-CN" altLang="en-US" b="1" dirty="0">
                <a:solidFill>
                  <a:srgbClr val="6699FF"/>
                </a:solidFill>
                <a:latin typeface="黑体" pitchFamily="49" charset="-122"/>
                <a:ea typeface="黑体" pitchFamily="49" charset="-122"/>
              </a:rPr>
              <a:t>三、发达国家与发展中国家之间的经济一体化组织</a:t>
            </a:r>
            <a:endParaRPr lang="zh-CN" altLang="en-US" b="1" dirty="0">
              <a:solidFill>
                <a:srgbClr val="6699FF"/>
              </a:solidFill>
              <a:latin typeface="黑体" pitchFamily="49" charset="-122"/>
              <a:ea typeface="黑体" pitchFamily="49" charset="-122"/>
            </a:endParaRPr>
          </a:p>
          <a:p>
            <a:pPr marL="0" lvl="0" indent="0" eaLnBrk="1" hangingPunct="1">
              <a:lnSpc>
                <a:spcPct val="82000"/>
              </a:lnSpc>
              <a:spcBef>
                <a:spcPct val="0"/>
              </a:spcBef>
              <a:buNone/>
            </a:pPr>
            <a:endParaRPr lang="zh-CN" altLang="en-US" sz="2800" b="1" dirty="0">
              <a:latin typeface="黑体" pitchFamily="49" charset="-122"/>
              <a:ea typeface="黑体" pitchFamily="49" charset="-122"/>
            </a:endParaRPr>
          </a:p>
          <a:p>
            <a:pPr marL="0" lvl="0" indent="0" eaLnBrk="1" hangingPunct="1">
              <a:lnSpc>
                <a:spcPct val="82000"/>
              </a:lnSpc>
              <a:spcBef>
                <a:spcPct val="0"/>
              </a:spcBef>
              <a:buNone/>
            </a:pPr>
            <a:r>
              <a:rPr lang="zh-CN" altLang="en-US" sz="2800" b="1" dirty="0">
                <a:latin typeface="黑体" pitchFamily="49" charset="-122"/>
                <a:ea typeface="黑体" pitchFamily="49" charset="-122"/>
              </a:rPr>
              <a:t>最具有代表性的是北美自由贸易区（</a:t>
            </a:r>
            <a:r>
              <a:rPr lang="en-US" altLang="zh-CN" sz="2800" b="1" dirty="0">
                <a:latin typeface="黑体" pitchFamily="49" charset="-122"/>
                <a:ea typeface="黑体" pitchFamily="49" charset="-122"/>
              </a:rPr>
              <a:t>NAFTA</a:t>
            </a:r>
            <a:r>
              <a:rPr lang="zh-CN" altLang="en-US" sz="2800" b="1" dirty="0">
                <a:latin typeface="黑体" pitchFamily="49" charset="-122"/>
                <a:ea typeface="黑体" pitchFamily="49" charset="-122"/>
              </a:rPr>
              <a:t>）</a:t>
            </a:r>
            <a:endParaRPr lang="zh-CN" altLang="en-US" sz="2800" b="1" dirty="0">
              <a:latin typeface="黑体" pitchFamily="49" charset="-122"/>
              <a:ea typeface="黑体" pitchFamily="49" charset="-122"/>
            </a:endParaRPr>
          </a:p>
          <a:p>
            <a:pPr marL="0" lvl="0" indent="0" eaLnBrk="1" hangingPunct="1">
              <a:spcBef>
                <a:spcPct val="0"/>
              </a:spcBef>
              <a:buNone/>
            </a:pPr>
            <a:endParaRPr lang="zh-CN" altLang="en-US" sz="2800" b="1" dirty="0">
              <a:latin typeface="黑体" pitchFamily="49" charset="-122"/>
              <a:ea typeface="黑体" pitchFamily="49" charset="-122"/>
            </a:endParaRPr>
          </a:p>
          <a:p>
            <a:pPr marL="0" lvl="0" indent="0" eaLnBrk="1" hangingPunct="1">
              <a:spcBef>
                <a:spcPct val="0"/>
              </a:spcBef>
              <a:buNone/>
            </a:pPr>
            <a:r>
              <a:rPr lang="zh-CN" altLang="en-US" sz="2800" b="1" dirty="0">
                <a:solidFill>
                  <a:srgbClr val="6699FF"/>
                </a:solidFill>
                <a:latin typeface="黑体" pitchFamily="49" charset="-122"/>
                <a:ea typeface="黑体" pitchFamily="49" charset="-122"/>
              </a:rPr>
              <a:t>（一）美加自由贸易协定</a:t>
            </a:r>
            <a:endParaRPr lang="zh-CN" altLang="en-US" sz="2800" b="1" dirty="0">
              <a:solidFill>
                <a:srgbClr val="6699FF"/>
              </a:solidFill>
              <a:latin typeface="黑体" pitchFamily="49" charset="-122"/>
              <a:ea typeface="黑体" pitchFamily="49" charset="-122"/>
            </a:endParaRPr>
          </a:p>
          <a:p>
            <a:pPr marL="0" lvl="0" indent="0" eaLnBrk="1" hangingPunct="1">
              <a:lnSpc>
                <a:spcPct val="110000"/>
              </a:lnSpc>
              <a:spcBef>
                <a:spcPct val="0"/>
              </a:spcBef>
              <a:buNone/>
            </a:pPr>
            <a:r>
              <a:rPr lang="zh-CN" altLang="en-US" sz="2800" b="1" dirty="0">
                <a:latin typeface="黑体" pitchFamily="49" charset="-122"/>
                <a:ea typeface="黑体" pitchFamily="49" charset="-122"/>
              </a:rPr>
              <a:t>    北美自由贸易区始于</a:t>
            </a:r>
            <a:r>
              <a:rPr lang="en-US" altLang="zh-CN" sz="2800" b="1" dirty="0">
                <a:latin typeface="黑体" pitchFamily="49" charset="-122"/>
                <a:ea typeface="黑体" pitchFamily="49" charset="-122"/>
              </a:rPr>
              <a:t>1988</a:t>
            </a:r>
            <a:r>
              <a:rPr lang="zh-CN" altLang="en-US" sz="2800" b="1" dirty="0">
                <a:latin typeface="黑体" pitchFamily="49" charset="-122"/>
                <a:ea typeface="黑体" pitchFamily="49" charset="-122"/>
              </a:rPr>
              <a:t>年美国与加拿大签定美加自由贸易协定，该协定从</a:t>
            </a:r>
            <a:r>
              <a:rPr lang="en-US" altLang="zh-CN" sz="2800" b="1" dirty="0">
                <a:latin typeface="黑体" pitchFamily="49" charset="-122"/>
                <a:ea typeface="黑体" pitchFamily="49" charset="-122"/>
              </a:rPr>
              <a:t>1989</a:t>
            </a:r>
            <a:r>
              <a:rPr lang="zh-CN" altLang="en-US" sz="2800" b="1" dirty="0">
                <a:latin typeface="黑体" pitchFamily="49" charset="-122"/>
                <a:ea typeface="黑体" pitchFamily="49" charset="-122"/>
              </a:rPr>
              <a:t>年</a:t>
            </a:r>
            <a:r>
              <a:rPr lang="en-US" altLang="zh-CN" sz="2800" b="1" dirty="0">
                <a:latin typeface="黑体" pitchFamily="49" charset="-122"/>
                <a:ea typeface="黑体" pitchFamily="49" charset="-122"/>
              </a:rPr>
              <a:t>1</a:t>
            </a:r>
            <a:r>
              <a:rPr lang="zh-CN" altLang="en-US" sz="2800" b="1" dirty="0">
                <a:latin typeface="黑体" pitchFamily="49" charset="-122"/>
                <a:ea typeface="黑体" pitchFamily="49" charset="-122"/>
              </a:rPr>
              <a:t>月</a:t>
            </a:r>
            <a:r>
              <a:rPr lang="en-US" altLang="zh-CN" sz="2800" b="1" dirty="0">
                <a:latin typeface="黑体" pitchFamily="49" charset="-122"/>
                <a:ea typeface="黑体" pitchFamily="49" charset="-122"/>
              </a:rPr>
              <a:t>1</a:t>
            </a:r>
            <a:r>
              <a:rPr lang="zh-CN" altLang="en-US" sz="2800" b="1" dirty="0">
                <a:latin typeface="黑体" pitchFamily="49" charset="-122"/>
                <a:ea typeface="黑体" pitchFamily="49" charset="-122"/>
              </a:rPr>
              <a:t>日生效。该协定的主要内容是，经过</a:t>
            </a:r>
            <a:r>
              <a:rPr lang="en-US" altLang="zh-CN" sz="2800" b="1" dirty="0">
                <a:latin typeface="黑体" pitchFamily="49" charset="-122"/>
                <a:ea typeface="黑体" pitchFamily="49" charset="-122"/>
              </a:rPr>
              <a:t>10</a:t>
            </a:r>
            <a:r>
              <a:rPr lang="zh-CN" altLang="en-US" sz="2800" b="1" dirty="0">
                <a:latin typeface="黑体" pitchFamily="49" charset="-122"/>
                <a:ea typeface="黑体" pitchFamily="49" charset="-122"/>
              </a:rPr>
              <a:t>年的过渡，逐步取消相互关税，同时在投资方面实现自由化。</a:t>
            </a:r>
            <a:br>
              <a:rPr lang="zh-CN" altLang="en-US" sz="2800" b="1" dirty="0">
                <a:latin typeface="黑体" pitchFamily="49" charset="-122"/>
                <a:ea typeface="黑体" pitchFamily="49" charset="-122"/>
              </a:rPr>
            </a:br>
            <a:endParaRPr lang="zh-CN" altLang="en-US" sz="2800" b="1" dirty="0">
              <a:latin typeface="黑体" pitchFamily="49" charset="-122"/>
              <a:ea typeface="黑体" pitchFamily="49" charset="-122"/>
            </a:endParaRPr>
          </a:p>
        </p:txBody>
      </p:sp>
      <p:sp>
        <p:nvSpPr>
          <p:cNvPr id="22531" name="灯片编号占位符 4"/>
          <p:cNvSpPr txBox="1">
            <a:spLocks noGrp="1"/>
          </p:cNvSpPr>
          <p:nvPr>
            <p:ph type="sldNum" sz="quarter" idx="12"/>
          </p:nvPr>
        </p:nvSpPr>
        <p:spPr>
          <a:ln/>
        </p:spPr>
        <p:txBody>
          <a:bodyPr/>
          <a:p>
            <a:pPr marL="0" indent="0" algn="r" eaLnBrk="1" hangingPunct="1">
              <a:spcBef>
                <a:spcPct val="0"/>
              </a:spcBef>
              <a:buNone/>
            </a:pPr>
            <a:fld id="{9A0DB2DC-4C9A-4742-B13C-FB6460FD3503}" type="slidenum">
              <a:rPr lang="en-US" altLang="zh-CN" sz="1400" dirty="0"/>
            </a:fld>
            <a:endParaRPr lang="en-US" altLang="zh-CN" sz="1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4" name="Text Box 4"/>
          <p:cNvSpPr txBox="1"/>
          <p:nvPr/>
        </p:nvSpPr>
        <p:spPr>
          <a:xfrm>
            <a:off x="533400" y="228600"/>
            <a:ext cx="7924800" cy="57785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eaLnBrk="1" hangingPunct="1">
              <a:lnSpc>
                <a:spcPct val="150000"/>
              </a:lnSpc>
              <a:spcBef>
                <a:spcPct val="0"/>
              </a:spcBef>
              <a:buNone/>
            </a:pPr>
            <a:r>
              <a:rPr lang="zh-CN" altLang="en-US" sz="2800" b="1" dirty="0">
                <a:solidFill>
                  <a:srgbClr val="6699FF"/>
                </a:solidFill>
                <a:latin typeface="黑体" pitchFamily="49" charset="-122"/>
                <a:ea typeface="黑体" pitchFamily="49" charset="-122"/>
              </a:rPr>
              <a:t>（二）北美自由贸易区协定</a:t>
            </a:r>
            <a:endParaRPr lang="zh-CN" altLang="en-US" sz="2800" b="1" dirty="0">
              <a:solidFill>
                <a:srgbClr val="6699FF"/>
              </a:solidFill>
              <a:latin typeface="黑体" pitchFamily="49" charset="-122"/>
              <a:ea typeface="黑体" pitchFamily="49" charset="-122"/>
            </a:endParaRPr>
          </a:p>
          <a:p>
            <a:pPr marL="0" lvl="0" indent="0" eaLnBrk="1" hangingPunct="1">
              <a:lnSpc>
                <a:spcPct val="115000"/>
              </a:lnSpc>
              <a:spcBef>
                <a:spcPct val="0"/>
              </a:spcBef>
              <a:buNone/>
            </a:pPr>
            <a:endParaRPr lang="zh-CN" altLang="en-US" sz="900" b="1" dirty="0">
              <a:latin typeface="黑体" pitchFamily="49" charset="-122"/>
              <a:ea typeface="黑体" pitchFamily="49" charset="-122"/>
            </a:endParaRPr>
          </a:p>
          <a:p>
            <a:pPr marL="0" lvl="0" indent="0" eaLnBrk="1" hangingPunct="1">
              <a:lnSpc>
                <a:spcPct val="115000"/>
              </a:lnSpc>
              <a:spcBef>
                <a:spcPct val="0"/>
              </a:spcBef>
              <a:buNone/>
            </a:pPr>
            <a:r>
              <a:rPr lang="en-US" altLang="zh-CN" sz="2800" b="1" dirty="0">
                <a:latin typeface="黑体" pitchFamily="49" charset="-122"/>
                <a:ea typeface="黑体" pitchFamily="49" charset="-122"/>
              </a:rPr>
              <a:t>1</a:t>
            </a:r>
            <a:r>
              <a:rPr lang="zh-CN" altLang="en-US" sz="2800" b="1" dirty="0">
                <a:latin typeface="黑体" pitchFamily="49" charset="-122"/>
                <a:ea typeface="黑体" pitchFamily="49" charset="-122"/>
              </a:rPr>
              <a:t>、经过一系列谈判，</a:t>
            </a:r>
            <a:r>
              <a:rPr lang="en-US" altLang="zh-CN" sz="2800" b="1" dirty="0">
                <a:latin typeface="黑体" pitchFamily="49" charset="-122"/>
                <a:ea typeface="黑体" pitchFamily="49" charset="-122"/>
              </a:rPr>
              <a:t>1992</a:t>
            </a:r>
            <a:r>
              <a:rPr lang="zh-CN" altLang="en-US" sz="2800" b="1" dirty="0">
                <a:latin typeface="黑体" pitchFamily="49" charset="-122"/>
                <a:ea typeface="黑体" pitchFamily="49" charset="-122"/>
              </a:rPr>
              <a:t>年</a:t>
            </a:r>
            <a:r>
              <a:rPr lang="en-US" altLang="zh-CN" sz="2800" b="1" dirty="0">
                <a:latin typeface="黑体" pitchFamily="49" charset="-122"/>
                <a:ea typeface="黑体" pitchFamily="49" charset="-122"/>
              </a:rPr>
              <a:t>8</a:t>
            </a:r>
            <a:r>
              <a:rPr lang="zh-CN" altLang="en-US" sz="2800" b="1" dirty="0">
                <a:latin typeface="黑体" pitchFamily="49" charset="-122"/>
                <a:ea typeface="黑体" pitchFamily="49" charset="-122"/>
              </a:rPr>
              <a:t>月</a:t>
            </a:r>
            <a:r>
              <a:rPr lang="en-US" altLang="zh-CN" sz="2800" b="1" dirty="0">
                <a:latin typeface="黑体" pitchFamily="49" charset="-122"/>
                <a:ea typeface="黑体" pitchFamily="49" charset="-122"/>
              </a:rPr>
              <a:t>12</a:t>
            </a:r>
            <a:r>
              <a:rPr lang="zh-CN" altLang="en-US" sz="2800" b="1" dirty="0">
                <a:latin typeface="黑体" pitchFamily="49" charset="-122"/>
                <a:ea typeface="黑体" pitchFamily="49" charset="-122"/>
              </a:rPr>
              <a:t>日美、加、墨三国正式签定了建立北美自由贸易区的协定</a:t>
            </a:r>
            <a:br>
              <a:rPr lang="zh-CN" altLang="en-US" sz="2800" b="1" dirty="0">
                <a:latin typeface="黑体" pitchFamily="49" charset="-122"/>
                <a:ea typeface="黑体" pitchFamily="49" charset="-122"/>
              </a:rPr>
            </a:br>
            <a:endParaRPr lang="zh-CN" altLang="en-US" sz="2800" b="1" dirty="0">
              <a:latin typeface="黑体" pitchFamily="49" charset="-122"/>
              <a:ea typeface="黑体" pitchFamily="49" charset="-122"/>
            </a:endParaRPr>
          </a:p>
          <a:p>
            <a:pPr marL="0" lvl="0" indent="0" eaLnBrk="1" hangingPunct="1">
              <a:spcBef>
                <a:spcPct val="0"/>
              </a:spcBef>
              <a:buNone/>
            </a:pPr>
            <a:r>
              <a:rPr lang="en-US" altLang="zh-CN" sz="2800" b="1" dirty="0">
                <a:latin typeface="黑体" pitchFamily="49" charset="-122"/>
                <a:ea typeface="黑体" pitchFamily="49" charset="-122"/>
              </a:rPr>
              <a:t>2</a:t>
            </a:r>
            <a:r>
              <a:rPr lang="zh-CN" altLang="en-US" sz="2800" b="1" dirty="0">
                <a:latin typeface="黑体" pitchFamily="49" charset="-122"/>
                <a:ea typeface="黑体" pitchFamily="49" charset="-122"/>
              </a:rPr>
              <a:t>、</a:t>
            </a:r>
            <a:r>
              <a:rPr lang="en-US" altLang="zh-CN" sz="2800" b="1" dirty="0">
                <a:latin typeface="黑体" pitchFamily="49" charset="-122"/>
                <a:ea typeface="黑体" pitchFamily="49" charset="-122"/>
              </a:rPr>
              <a:t>1993</a:t>
            </a:r>
            <a:r>
              <a:rPr lang="zh-CN" altLang="en-US" sz="2800" b="1" dirty="0">
                <a:latin typeface="黑体" pitchFamily="49" charset="-122"/>
                <a:ea typeface="黑体" pitchFamily="49" charset="-122"/>
              </a:rPr>
              <a:t>年</a:t>
            </a:r>
            <a:r>
              <a:rPr lang="en-US" altLang="zh-CN" sz="2800" b="1" dirty="0">
                <a:latin typeface="黑体" pitchFamily="49" charset="-122"/>
                <a:ea typeface="黑体" pitchFamily="49" charset="-122"/>
              </a:rPr>
              <a:t>7</a:t>
            </a:r>
            <a:r>
              <a:rPr lang="zh-CN" altLang="en-US" sz="2800" b="1" dirty="0">
                <a:latin typeface="黑体" pitchFamily="49" charset="-122"/>
                <a:ea typeface="黑体" pitchFamily="49" charset="-122"/>
              </a:rPr>
              <a:t>月又签定了建立北美自由贸易区的补充协定，决定建立北美自由贸易区。协定明确规定，从</a:t>
            </a:r>
            <a:r>
              <a:rPr lang="en-US" altLang="zh-CN" sz="2800" b="1" dirty="0">
                <a:latin typeface="黑体" pitchFamily="49" charset="-122"/>
                <a:ea typeface="黑体" pitchFamily="49" charset="-122"/>
              </a:rPr>
              <a:t>1994</a:t>
            </a:r>
            <a:r>
              <a:rPr lang="zh-CN" altLang="en-US" sz="2800" b="1" dirty="0">
                <a:latin typeface="黑体" pitchFamily="49" charset="-122"/>
                <a:ea typeface="黑体" pitchFamily="49" charset="-122"/>
              </a:rPr>
              <a:t>年</a:t>
            </a:r>
            <a:r>
              <a:rPr lang="en-US" altLang="zh-CN" sz="2800" b="1" dirty="0">
                <a:latin typeface="黑体" pitchFamily="49" charset="-122"/>
                <a:ea typeface="黑体" pitchFamily="49" charset="-122"/>
              </a:rPr>
              <a:t>1</a:t>
            </a:r>
            <a:r>
              <a:rPr lang="zh-CN" altLang="en-US" sz="2800" b="1" dirty="0">
                <a:latin typeface="黑体" pitchFamily="49" charset="-122"/>
                <a:ea typeface="黑体" pitchFamily="49" charset="-122"/>
              </a:rPr>
              <a:t>月</a:t>
            </a:r>
            <a:r>
              <a:rPr lang="en-US" altLang="zh-CN" sz="2800" b="1" dirty="0">
                <a:latin typeface="黑体" pitchFamily="49" charset="-122"/>
                <a:ea typeface="黑体" pitchFamily="49" charset="-122"/>
              </a:rPr>
              <a:t>1</a:t>
            </a:r>
            <a:r>
              <a:rPr lang="zh-CN" altLang="en-US" sz="2800" b="1" dirty="0">
                <a:latin typeface="黑体" pitchFamily="49" charset="-122"/>
                <a:ea typeface="黑体" pitchFamily="49" charset="-122"/>
              </a:rPr>
              <a:t>日起，经过</a:t>
            </a:r>
            <a:r>
              <a:rPr lang="en-US" altLang="zh-CN" sz="2800" b="1" dirty="0">
                <a:latin typeface="黑体" pitchFamily="49" charset="-122"/>
                <a:ea typeface="黑体" pitchFamily="49" charset="-122"/>
              </a:rPr>
              <a:t>15</a:t>
            </a:r>
            <a:r>
              <a:rPr lang="zh-CN" altLang="en-US" sz="2800" b="1" dirty="0">
                <a:latin typeface="黑体" pitchFamily="49" charset="-122"/>
                <a:ea typeface="黑体" pitchFamily="49" charset="-122"/>
              </a:rPr>
              <a:t>年的过渡，三国相互取消关税，实现商品和服务的自由流动。</a:t>
            </a:r>
            <a:br>
              <a:rPr lang="zh-CN" altLang="en-US" sz="2800" b="1" dirty="0">
                <a:latin typeface="黑体" pitchFamily="49" charset="-122"/>
                <a:ea typeface="黑体" pitchFamily="49" charset="-122"/>
              </a:rPr>
            </a:br>
            <a:r>
              <a:rPr lang="zh-CN" altLang="en-US" sz="2800" b="1" dirty="0">
                <a:latin typeface="黑体" pitchFamily="49" charset="-122"/>
                <a:ea typeface="黑体" pitchFamily="49" charset="-122"/>
              </a:rPr>
              <a:t>    为防止来自第三国的转口贸易，三国详细开列了原产地原则的标准。规定在多数产品中，只有全部价值</a:t>
            </a:r>
            <a:r>
              <a:rPr lang="en-US" altLang="zh-CN" sz="2800" b="1" dirty="0">
                <a:latin typeface="黑体" pitchFamily="49" charset="-122"/>
                <a:ea typeface="黑体" pitchFamily="49" charset="-122"/>
              </a:rPr>
              <a:t>62.5%</a:t>
            </a:r>
            <a:r>
              <a:rPr lang="zh-CN" altLang="en-US" sz="2800" b="1" dirty="0">
                <a:latin typeface="黑体" pitchFamily="49" charset="-122"/>
                <a:ea typeface="黑体" pitchFamily="49" charset="-122"/>
              </a:rPr>
              <a:t>的产品价值在其成员国生产时，才属于原产地产品。</a:t>
            </a:r>
            <a:endParaRPr lang="zh-CN" altLang="en-US" sz="2800" b="1" dirty="0">
              <a:latin typeface="黑体" pitchFamily="49" charset="-122"/>
              <a:ea typeface="黑体" pitchFamily="49" charset="-122"/>
            </a:endParaRPr>
          </a:p>
        </p:txBody>
      </p:sp>
      <p:sp>
        <p:nvSpPr>
          <p:cNvPr id="23555" name="灯片编号占位符 4"/>
          <p:cNvSpPr txBox="1">
            <a:spLocks noGrp="1"/>
          </p:cNvSpPr>
          <p:nvPr>
            <p:ph type="sldNum" sz="quarter" idx="12"/>
          </p:nvPr>
        </p:nvSpPr>
        <p:spPr>
          <a:ln/>
        </p:spPr>
        <p:txBody>
          <a:bodyPr/>
          <a:p>
            <a:pPr marL="0" indent="0" algn="r" eaLnBrk="1" hangingPunct="1">
              <a:spcBef>
                <a:spcPct val="0"/>
              </a:spcBef>
              <a:buNone/>
            </a:pPr>
            <a:fld id="{9A0DB2DC-4C9A-4742-B13C-FB6460FD3503}" type="slidenum">
              <a:rPr lang="en-US" altLang="zh-CN" sz="1400" dirty="0"/>
            </a:fld>
            <a:endParaRPr lang="en-US" altLang="zh-CN" sz="1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8" name="Rectangle 3"/>
          <p:cNvSpPr/>
          <p:nvPr/>
        </p:nvSpPr>
        <p:spPr>
          <a:xfrm>
            <a:off x="304800" y="685800"/>
            <a:ext cx="8382000" cy="5199063"/>
          </a:xfrm>
          <a:prstGeom prst="rect">
            <a:avLst/>
          </a:prstGeom>
          <a:noFill/>
          <a:ln w="9525">
            <a:noFill/>
          </a:ln>
        </p:spPr>
        <p:txBody>
          <a:bodyPr lIns="0" tIns="0" rIns="0" bIns="0">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eaLnBrk="1" hangingPunct="1">
              <a:lnSpc>
                <a:spcPct val="120000"/>
              </a:lnSpc>
              <a:spcBef>
                <a:spcPct val="0"/>
              </a:spcBef>
              <a:buNone/>
            </a:pPr>
            <a:r>
              <a:rPr lang="zh-CN" altLang="en-US" b="1" dirty="0">
                <a:solidFill>
                  <a:srgbClr val="6699FF"/>
                </a:solidFill>
                <a:latin typeface="黑体" pitchFamily="49" charset="-122"/>
                <a:ea typeface="黑体" pitchFamily="49" charset="-122"/>
              </a:rPr>
              <a:t>四、国际经济一体化组织的绩效</a:t>
            </a:r>
            <a:endParaRPr lang="zh-CN" altLang="en-US" b="1" dirty="0">
              <a:solidFill>
                <a:srgbClr val="6699FF"/>
              </a:solidFill>
              <a:latin typeface="黑体" pitchFamily="49" charset="-122"/>
              <a:ea typeface="黑体" pitchFamily="49" charset="-122"/>
            </a:endParaRPr>
          </a:p>
          <a:p>
            <a:pPr marL="0" lvl="0" indent="0" eaLnBrk="1" hangingPunct="1">
              <a:lnSpc>
                <a:spcPct val="120000"/>
              </a:lnSpc>
              <a:spcBef>
                <a:spcPct val="0"/>
              </a:spcBef>
              <a:buNone/>
            </a:pPr>
            <a:r>
              <a:rPr lang="zh-CN" altLang="en-US" sz="2800" b="1" dirty="0">
                <a:latin typeface="黑体" pitchFamily="49" charset="-122"/>
                <a:ea typeface="黑体" pitchFamily="49" charset="-122"/>
              </a:rPr>
              <a:t>    </a:t>
            </a:r>
            <a:r>
              <a:rPr lang="zh-CN" altLang="en-US" sz="2800" b="1" dirty="0">
                <a:solidFill>
                  <a:srgbClr val="FF3300"/>
                </a:solidFill>
                <a:latin typeface="黑体" pitchFamily="49" charset="-122"/>
                <a:ea typeface="黑体" pitchFamily="49" charset="-122"/>
              </a:rPr>
              <a:t>总体评价：</a:t>
            </a:r>
            <a:r>
              <a:rPr lang="zh-CN" altLang="en-US" sz="2800" b="1" dirty="0">
                <a:latin typeface="黑体" pitchFamily="49" charset="-122"/>
                <a:ea typeface="黑体" pitchFamily="49" charset="-122"/>
              </a:rPr>
              <a:t>发</a:t>
            </a:r>
            <a:r>
              <a:rPr lang="zh-CN" altLang="en-US" sz="2800" b="1" dirty="0">
                <a:latin typeface="黑体" pitchFamily="49" charset="-122"/>
                <a:ea typeface="黑体" pitchFamily="49" charset="-122"/>
              </a:rPr>
              <a:t>达国家之间的一体化较为成功，发展中国家之间的一体化不大成功，发达国家与发展中国家之间的一体化还有待进一步观察</a:t>
            </a:r>
            <a:endParaRPr lang="zh-CN" altLang="en-US" sz="2800" b="1" dirty="0">
              <a:latin typeface="黑体" pitchFamily="49" charset="-122"/>
              <a:ea typeface="黑体" pitchFamily="49" charset="-122"/>
            </a:endParaRPr>
          </a:p>
          <a:p>
            <a:pPr marL="457200" lvl="1" indent="0" eaLnBrk="1" hangingPunct="1">
              <a:lnSpc>
                <a:spcPct val="120000"/>
              </a:lnSpc>
              <a:spcBef>
                <a:spcPct val="0"/>
              </a:spcBef>
              <a:buNone/>
            </a:pPr>
            <a:endParaRPr lang="zh-CN" altLang="en-US" b="1" dirty="0">
              <a:solidFill>
                <a:srgbClr val="000000"/>
              </a:solidFill>
              <a:latin typeface="黑体" pitchFamily="49" charset="-122"/>
              <a:ea typeface="黑体" pitchFamily="49" charset="-122"/>
            </a:endParaRPr>
          </a:p>
          <a:p>
            <a:pPr marL="0" lvl="0" indent="0" eaLnBrk="1" hangingPunct="1">
              <a:lnSpc>
                <a:spcPct val="120000"/>
              </a:lnSpc>
              <a:spcBef>
                <a:spcPct val="0"/>
              </a:spcBef>
              <a:buNone/>
            </a:pPr>
            <a:r>
              <a:rPr lang="zh-CN" altLang="en-US" sz="2800" b="1" dirty="0">
                <a:solidFill>
                  <a:srgbClr val="6699FF"/>
                </a:solidFill>
                <a:latin typeface="黑体" pitchFamily="49" charset="-122"/>
                <a:ea typeface="黑体" pitchFamily="49" charset="-122"/>
              </a:rPr>
              <a:t>（一）发达国家之间的经济一体化组织成功的原因</a:t>
            </a:r>
            <a:r>
              <a:rPr lang="zh-CN" altLang="en-US" sz="2800" b="1" dirty="0">
                <a:solidFill>
                  <a:srgbClr val="000000"/>
                </a:solidFill>
                <a:latin typeface="黑体" pitchFamily="49" charset="-122"/>
                <a:ea typeface="黑体" pitchFamily="49" charset="-122"/>
              </a:rPr>
              <a:t> </a:t>
            </a:r>
            <a:endParaRPr lang="zh-CN" altLang="en-US" sz="2800" b="1" dirty="0">
              <a:solidFill>
                <a:srgbClr val="000000"/>
              </a:solidFill>
              <a:latin typeface="黑体" pitchFamily="49" charset="-122"/>
              <a:ea typeface="黑体" pitchFamily="49" charset="-122"/>
            </a:endParaRPr>
          </a:p>
          <a:p>
            <a:pPr marL="457200" lvl="1" indent="0" eaLnBrk="1" hangingPunct="1">
              <a:lnSpc>
                <a:spcPct val="120000"/>
              </a:lnSpc>
              <a:spcBef>
                <a:spcPct val="0"/>
              </a:spcBef>
              <a:buNone/>
            </a:pPr>
            <a:r>
              <a:rPr lang="en-US" altLang="zh-CN" b="1" dirty="0">
                <a:solidFill>
                  <a:srgbClr val="000000"/>
                </a:solidFill>
                <a:latin typeface="黑体" pitchFamily="49" charset="-122"/>
                <a:ea typeface="黑体" pitchFamily="49" charset="-122"/>
              </a:rPr>
              <a:t>1</a:t>
            </a:r>
            <a:r>
              <a:rPr lang="zh-CN" altLang="en-US" b="1" dirty="0">
                <a:solidFill>
                  <a:srgbClr val="000000"/>
                </a:solidFill>
                <a:latin typeface="黑体" pitchFamily="49" charset="-122"/>
                <a:ea typeface="黑体" pitchFamily="49" charset="-122"/>
              </a:rPr>
              <a:t>、各成员国经济发展水平的差异较小 </a:t>
            </a:r>
            <a:endParaRPr lang="zh-CN" altLang="en-US" b="1" dirty="0">
              <a:solidFill>
                <a:srgbClr val="000000"/>
              </a:solidFill>
              <a:latin typeface="黑体" pitchFamily="49" charset="-122"/>
              <a:ea typeface="黑体" pitchFamily="49" charset="-122"/>
            </a:endParaRPr>
          </a:p>
          <a:p>
            <a:pPr marL="457200" lvl="1" indent="0" eaLnBrk="1" hangingPunct="1">
              <a:lnSpc>
                <a:spcPct val="120000"/>
              </a:lnSpc>
              <a:spcBef>
                <a:spcPct val="0"/>
              </a:spcBef>
              <a:buNone/>
            </a:pPr>
            <a:r>
              <a:rPr lang="en-US" altLang="zh-CN" b="1" dirty="0">
                <a:solidFill>
                  <a:srgbClr val="000000"/>
                </a:solidFill>
                <a:latin typeface="黑体" pitchFamily="49" charset="-122"/>
                <a:ea typeface="黑体" pitchFamily="49" charset="-122"/>
              </a:rPr>
              <a:t>2</a:t>
            </a:r>
            <a:r>
              <a:rPr lang="zh-CN" altLang="en-US" b="1" dirty="0">
                <a:solidFill>
                  <a:srgbClr val="000000"/>
                </a:solidFill>
                <a:latin typeface="黑体" pitchFamily="49" charset="-122"/>
                <a:ea typeface="黑体" pitchFamily="49" charset="-122"/>
              </a:rPr>
              <a:t>、各成员国对内部市场的依赖性较强 </a:t>
            </a:r>
            <a:endParaRPr lang="zh-CN" altLang="en-US" b="1" dirty="0">
              <a:solidFill>
                <a:srgbClr val="000000"/>
              </a:solidFill>
              <a:latin typeface="黑体" pitchFamily="49" charset="-122"/>
              <a:ea typeface="黑体" pitchFamily="49" charset="-122"/>
            </a:endParaRPr>
          </a:p>
          <a:p>
            <a:pPr marL="457200" lvl="1" indent="0" eaLnBrk="1" hangingPunct="1">
              <a:lnSpc>
                <a:spcPct val="120000"/>
              </a:lnSpc>
              <a:spcBef>
                <a:spcPct val="0"/>
              </a:spcBef>
              <a:buNone/>
            </a:pPr>
            <a:r>
              <a:rPr lang="en-US" altLang="zh-CN" b="1" dirty="0">
                <a:solidFill>
                  <a:srgbClr val="000000"/>
                </a:solidFill>
                <a:latin typeface="黑体" pitchFamily="49" charset="-122"/>
                <a:ea typeface="黑体" pitchFamily="49" charset="-122"/>
              </a:rPr>
              <a:t>3</a:t>
            </a:r>
            <a:r>
              <a:rPr lang="zh-CN" altLang="en-US" b="1" dirty="0">
                <a:solidFill>
                  <a:srgbClr val="000000"/>
                </a:solidFill>
                <a:latin typeface="黑体" pitchFamily="49" charset="-122"/>
                <a:ea typeface="黑体" pitchFamily="49" charset="-122"/>
              </a:rPr>
              <a:t>、发达国家之间的经济一体化总是从市场一体化入手 </a:t>
            </a:r>
            <a:endParaRPr lang="zh-CN" altLang="en-US" b="1" dirty="0">
              <a:solidFill>
                <a:srgbClr val="000000"/>
              </a:solidFill>
              <a:latin typeface="黑体" pitchFamily="49" charset="-122"/>
              <a:ea typeface="黑体" pitchFamily="49" charset="-122"/>
            </a:endParaRPr>
          </a:p>
        </p:txBody>
      </p:sp>
      <p:sp>
        <p:nvSpPr>
          <p:cNvPr id="24579" name="灯片编号占位符 4"/>
          <p:cNvSpPr txBox="1">
            <a:spLocks noGrp="1"/>
          </p:cNvSpPr>
          <p:nvPr>
            <p:ph type="sldNum" sz="quarter" idx="12"/>
          </p:nvPr>
        </p:nvSpPr>
        <p:spPr>
          <a:ln/>
        </p:spPr>
        <p:txBody>
          <a:bodyPr/>
          <a:p>
            <a:pPr marL="0" indent="0" algn="r" eaLnBrk="1" hangingPunct="1">
              <a:spcBef>
                <a:spcPct val="0"/>
              </a:spcBef>
              <a:buNone/>
            </a:pPr>
            <a:fld id="{9A0DB2DC-4C9A-4742-B13C-FB6460FD3503}" type="slidenum">
              <a:rPr lang="en-US" altLang="zh-CN" sz="1400" dirty="0"/>
            </a:fld>
            <a:endParaRPr lang="en-US" altLang="zh-CN" sz="1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2" name="Text Box 4"/>
          <p:cNvSpPr txBox="1"/>
          <p:nvPr/>
        </p:nvSpPr>
        <p:spPr>
          <a:xfrm>
            <a:off x="533400" y="533400"/>
            <a:ext cx="8077200" cy="521652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457200" lvl="1" indent="0" eaLnBrk="1" hangingPunct="1">
              <a:spcBef>
                <a:spcPct val="0"/>
              </a:spcBef>
              <a:buNone/>
            </a:pPr>
            <a:r>
              <a:rPr lang="zh-CN" altLang="en-US" b="1" dirty="0">
                <a:solidFill>
                  <a:srgbClr val="6699FF"/>
                </a:solidFill>
                <a:latin typeface="黑体" pitchFamily="49" charset="-122"/>
                <a:ea typeface="黑体" pitchFamily="49" charset="-122"/>
              </a:rPr>
              <a:t>（二）发展中国家之间的经济一体化组织发展缓慢的原因 </a:t>
            </a:r>
            <a:endParaRPr lang="zh-CN" altLang="en-US" b="1" dirty="0">
              <a:solidFill>
                <a:srgbClr val="6699FF"/>
              </a:solidFill>
              <a:latin typeface="黑体" pitchFamily="49" charset="-122"/>
              <a:ea typeface="黑体" pitchFamily="49" charset="-122"/>
            </a:endParaRPr>
          </a:p>
          <a:p>
            <a:pPr marL="914400" lvl="2" indent="0" eaLnBrk="1" hangingPunct="1">
              <a:spcBef>
                <a:spcPct val="0"/>
              </a:spcBef>
              <a:buNone/>
            </a:pPr>
            <a:endParaRPr lang="zh-CN" altLang="en-US" sz="2800" b="1" dirty="0">
              <a:solidFill>
                <a:srgbClr val="000000"/>
              </a:solidFill>
              <a:latin typeface="黑体" pitchFamily="49" charset="-122"/>
              <a:ea typeface="黑体" pitchFamily="49" charset="-122"/>
            </a:endParaRPr>
          </a:p>
          <a:p>
            <a:pPr marL="914400" lvl="2" indent="0" eaLnBrk="1" hangingPunct="1">
              <a:spcBef>
                <a:spcPct val="0"/>
              </a:spcBef>
              <a:buNone/>
            </a:pPr>
            <a:r>
              <a:rPr lang="en-US" altLang="zh-CN" sz="2800" b="1" dirty="0">
                <a:solidFill>
                  <a:srgbClr val="000000"/>
                </a:solidFill>
                <a:latin typeface="黑体" pitchFamily="49" charset="-122"/>
                <a:ea typeface="黑体" pitchFamily="49" charset="-122"/>
              </a:rPr>
              <a:t>1</a:t>
            </a:r>
            <a:r>
              <a:rPr lang="zh-CN" altLang="en-US" sz="2800" b="1" dirty="0">
                <a:solidFill>
                  <a:srgbClr val="000000"/>
                </a:solidFill>
                <a:latin typeface="黑体" pitchFamily="49" charset="-122"/>
                <a:ea typeface="黑体" pitchFamily="49" charset="-122"/>
              </a:rPr>
              <a:t>、成员国经济发展水平较低，因而缺乏进行贸易合作的物质基础。 </a:t>
            </a:r>
            <a:endParaRPr lang="zh-CN" altLang="en-US" sz="2800" b="1" dirty="0">
              <a:solidFill>
                <a:srgbClr val="000000"/>
              </a:solidFill>
              <a:latin typeface="黑体" pitchFamily="49" charset="-122"/>
              <a:ea typeface="黑体" pitchFamily="49" charset="-122"/>
            </a:endParaRPr>
          </a:p>
          <a:p>
            <a:pPr marL="914400" lvl="2" indent="0" eaLnBrk="1" hangingPunct="1">
              <a:spcBef>
                <a:spcPct val="0"/>
              </a:spcBef>
              <a:buNone/>
            </a:pPr>
            <a:endParaRPr lang="zh-CN" altLang="en-US" sz="2800" b="1" dirty="0">
              <a:solidFill>
                <a:srgbClr val="000000"/>
              </a:solidFill>
              <a:latin typeface="黑体" pitchFamily="49" charset="-122"/>
              <a:ea typeface="黑体" pitchFamily="49" charset="-122"/>
            </a:endParaRPr>
          </a:p>
          <a:p>
            <a:pPr marL="914400" lvl="2" indent="0" eaLnBrk="1" hangingPunct="1">
              <a:spcBef>
                <a:spcPct val="0"/>
              </a:spcBef>
              <a:buNone/>
            </a:pPr>
            <a:r>
              <a:rPr lang="en-US" altLang="zh-CN" sz="2800" b="1" dirty="0">
                <a:solidFill>
                  <a:srgbClr val="000000"/>
                </a:solidFill>
                <a:latin typeface="黑体" pitchFamily="49" charset="-122"/>
                <a:ea typeface="黑体" pitchFamily="49" charset="-122"/>
              </a:rPr>
              <a:t>2</a:t>
            </a:r>
            <a:r>
              <a:rPr lang="zh-CN" altLang="en-US" sz="2800" b="1" dirty="0">
                <a:solidFill>
                  <a:srgbClr val="000000"/>
                </a:solidFill>
                <a:latin typeface="黑体" pitchFamily="49" charset="-122"/>
                <a:ea typeface="黑体" pitchFamily="49" charset="-122"/>
              </a:rPr>
              <a:t>、当区域经济的一体化没能给各国带来足够的市场规模时，一些成员国就需要在共同体以外寻找出路，由此造成一体化组织内部凝聚力的减弱。</a:t>
            </a:r>
            <a:endParaRPr lang="zh-CN" altLang="en-US" sz="2800" b="1" dirty="0">
              <a:solidFill>
                <a:srgbClr val="000000"/>
              </a:solidFill>
              <a:latin typeface="黑体" pitchFamily="49" charset="-122"/>
              <a:ea typeface="黑体" pitchFamily="49" charset="-122"/>
            </a:endParaRPr>
          </a:p>
          <a:p>
            <a:pPr marL="914400" lvl="2" indent="0" eaLnBrk="1" hangingPunct="1">
              <a:spcBef>
                <a:spcPct val="0"/>
              </a:spcBef>
              <a:buNone/>
            </a:pPr>
            <a:endParaRPr lang="zh-CN" altLang="en-US" sz="2800" b="1" dirty="0">
              <a:solidFill>
                <a:srgbClr val="000000"/>
              </a:solidFill>
              <a:latin typeface="黑体" pitchFamily="49" charset="-122"/>
              <a:ea typeface="黑体" pitchFamily="49" charset="-122"/>
            </a:endParaRPr>
          </a:p>
          <a:p>
            <a:pPr marL="914400" lvl="2" indent="0" eaLnBrk="1" hangingPunct="1">
              <a:spcBef>
                <a:spcPct val="0"/>
              </a:spcBef>
              <a:buNone/>
            </a:pPr>
            <a:r>
              <a:rPr lang="en-US" altLang="zh-CN" sz="2800" b="1" dirty="0">
                <a:solidFill>
                  <a:srgbClr val="000000"/>
                </a:solidFill>
                <a:latin typeface="黑体" pitchFamily="49" charset="-122"/>
                <a:ea typeface="黑体" pitchFamily="49" charset="-122"/>
              </a:rPr>
              <a:t>3</a:t>
            </a:r>
            <a:r>
              <a:rPr lang="zh-CN" altLang="en-US" sz="2800" b="1" dirty="0">
                <a:solidFill>
                  <a:srgbClr val="000000"/>
                </a:solidFill>
                <a:latin typeface="黑体" pitchFamily="49" charset="-122"/>
                <a:ea typeface="黑体" pitchFamily="49" charset="-122"/>
              </a:rPr>
              <a:t>、发达国家市场的吸引力导致一体化成员国的离心倾向</a:t>
            </a:r>
            <a:endParaRPr lang="zh-CN" altLang="en-US" sz="2800" b="1" dirty="0">
              <a:latin typeface="黑体" pitchFamily="49" charset="-122"/>
              <a:ea typeface="黑体" pitchFamily="49" charset="-122"/>
            </a:endParaRPr>
          </a:p>
        </p:txBody>
      </p:sp>
      <p:sp>
        <p:nvSpPr>
          <p:cNvPr id="25603" name="灯片编号占位符 4"/>
          <p:cNvSpPr txBox="1">
            <a:spLocks noGrp="1"/>
          </p:cNvSpPr>
          <p:nvPr>
            <p:ph type="sldNum" sz="quarter" idx="12"/>
          </p:nvPr>
        </p:nvSpPr>
        <p:spPr>
          <a:ln/>
        </p:spPr>
        <p:txBody>
          <a:bodyPr/>
          <a:p>
            <a:pPr marL="0" indent="0" algn="r" eaLnBrk="1" hangingPunct="1">
              <a:spcBef>
                <a:spcPct val="0"/>
              </a:spcBef>
              <a:buNone/>
            </a:pPr>
            <a:fld id="{9A0DB2DC-4C9A-4742-B13C-FB6460FD3503}" type="slidenum">
              <a:rPr lang="en-US" altLang="zh-CN" sz="1400" dirty="0"/>
            </a:fld>
            <a:endParaRPr lang="en-US" altLang="zh-CN" sz="1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6" name="Rectangle 3"/>
          <p:cNvSpPr/>
          <p:nvPr/>
        </p:nvSpPr>
        <p:spPr>
          <a:xfrm>
            <a:off x="381000" y="762000"/>
            <a:ext cx="8382000" cy="4776788"/>
          </a:xfrm>
          <a:prstGeom prst="rect">
            <a:avLst/>
          </a:prstGeom>
          <a:noFill/>
          <a:ln w="9525">
            <a:noFill/>
          </a:ln>
        </p:spPr>
        <p:txBody>
          <a:bodyPr lIns="0" tIns="0" rIns="0" bIns="0">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eaLnBrk="1" hangingPunct="1">
              <a:lnSpc>
                <a:spcPct val="135000"/>
              </a:lnSpc>
              <a:spcBef>
                <a:spcPct val="0"/>
              </a:spcBef>
              <a:buNone/>
            </a:pPr>
            <a:r>
              <a:rPr lang="zh-CN" altLang="en-US" b="1" dirty="0">
                <a:solidFill>
                  <a:srgbClr val="6699FF"/>
                </a:solidFill>
                <a:latin typeface="黑体" pitchFamily="49" charset="-122"/>
                <a:ea typeface="黑体" pitchFamily="49" charset="-122"/>
              </a:rPr>
              <a:t>五、亚太经济合作组织</a:t>
            </a:r>
            <a:r>
              <a:rPr lang="en-US" altLang="zh-CN" b="1" dirty="0">
                <a:solidFill>
                  <a:srgbClr val="6699FF"/>
                </a:solidFill>
                <a:ea typeface="黑体" pitchFamily="49" charset="-122"/>
              </a:rPr>
              <a:t>——</a:t>
            </a:r>
            <a:r>
              <a:rPr lang="zh-CN" altLang="en-US" b="1" dirty="0">
                <a:solidFill>
                  <a:srgbClr val="6699FF"/>
                </a:solidFill>
                <a:latin typeface="黑体" pitchFamily="49" charset="-122"/>
                <a:ea typeface="黑体" pitchFamily="49" charset="-122"/>
              </a:rPr>
              <a:t>开放的地区主义</a:t>
            </a:r>
            <a:endParaRPr lang="zh-CN" altLang="en-US" b="1" dirty="0">
              <a:solidFill>
                <a:srgbClr val="6699FF"/>
              </a:solidFill>
              <a:latin typeface="黑体" pitchFamily="49" charset="-122"/>
              <a:ea typeface="黑体" pitchFamily="49" charset="-122"/>
            </a:endParaRPr>
          </a:p>
          <a:p>
            <a:pPr marL="0" lvl="0" indent="0" eaLnBrk="1" hangingPunct="1">
              <a:lnSpc>
                <a:spcPct val="135000"/>
              </a:lnSpc>
              <a:buClr>
                <a:schemeClr val="hlink"/>
              </a:buClr>
              <a:buSzPct val="70000"/>
              <a:buFont typeface="Wingdings" panose="05000000000000000000" pitchFamily="2" charset="2"/>
              <a:buNone/>
            </a:pPr>
            <a:r>
              <a:rPr lang="zh-CN" altLang="en-US" sz="2800" b="1" dirty="0">
                <a:latin typeface="黑体" pitchFamily="49" charset="-122"/>
                <a:ea typeface="黑体" pitchFamily="49" charset="-122"/>
              </a:rPr>
              <a:t>●</a:t>
            </a:r>
            <a:r>
              <a:rPr lang="zh-CN" altLang="en-US" sz="2800" b="1" dirty="0">
                <a:solidFill>
                  <a:srgbClr val="FF3300"/>
                </a:solidFill>
                <a:latin typeface="黑体" pitchFamily="49" charset="-122"/>
                <a:ea typeface="黑体" pitchFamily="49" charset="-122"/>
              </a:rPr>
              <a:t>亚太经济合作组织（简称亚太经合组织，英文为</a:t>
            </a:r>
            <a:r>
              <a:rPr lang="en-US" altLang="zh-CN" sz="2800" b="1" dirty="0">
                <a:solidFill>
                  <a:srgbClr val="FF3300"/>
                </a:solidFill>
                <a:latin typeface="黑体" pitchFamily="49" charset="-122"/>
                <a:ea typeface="黑体" pitchFamily="49" charset="-122"/>
              </a:rPr>
              <a:t>Asia-Pacific Economic Cooperation</a:t>
            </a:r>
            <a:r>
              <a:rPr lang="zh-CN" altLang="en-US" sz="2800" b="1" dirty="0">
                <a:solidFill>
                  <a:srgbClr val="FF3300"/>
                </a:solidFill>
                <a:latin typeface="黑体" pitchFamily="49" charset="-122"/>
                <a:ea typeface="黑体" pitchFamily="49" charset="-122"/>
              </a:rPr>
              <a:t>，简称</a:t>
            </a:r>
            <a:r>
              <a:rPr lang="en-US" altLang="zh-CN" sz="2800" b="1" dirty="0">
                <a:solidFill>
                  <a:srgbClr val="FF3300"/>
                </a:solidFill>
                <a:latin typeface="黑体" pitchFamily="49" charset="-122"/>
                <a:ea typeface="黑体" pitchFamily="49" charset="-122"/>
              </a:rPr>
              <a:t>APEC</a:t>
            </a:r>
            <a:r>
              <a:rPr lang="zh-CN" altLang="en-US" sz="2800" b="1" dirty="0">
                <a:solidFill>
                  <a:srgbClr val="FF3300"/>
                </a:solidFill>
                <a:latin typeface="黑体" pitchFamily="49" charset="-122"/>
                <a:ea typeface="黑体" pitchFamily="49" charset="-122"/>
              </a:rPr>
              <a:t>）</a:t>
            </a:r>
            <a:r>
              <a:rPr lang="zh-CN" altLang="en-US" sz="2800" b="1" dirty="0">
                <a:latin typeface="黑体" pitchFamily="49" charset="-122"/>
                <a:ea typeface="黑体" pitchFamily="49" charset="-122"/>
              </a:rPr>
              <a:t>成立于</a:t>
            </a:r>
            <a:r>
              <a:rPr lang="en-US" altLang="zh-CN" sz="2800" b="1" dirty="0">
                <a:latin typeface="黑体" pitchFamily="49" charset="-122"/>
                <a:ea typeface="黑体" pitchFamily="49" charset="-122"/>
              </a:rPr>
              <a:t>1989</a:t>
            </a:r>
            <a:r>
              <a:rPr lang="zh-CN" altLang="en-US" sz="2800" b="1" dirty="0">
                <a:latin typeface="黑体" pitchFamily="49" charset="-122"/>
                <a:ea typeface="黑体" pitchFamily="49" charset="-122"/>
              </a:rPr>
              <a:t>年</a:t>
            </a:r>
            <a:r>
              <a:rPr lang="en-US" altLang="zh-CN" sz="2800" b="1" dirty="0">
                <a:latin typeface="黑体" pitchFamily="49" charset="-122"/>
                <a:ea typeface="黑体" pitchFamily="49" charset="-122"/>
              </a:rPr>
              <a:t>11</a:t>
            </a:r>
            <a:r>
              <a:rPr lang="zh-CN" altLang="en-US" sz="2800" b="1" dirty="0">
                <a:latin typeface="黑体" pitchFamily="49" charset="-122"/>
                <a:ea typeface="黑体" pitchFamily="49" charset="-122"/>
              </a:rPr>
              <a:t>月</a:t>
            </a:r>
            <a:r>
              <a:rPr lang="zh-CN" altLang="en-US" sz="2800" b="1" dirty="0">
                <a:latin typeface="黑体" pitchFamily="49" charset="-122"/>
                <a:ea typeface="黑体" pitchFamily="49" charset="-122"/>
              </a:rPr>
              <a:t>，按照我们对国际经济一体化给予的定义它不是一个严格的国际经济一体化组织。</a:t>
            </a:r>
            <a:r>
              <a:rPr lang="zh-CN" altLang="en-US" sz="2800" b="1" dirty="0">
                <a:latin typeface="黑体" pitchFamily="49" charset="-122"/>
                <a:ea typeface="黑体" pitchFamily="49" charset="-122"/>
              </a:rPr>
              <a:t>亚太经合组织成员已由最初的</a:t>
            </a:r>
            <a:r>
              <a:rPr lang="en-US" altLang="zh-CN" sz="2800" b="1" dirty="0">
                <a:latin typeface="黑体" pitchFamily="49" charset="-122"/>
                <a:ea typeface="黑体" pitchFamily="49" charset="-122"/>
              </a:rPr>
              <a:t>12</a:t>
            </a:r>
            <a:r>
              <a:rPr lang="zh-CN" altLang="en-US" sz="2800" b="1" dirty="0">
                <a:latin typeface="黑体" pitchFamily="49" charset="-122"/>
                <a:ea typeface="黑体" pitchFamily="49" charset="-122"/>
              </a:rPr>
              <a:t>个扩展到</a:t>
            </a:r>
            <a:r>
              <a:rPr lang="en-US" altLang="zh-CN" sz="2800" b="1" dirty="0">
                <a:latin typeface="黑体" pitchFamily="49" charset="-122"/>
                <a:ea typeface="黑体" pitchFamily="49" charset="-122"/>
              </a:rPr>
              <a:t>21</a:t>
            </a:r>
            <a:r>
              <a:rPr lang="zh-CN" altLang="en-US" sz="2800" b="1" dirty="0">
                <a:latin typeface="黑体" pitchFamily="49" charset="-122"/>
                <a:ea typeface="黑体" pitchFamily="49" charset="-122"/>
              </a:rPr>
              <a:t>个，其中发达成员有</a:t>
            </a:r>
            <a:r>
              <a:rPr lang="en-US" altLang="zh-CN" sz="2800" b="1" dirty="0">
                <a:latin typeface="黑体" pitchFamily="49" charset="-122"/>
                <a:ea typeface="黑体" pitchFamily="49" charset="-122"/>
              </a:rPr>
              <a:t>5</a:t>
            </a:r>
            <a:r>
              <a:rPr lang="zh-CN" altLang="en-US" sz="2800" b="1" dirty="0">
                <a:latin typeface="黑体" pitchFamily="49" charset="-122"/>
                <a:ea typeface="黑体" pitchFamily="49" charset="-122"/>
              </a:rPr>
              <a:t>个，发展中成员有</a:t>
            </a:r>
            <a:r>
              <a:rPr lang="en-US" altLang="zh-CN" sz="2800" b="1" dirty="0">
                <a:latin typeface="黑体" pitchFamily="49" charset="-122"/>
                <a:ea typeface="黑体" pitchFamily="49" charset="-122"/>
              </a:rPr>
              <a:t>16</a:t>
            </a:r>
            <a:r>
              <a:rPr lang="zh-CN" altLang="en-US" sz="2800" b="1" dirty="0">
                <a:latin typeface="黑体" pitchFamily="49" charset="-122"/>
                <a:ea typeface="黑体" pitchFamily="49" charset="-122"/>
              </a:rPr>
              <a:t>个，中国是在</a:t>
            </a:r>
            <a:r>
              <a:rPr lang="en-US" altLang="zh-CN" sz="2800" b="1" dirty="0">
                <a:latin typeface="黑体" pitchFamily="49" charset="-122"/>
                <a:ea typeface="黑体" pitchFamily="49" charset="-122"/>
              </a:rPr>
              <a:t>1991</a:t>
            </a:r>
            <a:r>
              <a:rPr lang="zh-CN" altLang="en-US" sz="2800" b="1" dirty="0">
                <a:latin typeface="黑体" pitchFamily="49" charset="-122"/>
                <a:ea typeface="黑体" pitchFamily="49" charset="-122"/>
              </a:rPr>
              <a:t>年加入亚太经合组织的。</a:t>
            </a:r>
            <a:endParaRPr lang="zh-CN" altLang="en-US" sz="2800" b="1" dirty="0">
              <a:latin typeface="黑体" pitchFamily="49" charset="-122"/>
              <a:ea typeface="黑体" pitchFamily="49" charset="-122"/>
            </a:endParaRPr>
          </a:p>
        </p:txBody>
      </p:sp>
      <p:sp>
        <p:nvSpPr>
          <p:cNvPr id="26627" name="灯片编号占位符 4"/>
          <p:cNvSpPr txBox="1">
            <a:spLocks noGrp="1"/>
          </p:cNvSpPr>
          <p:nvPr>
            <p:ph type="sldNum" sz="quarter" idx="12"/>
          </p:nvPr>
        </p:nvSpPr>
        <p:spPr>
          <a:ln/>
        </p:spPr>
        <p:txBody>
          <a:bodyPr/>
          <a:p>
            <a:pPr marL="0" indent="0" algn="r" eaLnBrk="1" hangingPunct="1">
              <a:spcBef>
                <a:spcPct val="0"/>
              </a:spcBef>
              <a:buNone/>
            </a:pPr>
            <a:fld id="{9A0DB2DC-4C9A-4742-B13C-FB6460FD3503}" type="slidenum">
              <a:rPr lang="en-US" altLang="zh-CN" sz="1400" dirty="0"/>
            </a:fld>
            <a:endParaRPr lang="en-US" altLang="zh-CN" sz="1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Text Box 4"/>
          <p:cNvSpPr txBox="1"/>
          <p:nvPr/>
        </p:nvSpPr>
        <p:spPr>
          <a:xfrm>
            <a:off x="381000" y="228600"/>
            <a:ext cx="8458200" cy="63150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eaLnBrk="1" hangingPunct="1">
              <a:spcBef>
                <a:spcPct val="0"/>
              </a:spcBef>
              <a:buNone/>
            </a:pPr>
            <a:r>
              <a:rPr lang="en-US" altLang="zh-CN" sz="2800" b="1" dirty="0">
                <a:latin typeface="黑体" pitchFamily="49" charset="-122"/>
                <a:ea typeface="黑体" pitchFamily="49" charset="-122"/>
              </a:rPr>
              <a:t>●</a:t>
            </a:r>
            <a:r>
              <a:rPr lang="en-US" altLang="zh-CN" sz="2800" b="1" dirty="0">
                <a:latin typeface="黑体" pitchFamily="49" charset="-122"/>
                <a:ea typeface="黑体" pitchFamily="49" charset="-122"/>
              </a:rPr>
              <a:t> APEC</a:t>
            </a:r>
            <a:r>
              <a:rPr lang="zh-CN" altLang="en-US" sz="2800" b="1" dirty="0">
                <a:latin typeface="黑体" pitchFamily="49" charset="-122"/>
                <a:ea typeface="黑体" pitchFamily="49" charset="-122"/>
              </a:rPr>
              <a:t>充分考虑到各成员体之间在政治、经济、文化等方面的巨大差异，采取了独特的运行方式，即承认多样化、强调灵活性、渐进性、开放性，遵循协商一致、自主自愿、单边行动与集体行动相结合的原则。根据这一方式，</a:t>
            </a:r>
            <a:r>
              <a:rPr lang="en-US" altLang="zh-CN" sz="2800" b="1" dirty="0">
                <a:latin typeface="黑体" pitchFamily="49" charset="-122"/>
                <a:ea typeface="黑体" pitchFamily="49" charset="-122"/>
              </a:rPr>
              <a:t>APEC</a:t>
            </a:r>
            <a:r>
              <a:rPr lang="zh-CN" altLang="en-US" sz="2800" b="1" dirty="0">
                <a:latin typeface="黑体" pitchFamily="49" charset="-122"/>
                <a:ea typeface="黑体" pitchFamily="49" charset="-122"/>
              </a:rPr>
              <a:t>成员就贸易投资自由化、便利化及经济技术合作问题进行协商一致的结果是非约束性和非强制性的，不具有法律效力，是在单边自愿基础上的承诺。</a:t>
            </a:r>
            <a:endParaRPr lang="zh-CN" altLang="en-US" sz="1600" b="1" dirty="0">
              <a:latin typeface="黑体" pitchFamily="49" charset="-122"/>
              <a:ea typeface="黑体" pitchFamily="49" charset="-122"/>
            </a:endParaRPr>
          </a:p>
          <a:p>
            <a:pPr marL="0" lvl="0" indent="0" eaLnBrk="1" hangingPunct="1">
              <a:spcBef>
                <a:spcPct val="0"/>
              </a:spcBef>
              <a:buNone/>
            </a:pPr>
            <a:endParaRPr lang="zh-CN" altLang="en-US" sz="1600" b="1" dirty="0">
              <a:latin typeface="黑体" pitchFamily="49" charset="-122"/>
              <a:ea typeface="黑体" pitchFamily="49" charset="-122"/>
            </a:endParaRPr>
          </a:p>
          <a:p>
            <a:pPr marL="0" lvl="0" indent="0" eaLnBrk="1" hangingPunct="1">
              <a:spcBef>
                <a:spcPct val="0"/>
              </a:spcBef>
              <a:buNone/>
            </a:pPr>
            <a:r>
              <a:rPr lang="zh-CN" altLang="en-US" sz="2800" b="1" dirty="0">
                <a:latin typeface="黑体" pitchFamily="49" charset="-122"/>
                <a:ea typeface="黑体" pitchFamily="49" charset="-122"/>
              </a:rPr>
              <a:t>●</a:t>
            </a:r>
            <a:r>
              <a:rPr lang="zh-CN" altLang="en-US" sz="2800" b="1" dirty="0">
                <a:latin typeface="黑体" pitchFamily="49" charset="-122"/>
                <a:ea typeface="黑体" pitchFamily="49" charset="-122"/>
              </a:rPr>
              <a:t> </a:t>
            </a:r>
            <a:r>
              <a:rPr lang="en-US" altLang="zh-CN" sz="2800" b="1" dirty="0">
                <a:latin typeface="黑体" pitchFamily="49" charset="-122"/>
                <a:ea typeface="黑体" pitchFamily="49" charset="-122"/>
              </a:rPr>
              <a:t>APEC</a:t>
            </a:r>
            <a:r>
              <a:rPr lang="zh-CN" altLang="en-US" sz="2800" b="1" dirty="0">
                <a:latin typeface="黑体" pitchFamily="49" charset="-122"/>
                <a:ea typeface="黑体" pitchFamily="49" charset="-122"/>
              </a:rPr>
              <a:t>奉行</a:t>
            </a:r>
            <a:r>
              <a:rPr lang="zh-CN" altLang="en-US" sz="2800" b="1" dirty="0">
                <a:ea typeface="黑体" pitchFamily="49" charset="-122"/>
              </a:rPr>
              <a:t>“</a:t>
            </a:r>
            <a:r>
              <a:rPr lang="zh-CN" altLang="en-US" sz="2800" b="1" dirty="0">
                <a:latin typeface="黑体" pitchFamily="49" charset="-122"/>
                <a:ea typeface="黑体" pitchFamily="49" charset="-122"/>
              </a:rPr>
              <a:t>开放的地区主义</a:t>
            </a:r>
            <a:r>
              <a:rPr lang="zh-CN" altLang="en-US" sz="2800" b="1" dirty="0">
                <a:ea typeface="黑体" pitchFamily="49" charset="-122"/>
              </a:rPr>
              <a:t>”</a:t>
            </a:r>
            <a:r>
              <a:rPr lang="zh-CN" altLang="en-US" sz="2800" b="1" dirty="0">
                <a:latin typeface="黑体" pitchFamily="49" charset="-122"/>
                <a:ea typeface="黑体" pitchFamily="49" charset="-122"/>
              </a:rPr>
              <a:t>，即</a:t>
            </a:r>
            <a:r>
              <a:rPr lang="en-US" altLang="zh-CN" sz="2800" b="1" dirty="0">
                <a:latin typeface="黑体" pitchFamily="49" charset="-122"/>
                <a:ea typeface="黑体" pitchFamily="49" charset="-122"/>
              </a:rPr>
              <a:t>APEC</a:t>
            </a:r>
            <a:r>
              <a:rPr lang="zh-CN" altLang="en-US" sz="2800" b="1" dirty="0">
                <a:latin typeface="黑体" pitchFamily="49" charset="-122"/>
                <a:ea typeface="黑体" pitchFamily="49" charset="-122"/>
              </a:rPr>
              <a:t>成员内部贸易投资自由化的成果，可以适用于</a:t>
            </a:r>
            <a:r>
              <a:rPr lang="en-US" altLang="zh-CN" sz="2800" b="1" dirty="0">
                <a:latin typeface="黑体" pitchFamily="49" charset="-122"/>
                <a:ea typeface="黑体" pitchFamily="49" charset="-122"/>
              </a:rPr>
              <a:t>APEC</a:t>
            </a:r>
            <a:r>
              <a:rPr lang="zh-CN" altLang="en-US" sz="2800" b="1" dirty="0">
                <a:latin typeface="黑体" pitchFamily="49" charset="-122"/>
                <a:ea typeface="黑体" pitchFamily="49" charset="-122"/>
              </a:rPr>
              <a:t>以外的任何国家和地区。开放的地区主义与</a:t>
            </a:r>
            <a:r>
              <a:rPr lang="en-US" altLang="zh-CN" sz="2800" b="1" dirty="0">
                <a:latin typeface="黑体" pitchFamily="49" charset="-122"/>
                <a:ea typeface="黑体" pitchFamily="49" charset="-122"/>
              </a:rPr>
              <a:t>GATT/WTO</a:t>
            </a:r>
            <a:r>
              <a:rPr lang="zh-CN" altLang="en-US" sz="2800" b="1" dirty="0">
                <a:latin typeface="黑体" pitchFamily="49" charset="-122"/>
                <a:ea typeface="黑体" pitchFamily="49" charset="-122"/>
              </a:rPr>
              <a:t>的基本原则</a:t>
            </a:r>
            <a:r>
              <a:rPr lang="en-US" altLang="zh-CN" sz="2800" b="1" dirty="0">
                <a:ea typeface="黑体" pitchFamily="49" charset="-122"/>
              </a:rPr>
              <a:t>——</a:t>
            </a:r>
            <a:r>
              <a:rPr lang="zh-CN" altLang="en-US" sz="2800" b="1" dirty="0">
                <a:latin typeface="黑体" pitchFamily="49" charset="-122"/>
                <a:ea typeface="黑体" pitchFamily="49" charset="-122"/>
              </a:rPr>
              <a:t>非歧视原则是一致的，它标志着区域经济一体化实践上的一次创新，同时也是对传统的区域经济一体化理论的一次挑战。</a:t>
            </a:r>
            <a:endParaRPr lang="zh-CN" altLang="en-US" sz="2800" b="1" dirty="0">
              <a:latin typeface="黑体" pitchFamily="49" charset="-122"/>
              <a:ea typeface="黑体" pitchFamily="49" charset="-122"/>
            </a:endParaRPr>
          </a:p>
        </p:txBody>
      </p:sp>
      <p:sp>
        <p:nvSpPr>
          <p:cNvPr id="27651" name="灯片编号占位符 4"/>
          <p:cNvSpPr txBox="1">
            <a:spLocks noGrp="1"/>
          </p:cNvSpPr>
          <p:nvPr>
            <p:ph type="sldNum" sz="quarter" idx="12"/>
          </p:nvPr>
        </p:nvSpPr>
        <p:spPr>
          <a:ln/>
        </p:spPr>
        <p:txBody>
          <a:bodyPr/>
          <a:p>
            <a:pPr marL="0" indent="0" algn="r" eaLnBrk="1" hangingPunct="1">
              <a:spcBef>
                <a:spcPct val="0"/>
              </a:spcBef>
              <a:buNone/>
            </a:pPr>
            <a:fld id="{9A0DB2DC-4C9A-4742-B13C-FB6460FD3503}" type="slidenum">
              <a:rPr lang="en-US" altLang="zh-CN" sz="1400" dirty="0"/>
            </a:fld>
            <a:endParaRPr lang="en-US" altLang="zh-CN"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Text Box 4"/>
          <p:cNvSpPr txBox="1"/>
          <p:nvPr/>
        </p:nvSpPr>
        <p:spPr>
          <a:xfrm>
            <a:off x="304800" y="304800"/>
            <a:ext cx="8534400" cy="5703888"/>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eaLnBrk="1" hangingPunct="1">
              <a:spcBef>
                <a:spcPct val="0"/>
              </a:spcBef>
              <a:buNone/>
            </a:pPr>
            <a:r>
              <a:rPr lang="zh-CN" altLang="en-US" b="1" dirty="0">
                <a:solidFill>
                  <a:srgbClr val="6699FF"/>
                </a:solidFill>
                <a:ea typeface="黑体" pitchFamily="49" charset="-122"/>
              </a:rPr>
              <a:t>二、国际经济一体化组织的类型</a:t>
            </a:r>
            <a:endParaRPr lang="zh-CN" altLang="en-US" b="1" dirty="0">
              <a:solidFill>
                <a:srgbClr val="6699FF"/>
              </a:solidFill>
              <a:ea typeface="黑体" pitchFamily="49" charset="-122"/>
            </a:endParaRPr>
          </a:p>
          <a:p>
            <a:pPr marL="0" lvl="0" indent="0" eaLnBrk="1" hangingPunct="1">
              <a:spcBef>
                <a:spcPct val="0"/>
              </a:spcBef>
              <a:buNone/>
            </a:pPr>
            <a:r>
              <a:rPr lang="zh-CN" altLang="en-US" sz="2800" b="1" dirty="0">
                <a:ea typeface="黑体" pitchFamily="49" charset="-122"/>
              </a:rPr>
              <a:t>        按照国际经济一体化组织成员国经济一体化的紧密程度，或各成员国让渡国家主权给超国家一体化组织的程度，可以</a:t>
            </a:r>
            <a:r>
              <a:rPr lang="zh-CN" altLang="en-US" sz="2800" b="1" dirty="0">
                <a:solidFill>
                  <a:srgbClr val="FF3300"/>
                </a:solidFill>
                <a:ea typeface="黑体" pitchFamily="49" charset="-122"/>
              </a:rPr>
              <a:t>分为五种类型：</a:t>
            </a:r>
            <a:endParaRPr lang="zh-CN" altLang="en-US" sz="2800" b="1" dirty="0">
              <a:solidFill>
                <a:srgbClr val="FF3300"/>
              </a:solidFill>
              <a:ea typeface="黑体" pitchFamily="49" charset="-122"/>
            </a:endParaRPr>
          </a:p>
          <a:p>
            <a:pPr marL="0" lvl="0" indent="0" eaLnBrk="1" hangingPunct="1">
              <a:spcBef>
                <a:spcPct val="0"/>
              </a:spcBef>
              <a:buNone/>
            </a:pPr>
            <a:endParaRPr lang="zh-CN" altLang="en-US" sz="2800" b="1" dirty="0">
              <a:solidFill>
                <a:srgbClr val="000000"/>
              </a:solidFill>
              <a:ea typeface="黑体" pitchFamily="49" charset="-122"/>
            </a:endParaRPr>
          </a:p>
          <a:p>
            <a:pPr marL="0" lvl="0" indent="0" eaLnBrk="1" hangingPunct="1">
              <a:spcBef>
                <a:spcPct val="0"/>
              </a:spcBef>
              <a:buNone/>
            </a:pPr>
            <a:r>
              <a:rPr lang="zh-CN" altLang="en-US" sz="2800" b="1" dirty="0">
                <a:solidFill>
                  <a:srgbClr val="6699FF"/>
                </a:solidFill>
                <a:ea typeface="黑体" pitchFamily="49" charset="-122"/>
              </a:rPr>
              <a:t>（一）自由贸易区</a:t>
            </a:r>
            <a:endParaRPr lang="zh-CN" altLang="en-US" sz="2800" b="1" dirty="0">
              <a:solidFill>
                <a:srgbClr val="6699FF"/>
              </a:solidFill>
              <a:ea typeface="黑体" pitchFamily="49" charset="-122"/>
            </a:endParaRPr>
          </a:p>
          <a:p>
            <a:pPr marL="0" lvl="0" indent="0" eaLnBrk="1" hangingPunct="1">
              <a:spcBef>
                <a:spcPct val="0"/>
              </a:spcBef>
              <a:buNone/>
            </a:pPr>
            <a:r>
              <a:rPr lang="zh-CN" altLang="en-US" sz="2800" b="1" dirty="0">
                <a:solidFill>
                  <a:srgbClr val="FF3300"/>
                </a:solidFill>
                <a:ea typeface="黑体" pitchFamily="49" charset="-122"/>
              </a:rPr>
              <a:t>主要特征：</a:t>
            </a:r>
            <a:endParaRPr lang="zh-CN" altLang="en-US" sz="2800" b="1" dirty="0">
              <a:solidFill>
                <a:srgbClr val="FF3300"/>
              </a:solidFill>
              <a:ea typeface="黑体" pitchFamily="49" charset="-122"/>
            </a:endParaRPr>
          </a:p>
          <a:p>
            <a:pPr marL="0" lvl="0" indent="0" eaLnBrk="1" hangingPunct="1">
              <a:spcBef>
                <a:spcPct val="0"/>
              </a:spcBef>
              <a:buNone/>
            </a:pPr>
            <a:r>
              <a:rPr lang="zh-CN" altLang="en-US" sz="2800" b="1" dirty="0">
                <a:solidFill>
                  <a:srgbClr val="000000"/>
                </a:solidFill>
                <a:ea typeface="黑体" pitchFamily="49" charset="-122"/>
              </a:rPr>
              <a:t>       在该一体化组织参加者之间相互取消了商品贸易的障碍，成员经济体内的厂商可以将商品自由地输出和输入。</a:t>
            </a:r>
            <a:endParaRPr lang="zh-CN" altLang="en-US" sz="2800" b="1" dirty="0">
              <a:solidFill>
                <a:srgbClr val="000000"/>
              </a:solidFill>
              <a:ea typeface="黑体" pitchFamily="49" charset="-122"/>
            </a:endParaRPr>
          </a:p>
          <a:p>
            <a:pPr marL="0" lvl="0" indent="0" eaLnBrk="1" hangingPunct="1">
              <a:spcBef>
                <a:spcPct val="0"/>
              </a:spcBef>
              <a:buNone/>
            </a:pPr>
            <a:r>
              <a:rPr lang="zh-CN" altLang="en-US" sz="2800" b="1" dirty="0">
                <a:solidFill>
                  <a:srgbClr val="000000"/>
                </a:solidFill>
                <a:ea typeface="黑体" pitchFamily="49" charset="-122"/>
              </a:rPr>
              <a:t>        成员经济体之间没有共同对外关税。</a:t>
            </a:r>
            <a:endParaRPr lang="zh-CN" altLang="en-US" sz="2800" b="1" dirty="0">
              <a:solidFill>
                <a:srgbClr val="000000"/>
              </a:solidFill>
              <a:ea typeface="黑体" pitchFamily="49" charset="-122"/>
            </a:endParaRPr>
          </a:p>
          <a:p>
            <a:pPr marL="0" lvl="0" indent="0" eaLnBrk="1" hangingPunct="1">
              <a:spcBef>
                <a:spcPct val="0"/>
              </a:spcBef>
              <a:buNone/>
            </a:pPr>
            <a:r>
              <a:rPr lang="zh-CN" altLang="en-US" sz="2800" b="1" dirty="0">
                <a:solidFill>
                  <a:srgbClr val="000000"/>
                </a:solidFill>
                <a:ea typeface="黑体" pitchFamily="49" charset="-122"/>
              </a:rPr>
              <a:t>        实践中通常采取“原产地原则”以区分来自成员国与非成员国的商品。</a:t>
            </a:r>
            <a:endParaRPr lang="zh-CN" altLang="en-US" sz="2800" b="1" dirty="0">
              <a:ea typeface="黑体" pitchFamily="49" charset="-122"/>
            </a:endParaRPr>
          </a:p>
        </p:txBody>
      </p:sp>
      <p:sp>
        <p:nvSpPr>
          <p:cNvPr id="5123" name="灯片编号占位符 4"/>
          <p:cNvSpPr txBox="1">
            <a:spLocks noGrp="1"/>
          </p:cNvSpPr>
          <p:nvPr>
            <p:ph type="sldNum" sz="quarter" idx="12"/>
          </p:nvPr>
        </p:nvSpPr>
        <p:spPr>
          <a:ln/>
        </p:spPr>
        <p:txBody>
          <a:bodyPr/>
          <a:p>
            <a:pPr marL="0" indent="0" algn="r" eaLnBrk="1" hangingPunct="1">
              <a:spcBef>
                <a:spcPct val="0"/>
              </a:spcBef>
              <a:buNone/>
            </a:pPr>
            <a:fld id="{9A0DB2DC-4C9A-4742-B13C-FB6460FD3503}" type="slidenum">
              <a:rPr lang="en-US" altLang="zh-CN" sz="1400" dirty="0"/>
            </a:fld>
            <a:endParaRPr lang="en-US" altLang="zh-CN"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Rectangle 3"/>
          <p:cNvSpPr/>
          <p:nvPr/>
        </p:nvSpPr>
        <p:spPr>
          <a:xfrm>
            <a:off x="381000" y="228600"/>
            <a:ext cx="8382000" cy="6267450"/>
          </a:xfrm>
          <a:prstGeom prst="rect">
            <a:avLst/>
          </a:prstGeom>
          <a:noFill/>
          <a:ln w="9525">
            <a:noFill/>
          </a:ln>
        </p:spPr>
        <p:txBody>
          <a:bodyPr lIns="0" tIns="0" rIns="0" bIns="0">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eaLnBrk="1" hangingPunct="1">
              <a:lnSpc>
                <a:spcPct val="105000"/>
              </a:lnSpc>
              <a:spcBef>
                <a:spcPct val="0"/>
              </a:spcBef>
              <a:buNone/>
            </a:pPr>
            <a:r>
              <a:rPr lang="zh-CN" altLang="en-US" sz="2800" b="1" dirty="0">
                <a:solidFill>
                  <a:srgbClr val="6699FF"/>
                </a:solidFill>
                <a:latin typeface="黑体" pitchFamily="49" charset="-122"/>
                <a:ea typeface="黑体" pitchFamily="49" charset="-122"/>
              </a:rPr>
              <a:t>（二）关税同盟</a:t>
            </a:r>
            <a:endParaRPr lang="zh-CN" altLang="en-US" sz="2800" b="1" dirty="0">
              <a:solidFill>
                <a:srgbClr val="6699FF"/>
              </a:solidFill>
              <a:latin typeface="黑体" pitchFamily="49" charset="-122"/>
              <a:ea typeface="黑体" pitchFamily="49" charset="-122"/>
            </a:endParaRPr>
          </a:p>
          <a:p>
            <a:pPr marL="0" lvl="0" indent="0" eaLnBrk="1" hangingPunct="1">
              <a:lnSpc>
                <a:spcPct val="105000"/>
              </a:lnSpc>
              <a:spcBef>
                <a:spcPct val="0"/>
              </a:spcBef>
              <a:buNone/>
            </a:pPr>
            <a:endParaRPr lang="zh-CN" altLang="en-US" sz="2800" b="1" dirty="0">
              <a:solidFill>
                <a:srgbClr val="000000"/>
              </a:solidFill>
              <a:latin typeface="黑体" pitchFamily="49" charset="-122"/>
              <a:ea typeface="黑体" pitchFamily="49" charset="-122"/>
            </a:endParaRPr>
          </a:p>
          <a:p>
            <a:pPr marL="0" lvl="0" indent="0" eaLnBrk="1" hangingPunct="1">
              <a:lnSpc>
                <a:spcPct val="105000"/>
              </a:lnSpc>
              <a:spcBef>
                <a:spcPct val="0"/>
              </a:spcBef>
              <a:buNone/>
            </a:pPr>
            <a:r>
              <a:rPr lang="zh-CN" altLang="en-US" sz="2800" b="1" dirty="0">
                <a:solidFill>
                  <a:srgbClr val="FF3300"/>
                </a:solidFill>
                <a:latin typeface="黑体" pitchFamily="49" charset="-122"/>
                <a:ea typeface="黑体" pitchFamily="49" charset="-122"/>
              </a:rPr>
              <a:t>主要特征：</a:t>
            </a:r>
            <a:endParaRPr lang="zh-CN" altLang="en-US" sz="2800" b="1" dirty="0">
              <a:solidFill>
                <a:srgbClr val="FF3300"/>
              </a:solidFill>
              <a:latin typeface="黑体" pitchFamily="49" charset="-122"/>
              <a:ea typeface="黑体" pitchFamily="49" charset="-122"/>
            </a:endParaRPr>
          </a:p>
          <a:p>
            <a:pPr marL="0" lvl="0" indent="0" eaLnBrk="1" hangingPunct="1">
              <a:lnSpc>
                <a:spcPct val="105000"/>
              </a:lnSpc>
              <a:spcBef>
                <a:spcPct val="0"/>
              </a:spcBef>
              <a:buNone/>
            </a:pPr>
            <a:r>
              <a:rPr lang="zh-CN" altLang="en-US" sz="2800" b="1" dirty="0">
                <a:solidFill>
                  <a:srgbClr val="000000"/>
                </a:solidFill>
                <a:latin typeface="黑体" pitchFamily="49" charset="-122"/>
                <a:ea typeface="黑体" pitchFamily="49" charset="-122"/>
              </a:rPr>
              <a:t>    成员国在相互取消进口关税的同时，设立共同对外关税，成员经济体之间的产品流动无须再附加原产地证明。</a:t>
            </a:r>
            <a:endParaRPr lang="zh-CN" altLang="en-US" sz="2800" b="1" dirty="0">
              <a:solidFill>
                <a:srgbClr val="000000"/>
              </a:solidFill>
              <a:latin typeface="黑体" pitchFamily="49" charset="-122"/>
              <a:ea typeface="黑体" pitchFamily="49" charset="-122"/>
            </a:endParaRPr>
          </a:p>
          <a:p>
            <a:pPr marL="0" lvl="0" indent="0" eaLnBrk="1" hangingPunct="1">
              <a:lnSpc>
                <a:spcPct val="105000"/>
              </a:lnSpc>
              <a:spcBef>
                <a:spcPct val="0"/>
              </a:spcBef>
              <a:buNone/>
            </a:pPr>
            <a:endParaRPr lang="zh-CN" altLang="en-US" sz="2800" b="1" dirty="0">
              <a:solidFill>
                <a:srgbClr val="000000"/>
              </a:solidFill>
              <a:latin typeface="黑体" pitchFamily="49" charset="-122"/>
              <a:ea typeface="黑体" pitchFamily="49" charset="-122"/>
            </a:endParaRPr>
          </a:p>
          <a:p>
            <a:pPr marL="0" lvl="0" indent="0" eaLnBrk="1" hangingPunct="1">
              <a:lnSpc>
                <a:spcPct val="105000"/>
              </a:lnSpc>
              <a:spcBef>
                <a:spcPct val="0"/>
              </a:spcBef>
              <a:buNone/>
            </a:pPr>
            <a:r>
              <a:rPr lang="zh-CN" altLang="en-US" sz="2800" b="1" dirty="0">
                <a:solidFill>
                  <a:srgbClr val="FF3300"/>
                </a:solidFill>
                <a:latin typeface="黑体" pitchFamily="49" charset="-122"/>
                <a:ea typeface="黑体" pitchFamily="49" charset="-122"/>
              </a:rPr>
              <a:t>存在问题：</a:t>
            </a:r>
            <a:endParaRPr lang="zh-CN" altLang="en-US" sz="2800" b="1" dirty="0">
              <a:solidFill>
                <a:srgbClr val="FF3300"/>
              </a:solidFill>
              <a:latin typeface="黑体" pitchFamily="49" charset="-122"/>
              <a:ea typeface="黑体" pitchFamily="49" charset="-122"/>
            </a:endParaRPr>
          </a:p>
          <a:p>
            <a:pPr marL="0" lvl="0" indent="0" eaLnBrk="1" hangingPunct="1">
              <a:lnSpc>
                <a:spcPct val="105000"/>
              </a:lnSpc>
              <a:spcBef>
                <a:spcPct val="0"/>
              </a:spcBef>
              <a:buNone/>
            </a:pPr>
            <a:r>
              <a:rPr lang="zh-CN" altLang="en-US" sz="2800" b="1" dirty="0">
                <a:solidFill>
                  <a:srgbClr val="000000"/>
                </a:solidFill>
                <a:latin typeface="黑体" pitchFamily="49" charset="-122"/>
                <a:ea typeface="黑体" pitchFamily="49" charset="-122"/>
              </a:rPr>
              <a:t>    鼓励成员国增加更加隐蔽的非关税壁垒；</a:t>
            </a:r>
            <a:endParaRPr lang="zh-CN" altLang="en-US" sz="2800" b="1" dirty="0">
              <a:solidFill>
                <a:srgbClr val="000000"/>
              </a:solidFill>
              <a:latin typeface="黑体" pitchFamily="49" charset="-122"/>
              <a:ea typeface="黑体" pitchFamily="49" charset="-122"/>
            </a:endParaRPr>
          </a:p>
          <a:p>
            <a:pPr marL="0" lvl="0" indent="0" eaLnBrk="1" hangingPunct="1">
              <a:lnSpc>
                <a:spcPct val="105000"/>
              </a:lnSpc>
              <a:spcBef>
                <a:spcPct val="0"/>
              </a:spcBef>
              <a:buNone/>
            </a:pPr>
            <a:r>
              <a:rPr lang="zh-CN" altLang="en-US" sz="2800" b="1" dirty="0">
                <a:solidFill>
                  <a:srgbClr val="000000"/>
                </a:solidFill>
                <a:latin typeface="黑体" pitchFamily="49" charset="-122"/>
                <a:ea typeface="黑体" pitchFamily="49" charset="-122"/>
              </a:rPr>
              <a:t>    成员国的国内限制措施仍然构成了相互之间自由贸易的障碍。</a:t>
            </a:r>
            <a:endParaRPr lang="zh-CN" altLang="en-US" sz="2800" b="1" dirty="0">
              <a:solidFill>
                <a:srgbClr val="000000"/>
              </a:solidFill>
              <a:latin typeface="黑体" pitchFamily="49" charset="-122"/>
              <a:ea typeface="黑体" pitchFamily="49" charset="-122"/>
            </a:endParaRPr>
          </a:p>
          <a:p>
            <a:pPr marL="0" lvl="0" indent="0" eaLnBrk="1" hangingPunct="1">
              <a:lnSpc>
                <a:spcPct val="105000"/>
              </a:lnSpc>
              <a:spcBef>
                <a:spcPct val="0"/>
              </a:spcBef>
              <a:buNone/>
            </a:pPr>
            <a:endParaRPr lang="zh-CN" altLang="en-US" sz="2800" b="1" dirty="0">
              <a:solidFill>
                <a:srgbClr val="000000"/>
              </a:solidFill>
              <a:latin typeface="黑体" pitchFamily="49" charset="-122"/>
              <a:ea typeface="黑体" pitchFamily="49" charset="-122"/>
            </a:endParaRPr>
          </a:p>
          <a:p>
            <a:pPr marL="0" lvl="0" indent="0" eaLnBrk="1" hangingPunct="1">
              <a:lnSpc>
                <a:spcPct val="105000"/>
              </a:lnSpc>
              <a:spcBef>
                <a:spcPct val="0"/>
              </a:spcBef>
              <a:buNone/>
            </a:pPr>
            <a:r>
              <a:rPr lang="zh-CN" altLang="en-US" sz="2800" b="1" dirty="0">
                <a:solidFill>
                  <a:srgbClr val="FF3300"/>
                </a:solidFill>
                <a:latin typeface="黑体" pitchFamily="49" charset="-122"/>
                <a:ea typeface="黑体" pitchFamily="49" charset="-122"/>
              </a:rPr>
              <a:t>    实例：</a:t>
            </a:r>
            <a:r>
              <a:rPr lang="en-US" altLang="zh-CN" sz="2800" b="1" dirty="0">
                <a:solidFill>
                  <a:srgbClr val="000000"/>
                </a:solidFill>
                <a:latin typeface="黑体" pitchFamily="49" charset="-122"/>
                <a:ea typeface="黑体" pitchFamily="49" charset="-122"/>
              </a:rPr>
              <a:t>1958</a:t>
            </a:r>
            <a:r>
              <a:rPr lang="zh-CN" altLang="en-US" sz="2800" b="1" dirty="0">
                <a:solidFill>
                  <a:srgbClr val="000000"/>
                </a:solidFill>
                <a:latin typeface="黑体" pitchFamily="49" charset="-122"/>
                <a:ea typeface="黑体" pitchFamily="49" charset="-122"/>
              </a:rPr>
              <a:t>年欧共体建立时提出建立关税同盟目标，并且顺利实现。</a:t>
            </a:r>
            <a:endParaRPr lang="zh-CN" altLang="en-US" sz="2800" b="1" dirty="0">
              <a:solidFill>
                <a:srgbClr val="000000"/>
              </a:solidFill>
              <a:latin typeface="黑体" pitchFamily="49" charset="-122"/>
              <a:ea typeface="黑体" pitchFamily="49" charset="-122"/>
            </a:endParaRPr>
          </a:p>
        </p:txBody>
      </p:sp>
      <p:sp>
        <p:nvSpPr>
          <p:cNvPr id="6147" name="灯片编号占位符 4"/>
          <p:cNvSpPr txBox="1">
            <a:spLocks noGrp="1"/>
          </p:cNvSpPr>
          <p:nvPr>
            <p:ph type="sldNum" sz="quarter" idx="12"/>
          </p:nvPr>
        </p:nvSpPr>
        <p:spPr>
          <a:ln/>
        </p:spPr>
        <p:txBody>
          <a:bodyPr/>
          <a:p>
            <a:pPr marL="0" indent="0" algn="r" eaLnBrk="1" hangingPunct="1">
              <a:spcBef>
                <a:spcPct val="0"/>
              </a:spcBef>
              <a:buNone/>
            </a:pPr>
            <a:fld id="{9A0DB2DC-4C9A-4742-B13C-FB6460FD3503}" type="slidenum">
              <a:rPr lang="en-US" altLang="zh-CN" sz="1400" dirty="0"/>
            </a:fld>
            <a:endParaRPr lang="en-US" altLang="zh-CN" sz="1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Text Box 4"/>
          <p:cNvSpPr txBox="1"/>
          <p:nvPr/>
        </p:nvSpPr>
        <p:spPr>
          <a:xfrm>
            <a:off x="228600" y="152400"/>
            <a:ext cx="8763000" cy="66802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eaLnBrk="1" hangingPunct="1">
              <a:spcBef>
                <a:spcPct val="0"/>
              </a:spcBef>
              <a:buNone/>
            </a:pPr>
            <a:r>
              <a:rPr lang="zh-CN" altLang="en-US" sz="2800" b="1" dirty="0">
                <a:solidFill>
                  <a:srgbClr val="6699FF"/>
                </a:solidFill>
                <a:latin typeface="黑体" pitchFamily="49" charset="-122"/>
                <a:ea typeface="黑体" pitchFamily="49" charset="-122"/>
              </a:rPr>
              <a:t>（三）共同市场</a:t>
            </a:r>
            <a:endParaRPr lang="zh-CN" altLang="en-US" sz="2800" b="1" dirty="0">
              <a:solidFill>
                <a:srgbClr val="6699FF"/>
              </a:solidFill>
              <a:latin typeface="黑体" pitchFamily="49" charset="-122"/>
              <a:ea typeface="黑体" pitchFamily="49" charset="-122"/>
            </a:endParaRPr>
          </a:p>
          <a:p>
            <a:pPr marL="0" lvl="0" indent="0" eaLnBrk="1" hangingPunct="1">
              <a:spcBef>
                <a:spcPct val="0"/>
              </a:spcBef>
              <a:buNone/>
            </a:pPr>
            <a:r>
              <a:rPr lang="zh-CN" altLang="en-US" sz="2800" b="1" dirty="0">
                <a:solidFill>
                  <a:srgbClr val="FF3300"/>
                </a:solidFill>
                <a:latin typeface="黑体" pitchFamily="49" charset="-122"/>
                <a:ea typeface="黑体" pitchFamily="49" charset="-122"/>
              </a:rPr>
              <a:t>主要特征：</a:t>
            </a:r>
            <a:endParaRPr lang="zh-CN" altLang="en-US" sz="2800" b="1" dirty="0">
              <a:solidFill>
                <a:srgbClr val="FF3300"/>
              </a:solidFill>
              <a:latin typeface="黑体" pitchFamily="49" charset="-122"/>
              <a:ea typeface="黑体" pitchFamily="49" charset="-122"/>
            </a:endParaRPr>
          </a:p>
          <a:p>
            <a:pPr marL="0" lvl="0" indent="0" eaLnBrk="1" hangingPunct="1">
              <a:spcBef>
                <a:spcPct val="0"/>
              </a:spcBef>
              <a:buNone/>
            </a:pPr>
            <a:r>
              <a:rPr lang="zh-CN" altLang="en-US" sz="2800" b="1" dirty="0">
                <a:solidFill>
                  <a:srgbClr val="000000"/>
                </a:solidFill>
                <a:latin typeface="黑体" pitchFamily="49" charset="-122"/>
                <a:ea typeface="黑体" pitchFamily="49" charset="-122"/>
              </a:rPr>
              <a:t>    各成员国之间不仅实现了商品的自由流动、建立了共同对外关税，还实现了生产要素和服务的自由流动。共同市场中的商品、劳务、资本和人员可以自由流动。</a:t>
            </a:r>
            <a:endParaRPr lang="zh-CN" altLang="en-US" sz="2800" b="1" dirty="0">
              <a:solidFill>
                <a:srgbClr val="000000"/>
              </a:solidFill>
              <a:latin typeface="黑体" pitchFamily="49" charset="-122"/>
              <a:ea typeface="黑体" pitchFamily="49" charset="-122"/>
            </a:endParaRPr>
          </a:p>
          <a:p>
            <a:pPr marL="0" lvl="0" indent="0" eaLnBrk="1" hangingPunct="1">
              <a:spcBef>
                <a:spcPct val="0"/>
              </a:spcBef>
              <a:buNone/>
            </a:pPr>
            <a:r>
              <a:rPr lang="zh-CN" altLang="en-US" sz="2800" b="1" dirty="0">
                <a:solidFill>
                  <a:srgbClr val="000000"/>
                </a:solidFill>
                <a:latin typeface="黑体" pitchFamily="49" charset="-122"/>
                <a:ea typeface="黑体" pitchFamily="49" charset="-122"/>
              </a:rPr>
              <a:t>实例：</a:t>
            </a:r>
            <a:r>
              <a:rPr lang="en-US" altLang="zh-CN" sz="2800" b="1" dirty="0">
                <a:solidFill>
                  <a:srgbClr val="000000"/>
                </a:solidFill>
                <a:latin typeface="黑体" pitchFamily="49" charset="-122"/>
                <a:ea typeface="黑体" pitchFamily="49" charset="-122"/>
              </a:rPr>
              <a:t>1993</a:t>
            </a:r>
            <a:r>
              <a:rPr lang="zh-CN" altLang="en-US" sz="2800" b="1" dirty="0">
                <a:solidFill>
                  <a:srgbClr val="000000"/>
                </a:solidFill>
                <a:latin typeface="黑体" pitchFamily="49" charset="-122"/>
                <a:ea typeface="黑体" pitchFamily="49" charset="-122"/>
              </a:rPr>
              <a:t>年欧洲统一大市场的建立</a:t>
            </a:r>
            <a:endParaRPr lang="zh-CN" altLang="en-US" sz="2800" b="1" dirty="0">
              <a:solidFill>
                <a:srgbClr val="000000"/>
              </a:solidFill>
              <a:latin typeface="黑体" pitchFamily="49" charset="-122"/>
              <a:ea typeface="黑体" pitchFamily="49" charset="-122"/>
            </a:endParaRPr>
          </a:p>
          <a:p>
            <a:pPr marL="0" lvl="0" indent="0" eaLnBrk="1" hangingPunct="1">
              <a:spcBef>
                <a:spcPct val="0"/>
              </a:spcBef>
              <a:buNone/>
            </a:pPr>
            <a:r>
              <a:rPr lang="zh-CN" altLang="en-US" sz="2800" b="1" dirty="0">
                <a:solidFill>
                  <a:srgbClr val="6699FF"/>
                </a:solidFill>
                <a:latin typeface="黑体" pitchFamily="49" charset="-122"/>
                <a:ea typeface="黑体" pitchFamily="49" charset="-122"/>
              </a:rPr>
              <a:t>（四）经济联盟</a:t>
            </a:r>
            <a:endParaRPr lang="zh-CN" altLang="en-US" sz="2800" b="1" dirty="0">
              <a:solidFill>
                <a:srgbClr val="6699FF"/>
              </a:solidFill>
              <a:latin typeface="黑体" pitchFamily="49" charset="-122"/>
              <a:ea typeface="黑体" pitchFamily="49" charset="-122"/>
            </a:endParaRPr>
          </a:p>
          <a:p>
            <a:pPr marL="0" lvl="0" indent="0" eaLnBrk="1" hangingPunct="1">
              <a:spcBef>
                <a:spcPct val="0"/>
              </a:spcBef>
              <a:buNone/>
            </a:pPr>
            <a:r>
              <a:rPr lang="zh-CN" altLang="en-US" sz="2800" b="1" dirty="0">
                <a:solidFill>
                  <a:srgbClr val="FF3300"/>
                </a:solidFill>
                <a:latin typeface="黑体" pitchFamily="49" charset="-122"/>
                <a:ea typeface="黑体" pitchFamily="49" charset="-122"/>
              </a:rPr>
              <a:t>主要特征：</a:t>
            </a:r>
            <a:endParaRPr lang="zh-CN" altLang="en-US" sz="2800" b="1" dirty="0">
              <a:solidFill>
                <a:srgbClr val="FF3300"/>
              </a:solidFill>
              <a:latin typeface="黑体" pitchFamily="49" charset="-122"/>
              <a:ea typeface="黑体" pitchFamily="49" charset="-122"/>
            </a:endParaRPr>
          </a:p>
          <a:p>
            <a:pPr marL="0" lvl="0" indent="0" eaLnBrk="1" hangingPunct="1">
              <a:spcBef>
                <a:spcPct val="0"/>
              </a:spcBef>
              <a:buNone/>
            </a:pPr>
            <a:r>
              <a:rPr lang="zh-CN" altLang="en-US" sz="2800" b="1" dirty="0">
                <a:solidFill>
                  <a:srgbClr val="000000"/>
                </a:solidFill>
                <a:latin typeface="黑体" pitchFamily="49" charset="-122"/>
                <a:ea typeface="黑体" pitchFamily="49" charset="-122"/>
              </a:rPr>
              <a:t>    成员国之间在形成共同市场的基础上，进一步协调它们之间的财政政策、货币政策和汇率政策。</a:t>
            </a:r>
            <a:r>
              <a:rPr lang="zh-CN" altLang="en-US" sz="2800" b="1" dirty="0">
                <a:latin typeface="黑体" pitchFamily="49" charset="-122"/>
                <a:ea typeface="黑体" pitchFamily="49" charset="-122"/>
              </a:rPr>
              <a:t> </a:t>
            </a:r>
            <a:endParaRPr lang="zh-CN" altLang="en-US" sz="2800" b="1" dirty="0">
              <a:latin typeface="黑体" pitchFamily="49" charset="-122"/>
              <a:ea typeface="黑体" pitchFamily="49" charset="-122"/>
            </a:endParaRPr>
          </a:p>
          <a:p>
            <a:pPr marL="0" lvl="0" indent="0" eaLnBrk="1" hangingPunct="1">
              <a:spcBef>
                <a:spcPct val="0"/>
              </a:spcBef>
              <a:buNone/>
            </a:pPr>
            <a:endParaRPr lang="zh-CN" altLang="en-US" sz="1200" b="1" dirty="0">
              <a:solidFill>
                <a:srgbClr val="000000"/>
              </a:solidFill>
              <a:latin typeface="黑体" pitchFamily="49" charset="-122"/>
              <a:ea typeface="黑体" pitchFamily="49" charset="-122"/>
            </a:endParaRPr>
          </a:p>
          <a:p>
            <a:pPr marL="0" lvl="0" indent="0" eaLnBrk="1" hangingPunct="1">
              <a:spcBef>
                <a:spcPct val="0"/>
              </a:spcBef>
              <a:buNone/>
            </a:pPr>
            <a:r>
              <a:rPr lang="zh-CN" altLang="en-US" sz="1200" b="1" dirty="0">
                <a:solidFill>
                  <a:srgbClr val="000000"/>
                </a:solidFill>
                <a:latin typeface="黑体" pitchFamily="49" charset="-122"/>
                <a:ea typeface="黑体" pitchFamily="49" charset="-122"/>
              </a:rPr>
              <a:t>         </a:t>
            </a:r>
            <a:r>
              <a:rPr lang="zh-CN" altLang="en-US" sz="2800" b="1" dirty="0">
                <a:solidFill>
                  <a:srgbClr val="FF3300"/>
                </a:solidFill>
                <a:latin typeface="黑体" pitchFamily="49" charset="-122"/>
                <a:ea typeface="黑体" pitchFamily="49" charset="-122"/>
              </a:rPr>
              <a:t>实例：</a:t>
            </a:r>
            <a:r>
              <a:rPr lang="en-US" altLang="zh-CN" sz="2800" b="1" dirty="0">
                <a:solidFill>
                  <a:srgbClr val="000000"/>
                </a:solidFill>
                <a:latin typeface="黑体" pitchFamily="49" charset="-122"/>
                <a:ea typeface="黑体" pitchFamily="49" charset="-122"/>
              </a:rPr>
              <a:t>1991</a:t>
            </a:r>
            <a:r>
              <a:rPr lang="zh-CN" altLang="en-US" sz="2800" b="1" dirty="0">
                <a:solidFill>
                  <a:srgbClr val="000000"/>
                </a:solidFill>
                <a:latin typeface="黑体" pitchFamily="49" charset="-122"/>
                <a:ea typeface="黑体" pitchFamily="49" charset="-122"/>
              </a:rPr>
              <a:t>年欧共体</a:t>
            </a:r>
            <a:r>
              <a:rPr lang="en-US" altLang="zh-CN" sz="2800" b="1" dirty="0">
                <a:solidFill>
                  <a:srgbClr val="000000"/>
                </a:solidFill>
                <a:latin typeface="黑体" pitchFamily="49" charset="-122"/>
                <a:ea typeface="黑体" pitchFamily="49" charset="-122"/>
              </a:rPr>
              <a:t>12</a:t>
            </a:r>
            <a:r>
              <a:rPr lang="zh-CN" altLang="en-US" sz="2800" b="1" dirty="0">
                <a:solidFill>
                  <a:srgbClr val="000000"/>
                </a:solidFill>
                <a:latin typeface="黑体" pitchFamily="49" charset="-122"/>
                <a:ea typeface="黑体" pitchFamily="49" charset="-122"/>
              </a:rPr>
              <a:t>国签署</a:t>
            </a:r>
            <a:r>
              <a:rPr lang="en-US" altLang="zh-CN" sz="2800" b="1" dirty="0">
                <a:solidFill>
                  <a:srgbClr val="000000"/>
                </a:solidFill>
                <a:latin typeface="黑体" pitchFamily="49" charset="-122"/>
                <a:ea typeface="黑体" pitchFamily="49" charset="-122"/>
              </a:rPr>
              <a:t>《</a:t>
            </a:r>
            <a:r>
              <a:rPr lang="zh-CN" altLang="en-US" sz="2800" b="1" dirty="0">
                <a:solidFill>
                  <a:srgbClr val="000000"/>
                </a:solidFill>
                <a:latin typeface="黑体" pitchFamily="49" charset="-122"/>
                <a:ea typeface="黑体" pitchFamily="49" charset="-122"/>
              </a:rPr>
              <a:t>建立欧洲政治联盟和经济货币联盟条约</a:t>
            </a:r>
            <a:r>
              <a:rPr lang="en-US" altLang="zh-CN" sz="2800" b="1" dirty="0">
                <a:solidFill>
                  <a:srgbClr val="000000"/>
                </a:solidFill>
                <a:latin typeface="黑体" pitchFamily="49" charset="-122"/>
                <a:ea typeface="黑体" pitchFamily="49" charset="-122"/>
              </a:rPr>
              <a:t>》</a:t>
            </a:r>
            <a:r>
              <a:rPr lang="zh-CN" altLang="en-US" sz="2800" b="1" dirty="0">
                <a:solidFill>
                  <a:srgbClr val="000000"/>
                </a:solidFill>
                <a:latin typeface="黑体" pitchFamily="49" charset="-122"/>
                <a:ea typeface="黑体" pitchFamily="49" charset="-122"/>
              </a:rPr>
              <a:t>，欧洲经济货币联盟是一体化程度较高的经济联盟，货币政策协调达到了很高的程度，即使用单一货币欧元和由欧洲央行来统一制定和执行货币政策。</a:t>
            </a:r>
            <a:endParaRPr lang="zh-CN" altLang="en-US" sz="2800" b="1" dirty="0">
              <a:latin typeface="黑体" pitchFamily="49" charset="-122"/>
              <a:ea typeface="黑体" pitchFamily="49" charset="-122"/>
            </a:endParaRPr>
          </a:p>
        </p:txBody>
      </p:sp>
      <p:sp>
        <p:nvSpPr>
          <p:cNvPr id="7171" name="灯片编号占位符 4"/>
          <p:cNvSpPr txBox="1">
            <a:spLocks noGrp="1"/>
          </p:cNvSpPr>
          <p:nvPr>
            <p:ph type="sldNum" sz="quarter" idx="12"/>
          </p:nvPr>
        </p:nvSpPr>
        <p:spPr>
          <a:ln/>
        </p:spPr>
        <p:txBody>
          <a:bodyPr/>
          <a:p>
            <a:pPr marL="0" indent="0" algn="r" eaLnBrk="1" hangingPunct="1">
              <a:spcBef>
                <a:spcPct val="0"/>
              </a:spcBef>
              <a:buNone/>
            </a:pPr>
            <a:fld id="{9A0DB2DC-4C9A-4742-B13C-FB6460FD3503}" type="slidenum">
              <a:rPr lang="en-US" altLang="zh-CN" sz="1400" dirty="0"/>
            </a:fld>
            <a:endParaRPr lang="en-US" altLang="zh-CN" sz="1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Rectangle 3"/>
          <p:cNvSpPr/>
          <p:nvPr/>
        </p:nvSpPr>
        <p:spPr>
          <a:xfrm>
            <a:off x="304800" y="762000"/>
            <a:ext cx="8382000" cy="5029200"/>
          </a:xfrm>
          <a:prstGeom prst="rect">
            <a:avLst/>
          </a:prstGeom>
          <a:noFill/>
          <a:ln w="9525">
            <a:noFill/>
          </a:ln>
        </p:spPr>
        <p:txBody>
          <a:bodyPr lIns="0" tIns="0" rIns="0" bIns="0">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eaLnBrk="1" hangingPunct="1">
              <a:lnSpc>
                <a:spcPct val="98000"/>
              </a:lnSpc>
              <a:spcBef>
                <a:spcPct val="0"/>
              </a:spcBef>
              <a:buNone/>
            </a:pPr>
            <a:r>
              <a:rPr lang="zh-CN" altLang="en-US" sz="2800" b="1" dirty="0">
                <a:solidFill>
                  <a:srgbClr val="6699FF"/>
                </a:solidFill>
                <a:ea typeface="黑体" pitchFamily="49" charset="-122"/>
              </a:rPr>
              <a:t>（五）</a:t>
            </a:r>
            <a:r>
              <a:rPr lang="zh-CN" altLang="en-US" sz="2800" b="1" dirty="0">
                <a:solidFill>
                  <a:srgbClr val="6699FF"/>
                </a:solidFill>
                <a:ea typeface="黑体" pitchFamily="49" charset="-122"/>
              </a:rPr>
              <a:t>完全的经济一体化</a:t>
            </a:r>
            <a:endParaRPr lang="zh-CN" altLang="en-US" sz="2800" b="1" dirty="0">
              <a:solidFill>
                <a:srgbClr val="6699FF"/>
              </a:solidFill>
              <a:ea typeface="黑体" pitchFamily="49" charset="-122"/>
            </a:endParaRPr>
          </a:p>
          <a:p>
            <a:pPr marL="0" lvl="0" indent="0" eaLnBrk="1" hangingPunct="1">
              <a:lnSpc>
                <a:spcPct val="98000"/>
              </a:lnSpc>
              <a:spcBef>
                <a:spcPct val="0"/>
              </a:spcBef>
              <a:buNone/>
            </a:pPr>
            <a:r>
              <a:rPr lang="zh-CN" altLang="en-US" sz="2800" b="1" dirty="0">
                <a:solidFill>
                  <a:srgbClr val="FF3300"/>
                </a:solidFill>
                <a:ea typeface="黑体" pitchFamily="49" charset="-122"/>
              </a:rPr>
              <a:t>主要特征：</a:t>
            </a:r>
            <a:endParaRPr lang="zh-CN" altLang="en-US" sz="2800" b="1" dirty="0">
              <a:solidFill>
                <a:srgbClr val="FF3300"/>
              </a:solidFill>
              <a:ea typeface="黑体" pitchFamily="49" charset="-122"/>
            </a:endParaRPr>
          </a:p>
          <a:p>
            <a:pPr marL="0" lvl="0" indent="0" eaLnBrk="1" hangingPunct="1">
              <a:lnSpc>
                <a:spcPct val="98000"/>
              </a:lnSpc>
              <a:spcBef>
                <a:spcPct val="0"/>
              </a:spcBef>
              <a:buNone/>
            </a:pPr>
            <a:r>
              <a:rPr lang="zh-CN" altLang="en-US" sz="2800" b="1" dirty="0">
                <a:solidFill>
                  <a:srgbClr val="000000"/>
                </a:solidFill>
                <a:ea typeface="黑体" pitchFamily="49" charset="-122"/>
              </a:rPr>
              <a:t>       在实现了经济联盟目标的基础上，进一步实现经济制度、政治制度和法律制度等方面的协调，逐步实现经济以及政治、外交、军事等其他方面的协调合作和一体化，是经济一体化的最终和最高阶段。</a:t>
            </a:r>
            <a:endParaRPr lang="zh-CN" altLang="en-US" sz="2800" b="1" dirty="0">
              <a:solidFill>
                <a:srgbClr val="000000"/>
              </a:solidFill>
              <a:ea typeface="黑体" pitchFamily="49" charset="-122"/>
            </a:endParaRPr>
          </a:p>
          <a:p>
            <a:pPr marL="0" lvl="0" indent="0" eaLnBrk="1" hangingPunct="1">
              <a:lnSpc>
                <a:spcPct val="98000"/>
              </a:lnSpc>
              <a:spcBef>
                <a:spcPct val="0"/>
              </a:spcBef>
              <a:buNone/>
            </a:pPr>
            <a:endParaRPr lang="zh-CN" altLang="en-US" sz="2800" b="1" dirty="0">
              <a:solidFill>
                <a:srgbClr val="000000"/>
              </a:solidFill>
              <a:ea typeface="黑体" pitchFamily="49" charset="-122"/>
            </a:endParaRPr>
          </a:p>
          <a:p>
            <a:pPr marL="0" lvl="0" indent="0" eaLnBrk="1" hangingPunct="1">
              <a:lnSpc>
                <a:spcPct val="98000"/>
              </a:lnSpc>
              <a:spcBef>
                <a:spcPct val="0"/>
              </a:spcBef>
              <a:buNone/>
            </a:pPr>
            <a:r>
              <a:rPr lang="zh-CN" altLang="en-US" sz="2800" b="1" dirty="0">
                <a:solidFill>
                  <a:srgbClr val="FF3300"/>
                </a:solidFill>
                <a:ea typeface="黑体" pitchFamily="49" charset="-122"/>
              </a:rPr>
              <a:t>       小结：</a:t>
            </a:r>
            <a:r>
              <a:rPr lang="zh-CN" altLang="en-US" sz="2800" b="1" dirty="0">
                <a:solidFill>
                  <a:srgbClr val="000000"/>
                </a:solidFill>
                <a:ea typeface="黑体" pitchFamily="49" charset="-122"/>
              </a:rPr>
              <a:t>这五种一体化形式是处在不同层次上的国际经济一体化组织，一体化从低级向高级升级的过程，也是成员国不断让渡国家主权的过程。但在理论上并不存在国际经济一体化组织由低级向高级发展的必然性。</a:t>
            </a:r>
            <a:endParaRPr lang="zh-CN" altLang="en-US" sz="2800" b="1" dirty="0">
              <a:solidFill>
                <a:srgbClr val="000000"/>
              </a:solidFill>
              <a:ea typeface="黑体" pitchFamily="49" charset="-122"/>
            </a:endParaRPr>
          </a:p>
        </p:txBody>
      </p:sp>
      <p:sp>
        <p:nvSpPr>
          <p:cNvPr id="8195" name="灯片编号占位符 4"/>
          <p:cNvSpPr txBox="1">
            <a:spLocks noGrp="1"/>
          </p:cNvSpPr>
          <p:nvPr>
            <p:ph type="sldNum" sz="quarter" idx="12"/>
          </p:nvPr>
        </p:nvSpPr>
        <p:spPr>
          <a:ln/>
        </p:spPr>
        <p:txBody>
          <a:bodyPr/>
          <a:p>
            <a:pPr marL="0" indent="0" algn="r" eaLnBrk="1" hangingPunct="1">
              <a:spcBef>
                <a:spcPct val="0"/>
              </a:spcBef>
              <a:buNone/>
            </a:pPr>
            <a:fld id="{9A0DB2DC-4C9A-4742-B13C-FB6460FD3503}" type="slidenum">
              <a:rPr lang="en-US" altLang="zh-CN" sz="1400" dirty="0"/>
            </a:fld>
            <a:endParaRPr lang="en-US" altLang="zh-CN" sz="1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Rectangle 3"/>
          <p:cNvSpPr/>
          <p:nvPr/>
        </p:nvSpPr>
        <p:spPr>
          <a:xfrm>
            <a:off x="304800" y="381000"/>
            <a:ext cx="8382000" cy="5756275"/>
          </a:xfrm>
          <a:prstGeom prst="rect">
            <a:avLst/>
          </a:prstGeom>
          <a:noFill/>
          <a:ln w="9525">
            <a:noFill/>
          </a:ln>
        </p:spPr>
        <p:txBody>
          <a:bodyPr lIns="0" tIns="0" rIns="0" bIns="0">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eaLnBrk="1" hangingPunct="1">
              <a:lnSpc>
                <a:spcPct val="105000"/>
              </a:lnSpc>
              <a:spcBef>
                <a:spcPct val="0"/>
              </a:spcBef>
              <a:buNone/>
            </a:pPr>
            <a:r>
              <a:rPr lang="zh-CN" altLang="en-US" b="1" dirty="0">
                <a:solidFill>
                  <a:srgbClr val="6699FF"/>
                </a:solidFill>
                <a:ea typeface="黑体" pitchFamily="49" charset="-122"/>
              </a:rPr>
              <a:t>三、国际经济一体化组织建立的原因</a:t>
            </a:r>
            <a:endParaRPr lang="zh-CN" altLang="en-US" b="1" dirty="0">
              <a:solidFill>
                <a:srgbClr val="6699FF"/>
              </a:solidFill>
              <a:ea typeface="黑体" pitchFamily="49" charset="-122"/>
            </a:endParaRPr>
          </a:p>
          <a:p>
            <a:pPr marL="0" lvl="0" indent="0" eaLnBrk="1" hangingPunct="1">
              <a:lnSpc>
                <a:spcPct val="105000"/>
              </a:lnSpc>
              <a:spcBef>
                <a:spcPct val="0"/>
              </a:spcBef>
              <a:buNone/>
            </a:pPr>
            <a:endParaRPr lang="zh-CN" altLang="en-US" sz="1200" b="1" dirty="0">
              <a:solidFill>
                <a:srgbClr val="6699FF"/>
              </a:solidFill>
              <a:ea typeface="黑体" pitchFamily="49" charset="-122"/>
            </a:endParaRPr>
          </a:p>
          <a:p>
            <a:pPr marL="0" lvl="0" indent="0" eaLnBrk="1" hangingPunct="1">
              <a:lnSpc>
                <a:spcPct val="105000"/>
              </a:lnSpc>
              <a:spcBef>
                <a:spcPct val="0"/>
              </a:spcBef>
              <a:buNone/>
            </a:pPr>
            <a:r>
              <a:rPr lang="zh-CN" altLang="en-US" sz="2800" b="1" dirty="0">
                <a:solidFill>
                  <a:srgbClr val="6699FF"/>
                </a:solidFill>
                <a:ea typeface="黑体" pitchFamily="49" charset="-122"/>
              </a:rPr>
              <a:t>（一）经济方面的原因</a:t>
            </a:r>
            <a:endParaRPr lang="zh-CN" altLang="en-US" sz="2800" b="1" dirty="0">
              <a:solidFill>
                <a:srgbClr val="6699FF"/>
              </a:solidFill>
              <a:ea typeface="黑体" pitchFamily="49" charset="-122"/>
            </a:endParaRPr>
          </a:p>
          <a:p>
            <a:pPr marL="0" lvl="0" indent="0" eaLnBrk="1" hangingPunct="1">
              <a:lnSpc>
                <a:spcPct val="105000"/>
              </a:lnSpc>
              <a:spcBef>
                <a:spcPct val="0"/>
              </a:spcBef>
              <a:buNone/>
            </a:pPr>
            <a:r>
              <a:rPr lang="zh-CN" altLang="en-US" sz="2800" b="1" dirty="0">
                <a:solidFill>
                  <a:srgbClr val="000000"/>
                </a:solidFill>
                <a:ea typeface="黑体" pitchFamily="49" charset="-122"/>
              </a:rPr>
              <a:t>       经济发展水平比较接近，大市场效应，产业内贸易，政策协调难度小</a:t>
            </a:r>
            <a:endParaRPr lang="zh-CN" altLang="en-US" sz="2800" b="1" dirty="0">
              <a:solidFill>
                <a:srgbClr val="000000"/>
              </a:solidFill>
              <a:ea typeface="黑体" pitchFamily="49" charset="-122"/>
            </a:endParaRPr>
          </a:p>
          <a:p>
            <a:pPr marL="0" lvl="0" indent="0" eaLnBrk="1" hangingPunct="1">
              <a:lnSpc>
                <a:spcPct val="105000"/>
              </a:lnSpc>
              <a:spcBef>
                <a:spcPct val="0"/>
              </a:spcBef>
              <a:buNone/>
            </a:pPr>
            <a:endParaRPr lang="zh-CN" altLang="en-US" sz="1200" b="1" dirty="0">
              <a:solidFill>
                <a:srgbClr val="6699FF"/>
              </a:solidFill>
              <a:ea typeface="黑体" pitchFamily="49" charset="-122"/>
            </a:endParaRPr>
          </a:p>
          <a:p>
            <a:pPr marL="0" lvl="0" indent="0" eaLnBrk="1" hangingPunct="1">
              <a:lnSpc>
                <a:spcPct val="105000"/>
              </a:lnSpc>
              <a:spcBef>
                <a:spcPct val="0"/>
              </a:spcBef>
              <a:buNone/>
            </a:pPr>
            <a:r>
              <a:rPr lang="zh-CN" altLang="en-US" sz="2800" b="1" dirty="0">
                <a:solidFill>
                  <a:srgbClr val="6699FF"/>
                </a:solidFill>
                <a:ea typeface="黑体" pitchFamily="49" charset="-122"/>
              </a:rPr>
              <a:t>（二）政治方面的原因</a:t>
            </a:r>
            <a:endParaRPr lang="zh-CN" altLang="en-US" sz="2800" b="1" dirty="0">
              <a:solidFill>
                <a:srgbClr val="6699FF"/>
              </a:solidFill>
              <a:ea typeface="黑体" pitchFamily="49" charset="-122"/>
            </a:endParaRPr>
          </a:p>
          <a:p>
            <a:pPr marL="0" lvl="0" indent="0" eaLnBrk="1" hangingPunct="1">
              <a:lnSpc>
                <a:spcPct val="105000"/>
              </a:lnSpc>
              <a:spcBef>
                <a:spcPct val="0"/>
              </a:spcBef>
              <a:buNone/>
            </a:pPr>
            <a:r>
              <a:rPr lang="zh-CN" altLang="en-US" sz="2800" b="1" dirty="0">
                <a:solidFill>
                  <a:srgbClr val="000000"/>
                </a:solidFill>
                <a:ea typeface="黑体" pitchFamily="49" charset="-122"/>
              </a:rPr>
              <a:t>       政治制度比较接近，容易让渡主权，为一体化发展提供便利</a:t>
            </a:r>
            <a:endParaRPr lang="zh-CN" altLang="en-US" sz="2800" b="1" dirty="0">
              <a:solidFill>
                <a:srgbClr val="000000"/>
              </a:solidFill>
              <a:ea typeface="黑体" pitchFamily="49" charset="-122"/>
            </a:endParaRPr>
          </a:p>
          <a:p>
            <a:pPr marL="0" lvl="0" indent="0" eaLnBrk="1" hangingPunct="1">
              <a:lnSpc>
                <a:spcPct val="105000"/>
              </a:lnSpc>
              <a:spcBef>
                <a:spcPct val="0"/>
              </a:spcBef>
              <a:buNone/>
            </a:pPr>
            <a:endParaRPr lang="zh-CN" altLang="en-US" sz="1200" b="1" dirty="0">
              <a:solidFill>
                <a:srgbClr val="6699FF"/>
              </a:solidFill>
              <a:ea typeface="黑体" pitchFamily="49" charset="-122"/>
            </a:endParaRPr>
          </a:p>
          <a:p>
            <a:pPr marL="0" lvl="0" indent="0" eaLnBrk="1" hangingPunct="1">
              <a:lnSpc>
                <a:spcPct val="105000"/>
              </a:lnSpc>
              <a:spcBef>
                <a:spcPct val="0"/>
              </a:spcBef>
              <a:buNone/>
            </a:pPr>
            <a:r>
              <a:rPr lang="zh-CN" altLang="en-US" sz="2800" b="1" dirty="0">
                <a:solidFill>
                  <a:srgbClr val="6699FF"/>
                </a:solidFill>
                <a:ea typeface="黑体" pitchFamily="49" charset="-122"/>
              </a:rPr>
              <a:t>（三）地理方面的原因</a:t>
            </a:r>
            <a:endParaRPr lang="zh-CN" altLang="en-US" sz="2800" b="1" dirty="0">
              <a:solidFill>
                <a:srgbClr val="6699FF"/>
              </a:solidFill>
              <a:ea typeface="黑体" pitchFamily="49" charset="-122"/>
            </a:endParaRPr>
          </a:p>
          <a:p>
            <a:pPr marL="0" lvl="0" indent="0" eaLnBrk="1" hangingPunct="1">
              <a:lnSpc>
                <a:spcPct val="105000"/>
              </a:lnSpc>
              <a:spcBef>
                <a:spcPct val="0"/>
              </a:spcBef>
              <a:buNone/>
            </a:pPr>
            <a:r>
              <a:rPr lang="zh-CN" altLang="en-US" sz="2800" b="1" dirty="0">
                <a:solidFill>
                  <a:srgbClr val="000000"/>
                </a:solidFill>
                <a:ea typeface="黑体" pitchFamily="49" charset="-122"/>
              </a:rPr>
              <a:t>       地理上比较临近，贸易的运输成本低</a:t>
            </a:r>
            <a:endParaRPr lang="zh-CN" altLang="en-US" sz="2800" b="1" dirty="0">
              <a:solidFill>
                <a:srgbClr val="000000"/>
              </a:solidFill>
              <a:ea typeface="黑体" pitchFamily="49" charset="-122"/>
            </a:endParaRPr>
          </a:p>
          <a:p>
            <a:pPr marL="0" lvl="0" indent="0" eaLnBrk="1" hangingPunct="1">
              <a:lnSpc>
                <a:spcPct val="105000"/>
              </a:lnSpc>
              <a:spcBef>
                <a:spcPct val="0"/>
              </a:spcBef>
              <a:buNone/>
            </a:pPr>
            <a:endParaRPr lang="zh-CN" altLang="en-US" sz="1200" b="1" dirty="0">
              <a:solidFill>
                <a:srgbClr val="6699FF"/>
              </a:solidFill>
              <a:ea typeface="黑体" pitchFamily="49" charset="-122"/>
            </a:endParaRPr>
          </a:p>
          <a:p>
            <a:pPr marL="0" lvl="0" indent="0" eaLnBrk="1" hangingPunct="1">
              <a:lnSpc>
                <a:spcPct val="105000"/>
              </a:lnSpc>
              <a:spcBef>
                <a:spcPct val="0"/>
              </a:spcBef>
              <a:buNone/>
            </a:pPr>
            <a:r>
              <a:rPr lang="zh-CN" altLang="en-US" sz="2800" b="1" dirty="0">
                <a:solidFill>
                  <a:srgbClr val="6699FF"/>
                </a:solidFill>
                <a:ea typeface="黑体" pitchFamily="49" charset="-122"/>
              </a:rPr>
              <a:t>（四）利益方面的原因</a:t>
            </a:r>
            <a:endParaRPr lang="zh-CN" altLang="en-US" sz="2800" b="1" dirty="0">
              <a:solidFill>
                <a:srgbClr val="6699FF"/>
              </a:solidFill>
              <a:ea typeface="黑体" pitchFamily="49" charset="-122"/>
            </a:endParaRPr>
          </a:p>
          <a:p>
            <a:pPr marL="0" lvl="0" indent="0" eaLnBrk="1" hangingPunct="1">
              <a:lnSpc>
                <a:spcPct val="105000"/>
              </a:lnSpc>
              <a:spcBef>
                <a:spcPct val="0"/>
              </a:spcBef>
              <a:buNone/>
            </a:pPr>
            <a:r>
              <a:rPr lang="zh-CN" altLang="en-US" sz="2800" b="1" dirty="0">
                <a:solidFill>
                  <a:srgbClr val="000000"/>
                </a:solidFill>
                <a:ea typeface="黑体" pitchFamily="49" charset="-122"/>
              </a:rPr>
              <a:t>       各国都能从一体化组织的发展中获得利益</a:t>
            </a:r>
            <a:endParaRPr lang="zh-CN" altLang="en-US" sz="2800" b="1" dirty="0">
              <a:solidFill>
                <a:srgbClr val="000000"/>
              </a:solidFill>
              <a:ea typeface="黑体" pitchFamily="49" charset="-122"/>
            </a:endParaRPr>
          </a:p>
        </p:txBody>
      </p:sp>
      <p:sp>
        <p:nvSpPr>
          <p:cNvPr id="9219" name="灯片编号占位符 4"/>
          <p:cNvSpPr txBox="1">
            <a:spLocks noGrp="1"/>
          </p:cNvSpPr>
          <p:nvPr>
            <p:ph type="sldNum" sz="quarter" idx="12"/>
          </p:nvPr>
        </p:nvSpPr>
        <p:spPr>
          <a:ln/>
        </p:spPr>
        <p:txBody>
          <a:bodyPr/>
          <a:p>
            <a:pPr marL="0" indent="0" algn="r" eaLnBrk="1" hangingPunct="1">
              <a:spcBef>
                <a:spcPct val="0"/>
              </a:spcBef>
              <a:buNone/>
            </a:pPr>
            <a:fld id="{9A0DB2DC-4C9A-4742-B13C-FB6460FD3503}" type="slidenum">
              <a:rPr lang="en-US" altLang="zh-CN" sz="1400" dirty="0"/>
            </a:fld>
            <a:endParaRPr lang="en-US" altLang="zh-CN" sz="1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Rectangle 2"/>
          <p:cNvSpPr/>
          <p:nvPr/>
        </p:nvSpPr>
        <p:spPr>
          <a:xfrm>
            <a:off x="533400" y="457200"/>
            <a:ext cx="7543800" cy="914400"/>
          </a:xfrm>
          <a:prstGeom prst="rect">
            <a:avLst/>
          </a:prstGeom>
          <a:noFill/>
          <a:ln w="9525">
            <a:noFill/>
          </a:ln>
        </p:spPr>
        <p:txBody>
          <a:bodyPr anchor="ctr" anchorCtr="0"/>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algn="ctr" eaLnBrk="1" hangingPunct="1">
              <a:spcBef>
                <a:spcPct val="0"/>
              </a:spcBef>
              <a:spcAft>
                <a:spcPts val="600"/>
              </a:spcAft>
              <a:buNone/>
            </a:pPr>
            <a:r>
              <a:rPr lang="zh-CN" altLang="en-US" sz="3600" b="1" dirty="0">
                <a:solidFill>
                  <a:srgbClr val="6699FF"/>
                </a:solidFill>
                <a:latin typeface="黑体" pitchFamily="49" charset="-122"/>
                <a:ea typeface="黑体" pitchFamily="49" charset="-122"/>
              </a:rPr>
              <a:t>第二节  国际经济一体化组织的静态效应与动态效应</a:t>
            </a:r>
            <a:endParaRPr lang="zh-CN" altLang="en-US" sz="3600" b="1" dirty="0">
              <a:solidFill>
                <a:srgbClr val="6699FF"/>
              </a:solidFill>
              <a:latin typeface="黑体" pitchFamily="49" charset="-122"/>
              <a:ea typeface="黑体" pitchFamily="49" charset="-122"/>
            </a:endParaRPr>
          </a:p>
        </p:txBody>
      </p:sp>
      <p:sp>
        <p:nvSpPr>
          <p:cNvPr id="10243" name="Rectangle 3"/>
          <p:cNvSpPr/>
          <p:nvPr/>
        </p:nvSpPr>
        <p:spPr>
          <a:xfrm>
            <a:off x="304800" y="1524000"/>
            <a:ext cx="8610600" cy="4832350"/>
          </a:xfrm>
          <a:prstGeom prst="rect">
            <a:avLst/>
          </a:prstGeom>
          <a:noFill/>
          <a:ln w="9525">
            <a:noFill/>
          </a:ln>
        </p:spPr>
        <p:txBody>
          <a:bodyPr lIns="0" tIns="0" rIns="0" bIns="0">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eaLnBrk="1" hangingPunct="1">
              <a:lnSpc>
                <a:spcPct val="150000"/>
              </a:lnSpc>
              <a:spcBef>
                <a:spcPct val="0"/>
              </a:spcBef>
              <a:buNone/>
            </a:pPr>
            <a:r>
              <a:rPr lang="zh-CN" altLang="en-US" b="1" dirty="0">
                <a:solidFill>
                  <a:srgbClr val="6699FF"/>
                </a:solidFill>
                <a:ea typeface="黑体" pitchFamily="49" charset="-122"/>
              </a:rPr>
              <a:t>一、国际经济一体化组织的静态效应</a:t>
            </a:r>
            <a:endParaRPr lang="zh-CN" altLang="en-US" b="1" dirty="0">
              <a:solidFill>
                <a:srgbClr val="6699FF"/>
              </a:solidFill>
              <a:ea typeface="黑体" pitchFamily="49" charset="-122"/>
            </a:endParaRPr>
          </a:p>
          <a:p>
            <a:pPr marL="0" lvl="0" indent="0" eaLnBrk="1" hangingPunct="1">
              <a:lnSpc>
                <a:spcPct val="150000"/>
              </a:lnSpc>
              <a:spcBef>
                <a:spcPct val="0"/>
              </a:spcBef>
              <a:buNone/>
            </a:pPr>
            <a:r>
              <a:rPr lang="zh-CN" altLang="en-US" sz="2800" b="1" dirty="0">
                <a:solidFill>
                  <a:srgbClr val="6699FF"/>
                </a:solidFill>
                <a:ea typeface="黑体" pitchFamily="49" charset="-122"/>
              </a:rPr>
              <a:t>（一）贸易创造效应</a:t>
            </a:r>
            <a:endParaRPr lang="zh-CN" altLang="en-US" sz="2800" b="1" dirty="0">
              <a:solidFill>
                <a:srgbClr val="6699FF"/>
              </a:solidFill>
              <a:ea typeface="黑体" pitchFamily="49" charset="-122"/>
            </a:endParaRPr>
          </a:p>
          <a:p>
            <a:pPr marL="0" lvl="0" indent="0" eaLnBrk="1" hangingPunct="1">
              <a:spcBef>
                <a:spcPct val="0"/>
              </a:spcBef>
              <a:buNone/>
            </a:pPr>
            <a:r>
              <a:rPr lang="zh-CN" altLang="en-US" sz="2800" b="1" dirty="0">
                <a:solidFill>
                  <a:srgbClr val="000000"/>
                </a:solidFill>
                <a:ea typeface="黑体" pitchFamily="49" charset="-122"/>
              </a:rPr>
              <a:t>       成员国之间相互取消关税和非关税壁垒所带来的贸易规模的扩大。</a:t>
            </a:r>
            <a:endParaRPr lang="zh-CN" altLang="en-US" sz="2800" b="1" dirty="0">
              <a:solidFill>
                <a:srgbClr val="000000"/>
              </a:solidFill>
              <a:ea typeface="黑体" pitchFamily="49" charset="-122"/>
            </a:endParaRPr>
          </a:p>
          <a:p>
            <a:pPr marL="0" lvl="0" indent="0" eaLnBrk="1" hangingPunct="1">
              <a:spcBef>
                <a:spcPct val="0"/>
              </a:spcBef>
              <a:buNone/>
            </a:pPr>
            <a:r>
              <a:rPr lang="zh-CN" altLang="en-US" sz="2800" b="1" dirty="0">
                <a:solidFill>
                  <a:srgbClr val="000000"/>
                </a:solidFill>
                <a:ea typeface="黑体" pitchFamily="49" charset="-122"/>
              </a:rPr>
              <a:t>       如果存在甲、乙两国，假定甲国和乙国结成关税同盟以前，甲国自行生产销售某种产品。在甲、乙两国结成关税同盟以后，乙国的商品进入甲国不再需要交纳关税，因而在甲国市场上的价格更加低廉，取代了本国产品，产生了新的贸易。甲国市场上该种商品的价格降低给消费者带来好处。</a:t>
            </a:r>
            <a:endParaRPr lang="zh-CN" altLang="en-US" sz="2800" b="1" dirty="0">
              <a:solidFill>
                <a:srgbClr val="000000"/>
              </a:solidFill>
              <a:ea typeface="黑体" pitchFamily="49" charset="-122"/>
            </a:endParaRPr>
          </a:p>
        </p:txBody>
      </p:sp>
      <p:sp>
        <p:nvSpPr>
          <p:cNvPr id="10244" name="灯片编号占位符 5"/>
          <p:cNvSpPr txBox="1">
            <a:spLocks noGrp="1"/>
          </p:cNvSpPr>
          <p:nvPr>
            <p:ph type="sldNum" sz="quarter" idx="12"/>
          </p:nvPr>
        </p:nvSpPr>
        <p:spPr>
          <a:ln/>
        </p:spPr>
        <p:txBody>
          <a:bodyPr/>
          <a:p>
            <a:pPr marL="0" indent="0" algn="r" eaLnBrk="1" hangingPunct="1">
              <a:spcBef>
                <a:spcPct val="0"/>
              </a:spcBef>
              <a:buNone/>
            </a:pPr>
            <a:fld id="{9A0DB2DC-4C9A-4742-B13C-FB6460FD3503}" type="slidenum">
              <a:rPr lang="en-US" altLang="zh-CN" sz="1400" dirty="0"/>
            </a:fld>
            <a:endParaRPr lang="en-US" altLang="zh-CN" sz="1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Text Box 4"/>
          <p:cNvSpPr txBox="1"/>
          <p:nvPr/>
        </p:nvSpPr>
        <p:spPr>
          <a:xfrm>
            <a:off x="457200" y="762000"/>
            <a:ext cx="8382000" cy="440055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eaLnBrk="1" hangingPunct="1">
              <a:spcBef>
                <a:spcPct val="0"/>
              </a:spcBef>
              <a:buNone/>
            </a:pPr>
            <a:r>
              <a:rPr lang="zh-CN" altLang="en-US" sz="2800" b="1" dirty="0">
                <a:solidFill>
                  <a:srgbClr val="6699FF"/>
                </a:solidFill>
                <a:ea typeface="黑体" pitchFamily="49" charset="-122"/>
              </a:rPr>
              <a:t>（二）贸易转移效应</a:t>
            </a:r>
            <a:endParaRPr lang="zh-CN" altLang="en-US" sz="2800" b="1" dirty="0">
              <a:solidFill>
                <a:srgbClr val="6699FF"/>
              </a:solidFill>
              <a:ea typeface="黑体" pitchFamily="49" charset="-122"/>
            </a:endParaRPr>
          </a:p>
          <a:p>
            <a:pPr marL="0" lvl="0" indent="0" eaLnBrk="1" hangingPunct="1">
              <a:spcBef>
                <a:spcPct val="0"/>
              </a:spcBef>
              <a:buNone/>
            </a:pPr>
            <a:r>
              <a:rPr lang="zh-CN" altLang="en-US" sz="2800" b="1" dirty="0">
                <a:solidFill>
                  <a:srgbClr val="000000"/>
                </a:solidFill>
                <a:ea typeface="黑体" pitchFamily="49" charset="-122"/>
              </a:rPr>
              <a:t>       </a:t>
            </a:r>
            <a:endParaRPr lang="zh-CN" altLang="en-US" sz="2800" b="1" dirty="0">
              <a:solidFill>
                <a:srgbClr val="000000"/>
              </a:solidFill>
              <a:ea typeface="黑体" pitchFamily="49" charset="-122"/>
            </a:endParaRPr>
          </a:p>
          <a:p>
            <a:pPr marL="0" lvl="0" indent="0" eaLnBrk="1" hangingPunct="1">
              <a:spcBef>
                <a:spcPct val="0"/>
              </a:spcBef>
              <a:buNone/>
            </a:pPr>
            <a:r>
              <a:rPr lang="zh-CN" altLang="en-US" sz="2800" b="1" dirty="0">
                <a:solidFill>
                  <a:srgbClr val="000000"/>
                </a:solidFill>
                <a:ea typeface="黑体" pitchFamily="49" charset="-122"/>
              </a:rPr>
              <a:t>        建立关税同盟之后成员国之间的相互贸易代替了成员国与非成员国之间的贸易，从而造成贸易方向的转移。</a:t>
            </a:r>
            <a:endParaRPr lang="zh-CN" altLang="en-US" sz="2800" b="1" dirty="0">
              <a:solidFill>
                <a:srgbClr val="000000"/>
              </a:solidFill>
              <a:ea typeface="黑体" pitchFamily="49" charset="-122"/>
            </a:endParaRPr>
          </a:p>
          <a:p>
            <a:pPr marL="0" lvl="0" indent="0" eaLnBrk="1" hangingPunct="1">
              <a:spcBef>
                <a:spcPct val="0"/>
              </a:spcBef>
              <a:buNone/>
            </a:pPr>
            <a:r>
              <a:rPr lang="zh-CN" altLang="en-US" sz="2800" b="1" dirty="0">
                <a:solidFill>
                  <a:srgbClr val="000000"/>
                </a:solidFill>
                <a:ea typeface="黑体" pitchFamily="49" charset="-122"/>
              </a:rPr>
              <a:t>       </a:t>
            </a:r>
            <a:endParaRPr lang="zh-CN" altLang="en-US" sz="2800" b="1" dirty="0">
              <a:solidFill>
                <a:srgbClr val="000000"/>
              </a:solidFill>
              <a:ea typeface="黑体" pitchFamily="49" charset="-122"/>
            </a:endParaRPr>
          </a:p>
          <a:p>
            <a:pPr marL="0" lvl="0" indent="0" eaLnBrk="1" hangingPunct="1">
              <a:spcBef>
                <a:spcPct val="0"/>
              </a:spcBef>
              <a:buNone/>
            </a:pPr>
            <a:r>
              <a:rPr lang="zh-CN" altLang="en-US" sz="2800" b="1" dirty="0">
                <a:solidFill>
                  <a:srgbClr val="000000"/>
                </a:solidFill>
                <a:ea typeface="黑体" pitchFamily="49" charset="-122"/>
              </a:rPr>
              <a:t>       假设存在第三国，丙国。如果开始时甲国是从丙国进口的，在有了关税同盟后，甲国转而从乙国进口，即甲国和乙国结盟后甲国进口商品的来源国由丙国转为乙国，此为贸易转移。</a:t>
            </a:r>
            <a:endParaRPr lang="zh-CN" altLang="en-US" sz="2800" b="1" dirty="0">
              <a:ea typeface="黑体" pitchFamily="49" charset="-122"/>
            </a:endParaRPr>
          </a:p>
        </p:txBody>
      </p:sp>
      <p:sp>
        <p:nvSpPr>
          <p:cNvPr id="11267" name="灯片编号占位符 4"/>
          <p:cNvSpPr txBox="1">
            <a:spLocks noGrp="1"/>
          </p:cNvSpPr>
          <p:nvPr>
            <p:ph type="sldNum" sz="quarter" idx="12"/>
          </p:nvPr>
        </p:nvSpPr>
        <p:spPr>
          <a:ln/>
        </p:spPr>
        <p:txBody>
          <a:bodyPr/>
          <a:p>
            <a:pPr marL="0" indent="0" algn="r" eaLnBrk="1" hangingPunct="1">
              <a:spcBef>
                <a:spcPct val="0"/>
              </a:spcBef>
              <a:buNone/>
            </a:pPr>
            <a:fld id="{9A0DB2DC-4C9A-4742-B13C-FB6460FD3503}" type="slidenum">
              <a:rPr lang="en-US" altLang="zh-CN" sz="1400" dirty="0"/>
            </a:fld>
            <a:endParaRPr lang="en-US" altLang="zh-CN" sz="1400" dirty="0"/>
          </a:p>
        </p:txBody>
      </p:sp>
    </p:spTree>
  </p:cSld>
  <p:clrMapOvr>
    <a:masterClrMapping/>
  </p:clrMapOvr>
</p:sld>
</file>

<file path=ppt/theme/theme1.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4813</Words>
  <Application>WPS 演示</Application>
  <PresentationFormat>全屏显示(4:3)</PresentationFormat>
  <Paragraphs>219</Paragraphs>
  <Slides>25</Slides>
  <Notes>0</Notes>
  <HiddenSlides>0</HiddenSlides>
  <MMClips>0</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25</vt:i4>
      </vt:variant>
    </vt:vector>
  </HeadingPairs>
  <TitlesOfParts>
    <vt:vector size="41" baseType="lpstr">
      <vt:lpstr>Arial</vt:lpstr>
      <vt:lpstr>宋体</vt:lpstr>
      <vt:lpstr>Wingdings</vt:lpstr>
      <vt:lpstr>汉仪书宋二KW</vt:lpstr>
      <vt:lpstr>Calibri</vt:lpstr>
      <vt:lpstr>Helvetica Neue</vt:lpstr>
      <vt:lpstr>黑体</vt:lpstr>
      <vt:lpstr>汉仪中黑KW</vt:lpstr>
      <vt:lpstr>微软雅黑</vt:lpstr>
      <vt:lpstr>汉仪旗黑</vt:lpstr>
      <vt:lpstr>宋体</vt:lpstr>
      <vt:lpstr>Arial Unicode MS</vt:lpstr>
      <vt:lpstr>Arial</vt:lpstr>
      <vt:lpstr>Wingdings</vt:lpstr>
      <vt:lpstr>黑体</vt:lpstr>
      <vt:lpstr>默认设计模板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卤汁鱼</cp:lastModifiedBy>
  <cp:revision>176</cp:revision>
  <dcterms:created xsi:type="dcterms:W3CDTF">2025-06-22T16:00:46Z</dcterms:created>
  <dcterms:modified xsi:type="dcterms:W3CDTF">2025-06-22T16:00:46Z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ICV">
    <vt:lpwstr>E70DA1AE9A27A20BAE28586868961069_43</vt:lpwstr>
  </property>
  <property fmtid="{D5CDD505-2E9C-101B-9397-08002B2CF9AE}" pid="4" name="KSOProductBuildVer">
    <vt:lpwstr>2052-7.4.0.8981</vt:lpwstr>
  </property>
</Properties>
</file>