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4" r:id="rId3"/>
    <p:sldId id="266" r:id="rId4"/>
    <p:sldId id="267" r:id="rId5"/>
    <p:sldId id="265" r:id="rId6"/>
    <p:sldId id="269" r:id="rId7"/>
    <p:sldId id="268" r:id="rId8"/>
    <p:sldId id="270" r:id="rId9"/>
    <p:sldId id="271" r:id="rId10"/>
    <p:sldId id="272" r:id="rId11"/>
    <p:sldId id="273" r:id="rId12"/>
    <p:sldId id="275" r:id="rId13"/>
    <p:sldId id="274" r:id="rId14"/>
    <p:sldId id="277" r:id="rId15"/>
    <p:sldId id="276" r:id="rId16"/>
    <p:sldId id="279" r:id="rId17"/>
    <p:sldId id="278" r:id="rId18"/>
    <p:sldId id="281" r:id="rId19"/>
    <p:sldId id="280" r:id="rId20"/>
    <p:sldId id="283" r:id="rId21"/>
    <p:sldId id="282" r:id="rId22"/>
    <p:sldId id="292" r:id="rId23"/>
    <p:sldId id="291" r:id="rId24"/>
    <p:sldId id="284" r:id="rId25"/>
    <p:sldId id="287" r:id="rId26"/>
    <p:sldId id="286" r:id="rId27"/>
    <p:sldId id="285" r:id="rId28"/>
    <p:sldId id="288" r:id="rId29"/>
    <p:sldId id="290" r:id="rId30"/>
    <p:sldId id="289" r:id="rId31"/>
    <p:sldId id="294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100" d="100"/>
          <a:sy n="100" d="100"/>
        </p:scale>
        <p:origin x="979" y="-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2AB2-457A-4657-91E9-6E7F79D46938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9183-8C47-4916-8EA6-26759DB34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52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F35E-B4E4-481A-89AD-699CA0316C25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D75EB-902C-405F-95C1-016BBAC79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6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75EB-902C-405F-95C1-016BBAC79D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9483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934F9-C7B3-481F-BF04-E8203CACE7D7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B0921-CF84-41BB-88FD-50F25F546BC6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3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0125DA-9555-47EB-86EA-8DD9C3BEBCA8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6399-37AF-4AFC-A753-979C6306A57C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282D5-22E1-4517-BD29-4D5160A9220C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836B18-1CF7-4049-86FD-0F710B2DDF06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24BB27-1D6C-41ED-82C6-1082AD0F7463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4F931-3DF8-405E-9278-EE946E879846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3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FE47BF-2270-45B9-9A44-6B4AD3ACC901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CE5E5-78FF-4F35-91B2-6A628963279C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9A2A3-6FC3-40C7-BE8F-1789663C422B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82625" y="274638"/>
            <a:ext cx="77438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52488" y="1720850"/>
            <a:ext cx="757396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694E5A3-4343-472F-AEFA-060587E8AED6}" type="datetime1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99BC837-A956-41C2-A87F-F1D1CF00BE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113463"/>
            <a:ext cx="23098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056" name="直接连接符 12"/>
          <p:cNvSpPr>
            <a:spLocks noChangeShapeType="1"/>
          </p:cNvSpPr>
          <p:nvPr/>
        </p:nvSpPr>
        <p:spPr bwMode="auto">
          <a:xfrm>
            <a:off x="682625" y="6613525"/>
            <a:ext cx="8116888" cy="0"/>
          </a:xfrm>
          <a:prstGeom prst="line">
            <a:avLst/>
          </a:prstGeom>
          <a:noFill/>
          <a:ln w="31750">
            <a:solidFill>
              <a:schemeClr val="tx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3200" kern="1200">
          <a:solidFill>
            <a:srgbClr val="17375E"/>
          </a:solidFill>
          <a:latin typeface="微软雅黑"/>
          <a:ea typeface="微软雅黑"/>
          <a:cs typeface="微软雅黑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7375E"/>
          </a:solidFill>
          <a:latin typeface="微软雅黑" pitchFamily="34" charset="-122"/>
          <a:ea typeface="微软雅黑" pitchFamily="34" charset="-122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7375E"/>
          </a:solidFill>
          <a:latin typeface="微软雅黑" pitchFamily="34" charset="-122"/>
          <a:ea typeface="微软雅黑" pitchFamily="34" charset="-122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7375E"/>
          </a:solidFill>
          <a:latin typeface="微软雅黑" pitchFamily="34" charset="-122"/>
          <a:ea typeface="微软雅黑" pitchFamily="34" charset="-122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7375E"/>
          </a:solidFill>
          <a:latin typeface="微软雅黑" pitchFamily="34" charset="-122"/>
          <a:ea typeface="微软雅黑" pitchFamily="34" charset="-122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7375E"/>
          </a:solidFill>
          <a:latin typeface="微软雅黑" pitchFamily="34" charset="-122"/>
          <a:ea typeface="微软雅黑" pitchFamily="34" charset="-122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7375E"/>
          </a:solidFill>
          <a:latin typeface="微软雅黑" pitchFamily="34" charset="-122"/>
          <a:ea typeface="微软雅黑" pitchFamily="34" charset="-122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7375E"/>
          </a:solidFill>
          <a:latin typeface="微软雅黑" pitchFamily="34" charset="-122"/>
          <a:ea typeface="微软雅黑" pitchFamily="34" charset="-122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7375E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defTabSz="457200" rtl="0" eaLnBrk="1" fontAlgn="base" hangingPunct="1">
        <a:lnSpc>
          <a:spcPct val="130000"/>
        </a:lnSpc>
        <a:spcBef>
          <a:spcPts val="1200"/>
        </a:spcBef>
        <a:spcAft>
          <a:spcPct val="0"/>
        </a:spcAft>
        <a:buClr>
          <a:srgbClr val="B60404"/>
        </a:buClr>
        <a:buSzPct val="111000"/>
        <a:buFont typeface="Wingdings" pitchFamily="2" charset="2"/>
        <a:buChar char="￭"/>
        <a:defRPr kumimoji="1" sz="2200" kern="1200">
          <a:solidFill>
            <a:srgbClr val="17375E"/>
          </a:solidFill>
          <a:latin typeface="Heiti SC Light"/>
          <a:ea typeface="Heiti SC Light"/>
          <a:cs typeface="Heiti SC Light"/>
        </a:defRPr>
      </a:lvl1pPr>
      <a:lvl2pPr marL="742950" indent="-285750" algn="l" defTabSz="457200" rtl="0" eaLnBrk="1" fontAlgn="base" hangingPunct="1">
        <a:lnSpc>
          <a:spcPct val="130000"/>
        </a:lnSpc>
        <a:spcBef>
          <a:spcPts val="1200"/>
        </a:spcBef>
        <a:spcAft>
          <a:spcPct val="0"/>
        </a:spcAft>
        <a:buClr>
          <a:srgbClr val="BC4B07"/>
        </a:buClr>
        <a:buSzPct val="102000"/>
        <a:buFont typeface="Arial" pitchFamily="34" charset="0"/>
        <a:buChar char="■"/>
        <a:defRPr kumimoji="1" sz="2000" kern="1200">
          <a:solidFill>
            <a:srgbClr val="17375E"/>
          </a:solidFill>
          <a:latin typeface="Heiti SC Light"/>
          <a:ea typeface="Heiti SC Light"/>
          <a:cs typeface="Heiti SC Light"/>
        </a:defRPr>
      </a:lvl2pPr>
      <a:lvl3pPr marL="1143000" indent="-228600" algn="l" defTabSz="457200" rtl="0" eaLnBrk="1" fontAlgn="base" hangingPunct="1">
        <a:lnSpc>
          <a:spcPct val="130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30000"/>
        </a:lnSpc>
        <a:spcBef>
          <a:spcPts val="12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30000"/>
        </a:lnSpc>
        <a:spcBef>
          <a:spcPts val="12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世界</a:t>
            </a:r>
            <a:r>
              <a:rPr lang="zh-CN" altLang="en-US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各国自然资源</a:t>
            </a:r>
            <a:endParaRPr 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纪珽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中央财经大学 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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国际经济与贸易学院</a:t>
            </a: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" y="908720"/>
            <a:ext cx="9016436" cy="4752528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 descr="https://www.researchgate.net/profile/Ibrahim-Abou-El-Leil/publication/367824774/figure/fig1/AS:11431281116773634@1675308189574/Fig-Oil-and-coal-are-the-worlds-most-important-fossil-fuels-1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06987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8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Natural Gas Reserve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30639" cy="410445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Stacked bar chart showing proven natural gas reserves by count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27384"/>
            <a:ext cx="600546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1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620200" cy="518457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1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Natural Gas Consumption by </a:t>
            </a:r>
            <a:r>
              <a:rPr lang="en-US" altLang="zh-CN" sz="2400" dirty="0" smtClean="0"/>
              <a:t>Country</a:t>
            </a:r>
            <a:endParaRPr lang="zh-CN" altLang="en-US" sz="24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63815"/>
            <a:ext cx="7061047" cy="565766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2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484164" cy="6075434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2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9" y="404664"/>
            <a:ext cx="8002875" cy="5649087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8933966" cy="508759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77" y="116632"/>
            <a:ext cx="4680519" cy="6804533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86A45-1D02-EE8F-2FAC-D7F4820E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世界</a:t>
            </a:r>
            <a:r>
              <a:rPr lang="zh-CN" altLang="en-US" dirty="0" smtClean="0"/>
              <a:t>各国自然资源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3EF22C-DF48-2497-C3DE-198E6755F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75" y="1196752"/>
            <a:ext cx="7573962" cy="4054475"/>
          </a:xfrm>
        </p:spPr>
        <p:txBody>
          <a:bodyPr/>
          <a:lstStyle/>
          <a:p>
            <a:r>
              <a:rPr lang="zh-CN" altLang="en-US" sz="2000" dirty="0"/>
              <a:t>重要的（经济）资源</a:t>
            </a:r>
            <a:endParaRPr lang="en-US" altLang="zh-CN" sz="2000" dirty="0"/>
          </a:p>
          <a:p>
            <a:pPr lvl="1"/>
            <a:r>
              <a:rPr lang="zh-CN" altLang="en-US" sz="1800" dirty="0"/>
              <a:t>石油、天然气、煤</a:t>
            </a:r>
            <a:endParaRPr lang="en-US" altLang="zh-CN" sz="1800" dirty="0"/>
          </a:p>
          <a:p>
            <a:pPr lvl="1"/>
            <a:r>
              <a:rPr lang="zh-CN" altLang="en-US" sz="1800" dirty="0"/>
              <a:t>矿石资源</a:t>
            </a:r>
            <a:endParaRPr lang="en-US" altLang="zh-CN" sz="1800" dirty="0"/>
          </a:p>
          <a:p>
            <a:pPr lvl="1"/>
            <a:r>
              <a:rPr lang="zh-CN" altLang="en-US" sz="1800" dirty="0"/>
              <a:t>水资源</a:t>
            </a:r>
            <a:endParaRPr lang="en-US" altLang="zh-CN" sz="1800" dirty="0"/>
          </a:p>
          <a:p>
            <a:pPr lvl="1"/>
            <a:r>
              <a:rPr lang="zh-CN" altLang="en-US" sz="1800" dirty="0"/>
              <a:t>其他资源：林木、药物、水（风、太阳能）电、核材料</a:t>
            </a:r>
            <a:endParaRPr lang="en-US" altLang="zh-CN" sz="1800" dirty="0"/>
          </a:p>
          <a:p>
            <a:r>
              <a:rPr lang="zh-CN" altLang="en-US" sz="2000" dirty="0"/>
              <a:t>主要的资源国家</a:t>
            </a:r>
            <a:endParaRPr lang="en-US" altLang="zh-CN" sz="2000" dirty="0"/>
          </a:p>
          <a:p>
            <a:r>
              <a:rPr lang="zh-CN" altLang="en-US" sz="2000" dirty="0" smtClean="0"/>
              <a:t>自然资源</a:t>
            </a:r>
            <a:r>
              <a:rPr lang="zh-CN" altLang="en-US" sz="2000" dirty="0"/>
              <a:t>对经济的影响</a:t>
            </a:r>
            <a:endParaRPr lang="en-US" altLang="zh-CN" sz="2000" dirty="0"/>
          </a:p>
          <a:p>
            <a:pPr lvl="1"/>
            <a:r>
              <a:rPr lang="zh-CN" altLang="en-US" sz="1800" dirty="0"/>
              <a:t>荷兰病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FA7E63-C10A-069F-8BEE-D7D535F0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6" y="1196752"/>
            <a:ext cx="8442173" cy="490093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4" y="1268760"/>
            <a:ext cx="8467945" cy="482453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3" y="353634"/>
            <a:ext cx="6912767" cy="615707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2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 descr="data visualization of global steel production by country in 2022 with visualization of China's production over 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93" y="-14858"/>
            <a:ext cx="4968552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9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Gold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2624" y="1268760"/>
            <a:ext cx="8004175" cy="4968552"/>
          </a:xfrm>
        </p:spPr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best estimates currently available suggest that around 212,582 </a:t>
            </a:r>
            <a:r>
              <a:rPr lang="en-US" altLang="zh-CN" dirty="0" err="1"/>
              <a:t>tonnes</a:t>
            </a:r>
            <a:r>
              <a:rPr lang="en-US" altLang="zh-CN" dirty="0"/>
              <a:t> of gold has been mined throughout history, of which around two-thirds has been mined since 1950. </a:t>
            </a:r>
            <a:endParaRPr lang="en-US" altLang="zh-CN" dirty="0" smtClean="0"/>
          </a:p>
          <a:p>
            <a:r>
              <a:rPr lang="en-US" altLang="zh-CN" dirty="0" smtClean="0"/>
              <a:t>And </a:t>
            </a:r>
            <a:r>
              <a:rPr lang="en-US" altLang="zh-CN" dirty="0"/>
              <a:t>since gold is virtually indestructible, this means that almost all of this metal is still around in one form or another. </a:t>
            </a:r>
            <a:endParaRPr lang="en-US" altLang="zh-CN" dirty="0" smtClean="0"/>
          </a:p>
          <a:p>
            <a:r>
              <a:rPr lang="en-US" altLang="zh-CN" dirty="0" smtClean="0"/>
              <a:t>If </a:t>
            </a:r>
            <a:r>
              <a:rPr lang="en-US" altLang="zh-CN" dirty="0"/>
              <a:t>every single ounce of this gold were placed next to each other, the resulting cube of pure gold would only measure around 22 </a:t>
            </a:r>
            <a:r>
              <a:rPr lang="en-US" altLang="zh-CN" dirty="0" err="1"/>
              <a:t>metres</a:t>
            </a:r>
            <a:r>
              <a:rPr lang="en-US" altLang="zh-CN" dirty="0"/>
              <a:t> on each side.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4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009531" cy="374441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6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8" y="887414"/>
            <a:ext cx="8229451" cy="542877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3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2" name="Picture 2" descr="Trends in some gold-producing countr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6564" cy="70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75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Annual world mined gold production, </a:t>
            </a:r>
            <a:r>
              <a:rPr lang="en-US" altLang="zh-CN" sz="2400" dirty="0" smtClean="0"/>
              <a:t>1900–2014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 descr="Annual world mined gold production, 1900–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5189"/>
            <a:ext cx="8855536" cy="57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85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 descr="Total Renewable Water Resources by Coun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535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9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99"/>
            <a:ext cx="8640960" cy="6856147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218" name="Picture 2" descr="https://gimg2.baidu.com/image_search/src=http%3A%2F%2Fimage109.360doc.com%2FDownloadImg%2F2020%2F04%2F1808%2F188356498_1_20200418084533276.jpg&amp;refer=http%3A%2F%2Fimage109.360doc.com&amp;app=2002&amp;size=f9999,10000&amp;q=a80&amp;n=0&amp;g=0n&amp;fmt=auto?sec=1713759396&amp;t=0e820d2f261e367b1482dc7638cd3d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182"/>
            <a:ext cx="794348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08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42" name="Picture 2" descr="https://u3.huatu.com/uploads/allimg/210624/660643-210624095J757584750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7" y="188640"/>
            <a:ext cx="7148383" cy="564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91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荷兰病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24744"/>
            <a:ext cx="7573962" cy="4054475"/>
          </a:xfrm>
        </p:spPr>
        <p:txBody>
          <a:bodyPr/>
          <a:lstStyle/>
          <a:p>
            <a:r>
              <a:rPr lang="zh-CN" altLang="en-US" sz="2000" dirty="0">
                <a:latin typeface="+mj-ea"/>
                <a:ea typeface="+mj-ea"/>
              </a:rPr>
              <a:t>荷兰病（</a:t>
            </a:r>
            <a:r>
              <a:rPr lang="en-US" altLang="zh-CN" sz="2000" dirty="0">
                <a:latin typeface="+mj-ea"/>
                <a:ea typeface="+mj-ea"/>
              </a:rPr>
              <a:t>the Dutch disease</a:t>
            </a:r>
            <a:r>
              <a:rPr lang="zh-CN" altLang="en-US" sz="2000" dirty="0">
                <a:latin typeface="+mj-ea"/>
                <a:ea typeface="+mj-ea"/>
              </a:rPr>
              <a:t>），是指一国（特别是指中小国家）经济的某一初级产品部门异常繁荣而导致其他部门的衰落的现象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en-US" altLang="zh-CN" sz="2000" dirty="0" smtClean="0">
                <a:latin typeface="+mj-ea"/>
                <a:ea typeface="+mj-ea"/>
              </a:rPr>
              <a:t>20</a:t>
            </a:r>
            <a:r>
              <a:rPr lang="zh-CN" altLang="en-US" sz="2000" dirty="0">
                <a:latin typeface="+mj-ea"/>
                <a:ea typeface="+mj-ea"/>
              </a:rPr>
              <a:t>世纪</a:t>
            </a:r>
            <a:r>
              <a:rPr lang="en-US" altLang="zh-CN" sz="2000" dirty="0">
                <a:latin typeface="+mj-ea"/>
                <a:ea typeface="+mj-ea"/>
              </a:rPr>
              <a:t>60</a:t>
            </a:r>
            <a:r>
              <a:rPr lang="zh-CN" altLang="en-US" sz="2000" dirty="0">
                <a:latin typeface="+mj-ea"/>
                <a:ea typeface="+mj-ea"/>
              </a:rPr>
              <a:t>年代，已是制成品出口主要国家的荷兰发现大量石油和天然气，荷兰政府大力发展石油、天然气业，出口剧增，国际收支出现顺差，经济显现繁荣景象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可是</a:t>
            </a:r>
            <a:r>
              <a:rPr lang="zh-CN" altLang="en-US" sz="2000" dirty="0">
                <a:latin typeface="+mj-ea"/>
                <a:ea typeface="+mj-ea"/>
              </a:rPr>
              <a:t>，蓬勃发展的天然气业却严重打击了荷兰的农业和其他工业部门，削弱了其他出口行业的国际竞争力，到</a:t>
            </a:r>
            <a:r>
              <a:rPr lang="en-US" altLang="zh-CN" sz="2000" dirty="0">
                <a:latin typeface="+mj-ea"/>
                <a:ea typeface="+mj-ea"/>
              </a:rPr>
              <a:t>20</a:t>
            </a:r>
            <a:r>
              <a:rPr lang="zh-CN" altLang="en-US" sz="2000" dirty="0">
                <a:latin typeface="+mj-ea"/>
                <a:ea typeface="+mj-ea"/>
              </a:rPr>
              <a:t>世纪</a:t>
            </a:r>
            <a:r>
              <a:rPr lang="en-US" altLang="zh-CN" sz="2000" dirty="0">
                <a:latin typeface="+mj-ea"/>
                <a:ea typeface="+mj-ea"/>
              </a:rPr>
              <a:t>70</a:t>
            </a:r>
            <a:r>
              <a:rPr lang="zh-CN" altLang="en-US" sz="2000" dirty="0">
                <a:latin typeface="+mj-ea"/>
                <a:ea typeface="+mj-ea"/>
              </a:rPr>
              <a:t>年代初期，荷兰遭受到通货膨胀上升、制成品出口下降、收入增长率降低、失业率增加的困扰，国际上称之为“荷兰病”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中国</a:t>
            </a:r>
            <a:r>
              <a:rPr lang="zh-CN" altLang="en-US" sz="2000" dirty="0">
                <a:latin typeface="+mj-ea"/>
                <a:ea typeface="+mj-ea"/>
              </a:rPr>
              <a:t>很多城市出现荷兰病，例如辽宁阜新。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6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08" y="0"/>
            <a:ext cx="4689352" cy="685800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" y="404664"/>
            <a:ext cx="8568952" cy="6048672"/>
          </a:xfrm>
        </p:spPr>
      </p:pic>
    </p:spTree>
    <p:extLst>
      <p:ext uri="{BB962C8B-B14F-4D97-AF65-F5344CB8AC3E}">
        <p14:creationId xmlns:p14="http://schemas.microsoft.com/office/powerpoint/2010/main" val="887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" y="712175"/>
            <a:ext cx="8780684" cy="5665899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792" y="0"/>
            <a:ext cx="3672408" cy="68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8" y="476672"/>
            <a:ext cx="7441657" cy="554461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3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413"/>
            <a:ext cx="9157970" cy="4739928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C837-A956-41C2-A87F-F1D1CF00BE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8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演示文稿1" id="{043A07C6-793D-432A-A1BB-1D2AC2AC404B}" vid="{83E05982-B379-4F6E-85E3-A2C3EA153E4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国贸学院模板 - Copy</Template>
  <TotalTime>2893</TotalTime>
  <Words>333</Words>
  <Application>Microsoft Office PowerPoint</Application>
  <PresentationFormat>全屏显示(4:3)</PresentationFormat>
  <Paragraphs>57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Heiti SC Light</vt:lpstr>
      <vt:lpstr>黑体</vt:lpstr>
      <vt:lpstr>华文楷体</vt:lpstr>
      <vt:lpstr>宋体</vt:lpstr>
      <vt:lpstr>微软雅黑</vt:lpstr>
      <vt:lpstr>Arial</vt:lpstr>
      <vt:lpstr>Calibri</vt:lpstr>
      <vt:lpstr>Symbol</vt:lpstr>
      <vt:lpstr>Wingdings</vt:lpstr>
      <vt:lpstr>Office 主题</vt:lpstr>
      <vt:lpstr> 世界各国自然资源</vt:lpstr>
      <vt:lpstr>世界各国自然资源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Natural Gas Reserve</vt:lpstr>
      <vt:lpstr>PowerPoint 演示文稿</vt:lpstr>
      <vt:lpstr>PowerPoint 演示文稿</vt:lpstr>
      <vt:lpstr>Natural Gas Consumption by Country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Gold</vt:lpstr>
      <vt:lpstr>PowerPoint 演示文稿</vt:lpstr>
      <vt:lpstr>PowerPoint 演示文稿</vt:lpstr>
      <vt:lpstr>PowerPoint 演示文稿</vt:lpstr>
      <vt:lpstr>Annual world mined gold production, 1900–2014</vt:lpstr>
      <vt:lpstr>PowerPoint 演示文稿</vt:lpstr>
      <vt:lpstr>PowerPoint 演示文稿</vt:lpstr>
      <vt:lpstr>PowerPoint 演示文稿</vt:lpstr>
      <vt:lpstr>荷兰病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副高职称评审  述职报告</dc:title>
  <dc:creator>Ji Runrun</dc:creator>
  <cp:lastModifiedBy>MSI</cp:lastModifiedBy>
  <cp:revision>61</cp:revision>
  <dcterms:created xsi:type="dcterms:W3CDTF">2022-03-12T07:14:39Z</dcterms:created>
  <dcterms:modified xsi:type="dcterms:W3CDTF">2024-03-23T04:28:26Z</dcterms:modified>
</cp:coreProperties>
</file>