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34" r:id="rId2"/>
    <p:sldId id="352" r:id="rId3"/>
    <p:sldId id="354" r:id="rId4"/>
    <p:sldId id="375" r:id="rId5"/>
    <p:sldId id="359" r:id="rId6"/>
    <p:sldId id="378" r:id="rId7"/>
    <p:sldId id="377" r:id="rId8"/>
    <p:sldId id="355" r:id="rId9"/>
    <p:sldId id="358" r:id="rId10"/>
    <p:sldId id="376" r:id="rId11"/>
    <p:sldId id="379" r:id="rId12"/>
    <p:sldId id="381" r:id="rId13"/>
    <p:sldId id="380" r:id="rId14"/>
    <p:sldId id="382" r:id="rId15"/>
    <p:sldId id="383" r:id="rId16"/>
    <p:sldId id="384" r:id="rId17"/>
    <p:sldId id="385" r:id="rId18"/>
    <p:sldId id="386" r:id="rId19"/>
    <p:sldId id="387" r:id="rId20"/>
    <p:sldId id="388" r:id="rId21"/>
    <p:sldId id="389" r:id="rId22"/>
    <p:sldId id="390" r:id="rId23"/>
    <p:sldId id="391" r:id="rId24"/>
    <p:sldId id="392" r:id="rId25"/>
    <p:sldId id="394" r:id="rId26"/>
    <p:sldId id="395" r:id="rId27"/>
    <p:sldId id="396" r:id="rId28"/>
    <p:sldId id="397" r:id="rId29"/>
    <p:sldId id="337"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16B"/>
    <a:srgbClr val="394966"/>
    <a:srgbClr val="25C385"/>
    <a:srgbClr val="11998E"/>
    <a:srgbClr val="38EF7D"/>
    <a:srgbClr val="59C173"/>
    <a:srgbClr val="2C5364"/>
    <a:srgbClr val="2C3E50"/>
    <a:srgbClr val="DFE4ED"/>
    <a:srgbClr val="428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A5A01-94F0-A943-B9EE-B93D6F59C0E6}" v="5" dt="2024-12-02T09:55:54.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5" autoAdjust="0"/>
    <p:restoredTop sz="94660"/>
  </p:normalViewPr>
  <p:slideViewPr>
    <p:cSldViewPr snapToGrid="0">
      <p:cViewPr varScale="1">
        <p:scale>
          <a:sx n="116" d="100"/>
          <a:sy n="116" d="100"/>
        </p:scale>
        <p:origin x="20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711A5A01-94F0-A943-B9EE-B93D6F59C0E6}"/>
    <pc:docChg chg="undo custSel addSld delSld modSld sldOrd">
      <pc:chgData name="Lu Zhiyu" userId="ac0a4e748700494f" providerId="LiveId" clId="{711A5A01-94F0-A943-B9EE-B93D6F59C0E6}" dt="2024-12-02T10:59:31.008" v="4474" actId="20577"/>
      <pc:docMkLst>
        <pc:docMk/>
      </pc:docMkLst>
      <pc:sldChg chg="ord">
        <pc:chgData name="Lu Zhiyu" userId="ac0a4e748700494f" providerId="LiveId" clId="{711A5A01-94F0-A943-B9EE-B93D6F59C0E6}" dt="2024-11-30T08:20:21.202" v="0" actId="20578"/>
        <pc:sldMkLst>
          <pc:docMk/>
          <pc:sldMk cId="0" sldId="358"/>
        </pc:sldMkLst>
      </pc:sldChg>
      <pc:sldChg chg="ord">
        <pc:chgData name="Lu Zhiyu" userId="ac0a4e748700494f" providerId="LiveId" clId="{711A5A01-94F0-A943-B9EE-B93D6F59C0E6}" dt="2024-11-30T08:20:21.202" v="0" actId="20578"/>
        <pc:sldMkLst>
          <pc:docMk/>
          <pc:sldMk cId="3340947628" sldId="376"/>
        </pc:sldMkLst>
      </pc:sldChg>
      <pc:sldChg chg="ord">
        <pc:chgData name="Lu Zhiyu" userId="ac0a4e748700494f" providerId="LiveId" clId="{711A5A01-94F0-A943-B9EE-B93D6F59C0E6}" dt="2024-11-30T08:20:24.497" v="1" actId="20578"/>
        <pc:sldMkLst>
          <pc:docMk/>
          <pc:sldMk cId="730530680" sldId="377"/>
        </pc:sldMkLst>
      </pc:sldChg>
      <pc:sldChg chg="ord">
        <pc:chgData name="Lu Zhiyu" userId="ac0a4e748700494f" providerId="LiveId" clId="{711A5A01-94F0-A943-B9EE-B93D6F59C0E6}" dt="2024-11-30T08:20:21.202" v="0" actId="20578"/>
        <pc:sldMkLst>
          <pc:docMk/>
          <pc:sldMk cId="3106625865" sldId="379"/>
        </pc:sldMkLst>
      </pc:sldChg>
      <pc:sldChg chg="new del">
        <pc:chgData name="Lu Zhiyu" userId="ac0a4e748700494f" providerId="LiveId" clId="{711A5A01-94F0-A943-B9EE-B93D6F59C0E6}" dt="2024-12-02T09:11:38.072" v="4" actId="2696"/>
        <pc:sldMkLst>
          <pc:docMk/>
          <pc:sldMk cId="919148255" sldId="393"/>
        </pc:sldMkLst>
      </pc:sldChg>
      <pc:sldChg chg="modSp add mod">
        <pc:chgData name="Lu Zhiyu" userId="ac0a4e748700494f" providerId="LiveId" clId="{711A5A01-94F0-A943-B9EE-B93D6F59C0E6}" dt="2024-12-02T09:13:35.436" v="29" actId="14100"/>
        <pc:sldMkLst>
          <pc:docMk/>
          <pc:sldMk cId="1468424240" sldId="394"/>
        </pc:sldMkLst>
        <pc:spChg chg="mod">
          <ac:chgData name="Lu Zhiyu" userId="ac0a4e748700494f" providerId="LiveId" clId="{711A5A01-94F0-A943-B9EE-B93D6F59C0E6}" dt="2024-12-02T09:11:40.842" v="6" actId="20577"/>
          <ac:spMkLst>
            <pc:docMk/>
            <pc:sldMk cId="1468424240" sldId="394"/>
            <ac:spMk id="14" creationId="{9BDA8F0B-B5A4-7F15-8A45-58D695749BFF}"/>
          </ac:spMkLst>
        </pc:spChg>
        <pc:spChg chg="mod">
          <ac:chgData name="Lu Zhiyu" userId="ac0a4e748700494f" providerId="LiveId" clId="{711A5A01-94F0-A943-B9EE-B93D6F59C0E6}" dt="2024-12-02T09:13:35.436" v="29" actId="14100"/>
          <ac:spMkLst>
            <pc:docMk/>
            <pc:sldMk cId="1468424240" sldId="394"/>
            <ac:spMk id="17" creationId="{3CCE8A18-2016-97E3-088A-D650EA4E35CF}"/>
          </ac:spMkLst>
        </pc:spChg>
      </pc:sldChg>
      <pc:sldChg chg="delSp modSp add mod">
        <pc:chgData name="Lu Zhiyu" userId="ac0a4e748700494f" providerId="LiveId" clId="{711A5A01-94F0-A943-B9EE-B93D6F59C0E6}" dt="2024-12-02T09:42:17.369" v="1506" actId="20577"/>
        <pc:sldMkLst>
          <pc:docMk/>
          <pc:sldMk cId="3803824234" sldId="395"/>
        </pc:sldMkLst>
        <pc:spChg chg="del">
          <ac:chgData name="Lu Zhiyu" userId="ac0a4e748700494f" providerId="LiveId" clId="{711A5A01-94F0-A943-B9EE-B93D6F59C0E6}" dt="2024-12-02T09:23:03.878" v="768" actId="478"/>
          <ac:spMkLst>
            <pc:docMk/>
            <pc:sldMk cId="3803824234" sldId="395"/>
            <ac:spMk id="3" creationId="{C3A19F62-5C3E-B543-A713-6E30E9127F4D}"/>
          </ac:spMkLst>
        </pc:spChg>
        <pc:spChg chg="mod">
          <ac:chgData name="Lu Zhiyu" userId="ac0a4e748700494f" providerId="LiveId" clId="{711A5A01-94F0-A943-B9EE-B93D6F59C0E6}" dt="2024-12-02T09:13:51.437" v="51" actId="20577"/>
          <ac:spMkLst>
            <pc:docMk/>
            <pc:sldMk cId="3803824234" sldId="395"/>
            <ac:spMk id="4" creationId="{C30D0C54-FD35-D74C-8EFE-493CE454140B}"/>
          </ac:spMkLst>
        </pc:spChg>
        <pc:spChg chg="del">
          <ac:chgData name="Lu Zhiyu" userId="ac0a4e748700494f" providerId="LiveId" clId="{711A5A01-94F0-A943-B9EE-B93D6F59C0E6}" dt="2024-12-02T09:23:01.658" v="767" actId="478"/>
          <ac:spMkLst>
            <pc:docMk/>
            <pc:sldMk cId="3803824234" sldId="395"/>
            <ac:spMk id="5" creationId="{489B4AD0-5B4C-9C79-64B6-166B50F81C83}"/>
          </ac:spMkLst>
        </pc:spChg>
        <pc:spChg chg="mod">
          <ac:chgData name="Lu Zhiyu" userId="ac0a4e748700494f" providerId="LiveId" clId="{711A5A01-94F0-A943-B9EE-B93D6F59C0E6}" dt="2024-12-02T09:42:17.369" v="1506" actId="20577"/>
          <ac:spMkLst>
            <pc:docMk/>
            <pc:sldMk cId="3803824234" sldId="395"/>
            <ac:spMk id="10" creationId="{75B6313D-B1F5-A91A-9BB8-6D141C91063A}"/>
          </ac:spMkLst>
        </pc:spChg>
      </pc:sldChg>
      <pc:sldChg chg="addSp delSp modSp add mod">
        <pc:chgData name="Lu Zhiyu" userId="ac0a4e748700494f" providerId="LiveId" clId="{711A5A01-94F0-A943-B9EE-B93D6F59C0E6}" dt="2024-12-02T09:55:52.759" v="2906"/>
        <pc:sldMkLst>
          <pc:docMk/>
          <pc:sldMk cId="1866736566" sldId="396"/>
        </pc:sldMkLst>
        <pc:spChg chg="del">
          <ac:chgData name="Lu Zhiyu" userId="ac0a4e748700494f" providerId="LiveId" clId="{711A5A01-94F0-A943-B9EE-B93D6F59C0E6}" dt="2024-12-02T09:55:24.270" v="2888" actId="478"/>
          <ac:spMkLst>
            <pc:docMk/>
            <pc:sldMk cId="1866736566" sldId="396"/>
            <ac:spMk id="2" creationId="{2F12E2BA-3A40-9DE1-11A7-F7C042766984}"/>
          </ac:spMkLst>
        </pc:spChg>
        <pc:spChg chg="add del mod">
          <ac:chgData name="Lu Zhiyu" userId="ac0a4e748700494f" providerId="LiveId" clId="{711A5A01-94F0-A943-B9EE-B93D6F59C0E6}" dt="2024-12-02T09:55:52.759" v="2906"/>
          <ac:spMkLst>
            <pc:docMk/>
            <pc:sldMk cId="1866736566" sldId="396"/>
            <ac:spMk id="3" creationId="{A6028EDE-7D93-DFBC-8815-ED71D3BD56B3}"/>
          </ac:spMkLst>
        </pc:spChg>
        <pc:spChg chg="mod">
          <ac:chgData name="Lu Zhiyu" userId="ac0a4e748700494f" providerId="LiveId" clId="{711A5A01-94F0-A943-B9EE-B93D6F59C0E6}" dt="2024-12-02T09:42:34.350" v="1520" actId="20577"/>
          <ac:spMkLst>
            <pc:docMk/>
            <pc:sldMk cId="1866736566" sldId="396"/>
            <ac:spMk id="4" creationId="{CD44E248-668D-196A-B131-76BD5F6B5025}"/>
          </ac:spMkLst>
        </pc:spChg>
        <pc:spChg chg="mod">
          <ac:chgData name="Lu Zhiyu" userId="ac0a4e748700494f" providerId="LiveId" clId="{711A5A01-94F0-A943-B9EE-B93D6F59C0E6}" dt="2024-12-02T09:55:21.409" v="2887" actId="20577"/>
          <ac:spMkLst>
            <pc:docMk/>
            <pc:sldMk cId="1866736566" sldId="396"/>
            <ac:spMk id="10" creationId="{E0A0ECDC-2095-E4FB-B86D-E0D53A5E6ADE}"/>
          </ac:spMkLst>
        </pc:spChg>
      </pc:sldChg>
      <pc:sldChg chg="modSp add mod">
        <pc:chgData name="Lu Zhiyu" userId="ac0a4e748700494f" providerId="LiveId" clId="{711A5A01-94F0-A943-B9EE-B93D6F59C0E6}" dt="2024-12-02T10:59:31.008" v="4474" actId="20577"/>
        <pc:sldMkLst>
          <pc:docMk/>
          <pc:sldMk cId="1805705067" sldId="397"/>
        </pc:sldMkLst>
        <pc:spChg chg="mod">
          <ac:chgData name="Lu Zhiyu" userId="ac0a4e748700494f" providerId="LiveId" clId="{711A5A01-94F0-A943-B9EE-B93D6F59C0E6}" dt="2024-12-02T09:56:01.222" v="2919" actId="20577"/>
          <ac:spMkLst>
            <pc:docMk/>
            <pc:sldMk cId="1805705067" sldId="397"/>
            <ac:spMk id="4" creationId="{8D6833B4-A32C-1242-BFDB-314348B525CF}"/>
          </ac:spMkLst>
        </pc:spChg>
        <pc:spChg chg="mod">
          <ac:chgData name="Lu Zhiyu" userId="ac0a4e748700494f" providerId="LiveId" clId="{711A5A01-94F0-A943-B9EE-B93D6F59C0E6}" dt="2024-12-02T10:59:31.008" v="4474" actId="20577"/>
          <ac:spMkLst>
            <pc:docMk/>
            <pc:sldMk cId="1805705067" sldId="397"/>
            <ac:spMk id="10" creationId="{E16A0908-A426-8EA2-D124-16EF3B0B84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394966"/>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0D25FF-AB7B-4A13-9FC6-16F031DAADC1}" type="slidenum">
              <a:rPr lang="zh-CN" altLang="en-US" smtClean="0"/>
              <a:t>‹#›</a:t>
            </a:fld>
            <a:endParaRPr lang="zh-CN" altLang="en-US"/>
          </a:p>
        </p:txBody>
      </p:sp>
      <p:sp>
        <p:nvSpPr>
          <p:cNvPr id="7" name="圆角矩形 9"/>
          <p:cNvSpPr/>
          <p:nvPr userDrawn="1"/>
        </p:nvSpPr>
        <p:spPr>
          <a:xfrm>
            <a:off x="349885" y="280669"/>
            <a:ext cx="11492230" cy="629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2DAEF87-54DE-4214-938A-463542D59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0D25FF-AB7B-4A13-9FC6-16F031DAAD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AEF87-54DE-4214-938A-463542D59EF9}" type="datetimeFigureOut">
              <a:rPr lang="zh-CN" altLang="en-US" smtClean="0"/>
              <a:t>2024/12/2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D25FF-AB7B-4A13-9FC6-16F031DAAD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wave_166892"/>
          <p:cNvSpPr>
            <a:spLocks noChangeAspect="1"/>
          </p:cNvSpPr>
          <p:nvPr/>
        </p:nvSpPr>
        <p:spPr bwMode="auto">
          <a:xfrm>
            <a:off x="703016" y="833644"/>
            <a:ext cx="609685" cy="3544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750" h="352774">
                <a:moveTo>
                  <a:pt x="303425" y="267513"/>
                </a:moveTo>
                <a:cubicBezTo>
                  <a:pt x="325394" y="267612"/>
                  <a:pt x="345983" y="276069"/>
                  <a:pt x="361548" y="291607"/>
                </a:cubicBezTo>
                <a:cubicBezTo>
                  <a:pt x="373173" y="303211"/>
                  <a:pt x="391989" y="303211"/>
                  <a:pt x="403614" y="291607"/>
                </a:cubicBezTo>
                <a:cubicBezTo>
                  <a:pt x="419081" y="276069"/>
                  <a:pt x="439769" y="267513"/>
                  <a:pt x="461738" y="267513"/>
                </a:cubicBezTo>
                <a:cubicBezTo>
                  <a:pt x="483706" y="267612"/>
                  <a:pt x="504394" y="276069"/>
                  <a:pt x="519861" y="291607"/>
                </a:cubicBezTo>
                <a:cubicBezTo>
                  <a:pt x="525476" y="297212"/>
                  <a:pt x="532964" y="300260"/>
                  <a:pt x="540943" y="300260"/>
                </a:cubicBezTo>
                <a:cubicBezTo>
                  <a:pt x="548824" y="300260"/>
                  <a:pt x="556311" y="297212"/>
                  <a:pt x="561927" y="291607"/>
                </a:cubicBezTo>
                <a:cubicBezTo>
                  <a:pt x="572172" y="281379"/>
                  <a:pt x="588821" y="281379"/>
                  <a:pt x="599067" y="291607"/>
                </a:cubicBezTo>
                <a:cubicBezTo>
                  <a:pt x="609312" y="301834"/>
                  <a:pt x="609312" y="318453"/>
                  <a:pt x="599067" y="328680"/>
                </a:cubicBezTo>
                <a:cubicBezTo>
                  <a:pt x="583501" y="344218"/>
                  <a:pt x="562912" y="352774"/>
                  <a:pt x="540943" y="352774"/>
                </a:cubicBezTo>
                <a:cubicBezTo>
                  <a:pt x="518975" y="352774"/>
                  <a:pt x="498286" y="344218"/>
                  <a:pt x="482721" y="328680"/>
                </a:cubicBezTo>
                <a:cubicBezTo>
                  <a:pt x="477106" y="323075"/>
                  <a:pt x="469717" y="320027"/>
                  <a:pt x="461738" y="320027"/>
                </a:cubicBezTo>
                <a:cubicBezTo>
                  <a:pt x="453758" y="320027"/>
                  <a:pt x="446369" y="323075"/>
                  <a:pt x="440754" y="328680"/>
                </a:cubicBezTo>
                <a:cubicBezTo>
                  <a:pt x="408638" y="360739"/>
                  <a:pt x="356426" y="360739"/>
                  <a:pt x="324409" y="328680"/>
                </a:cubicBezTo>
                <a:cubicBezTo>
                  <a:pt x="318793" y="323075"/>
                  <a:pt x="311306" y="320027"/>
                  <a:pt x="303425" y="320027"/>
                </a:cubicBezTo>
                <a:cubicBezTo>
                  <a:pt x="295445" y="320027"/>
                  <a:pt x="287958" y="323075"/>
                  <a:pt x="282343" y="328680"/>
                </a:cubicBezTo>
                <a:cubicBezTo>
                  <a:pt x="250326" y="360739"/>
                  <a:pt x="198113" y="360739"/>
                  <a:pt x="166096" y="328680"/>
                </a:cubicBezTo>
                <a:cubicBezTo>
                  <a:pt x="154471" y="317175"/>
                  <a:pt x="135655" y="317175"/>
                  <a:pt x="124030" y="328680"/>
                </a:cubicBezTo>
                <a:cubicBezTo>
                  <a:pt x="91915" y="360739"/>
                  <a:pt x="39800" y="360739"/>
                  <a:pt x="7685" y="328680"/>
                </a:cubicBezTo>
                <a:cubicBezTo>
                  <a:pt x="-2561" y="318453"/>
                  <a:pt x="-2561" y="301834"/>
                  <a:pt x="7685" y="291607"/>
                </a:cubicBezTo>
                <a:cubicBezTo>
                  <a:pt x="17930" y="281379"/>
                  <a:pt x="34579" y="281379"/>
                  <a:pt x="44825" y="291607"/>
                </a:cubicBezTo>
                <a:cubicBezTo>
                  <a:pt x="56449" y="303211"/>
                  <a:pt x="75266" y="303211"/>
                  <a:pt x="86890" y="291607"/>
                </a:cubicBezTo>
                <a:cubicBezTo>
                  <a:pt x="118908" y="259548"/>
                  <a:pt x="171120" y="259548"/>
                  <a:pt x="203236" y="291607"/>
                </a:cubicBezTo>
                <a:cubicBezTo>
                  <a:pt x="214762" y="303211"/>
                  <a:pt x="233677" y="303211"/>
                  <a:pt x="245203" y="291607"/>
                </a:cubicBezTo>
                <a:cubicBezTo>
                  <a:pt x="260768" y="276069"/>
                  <a:pt x="281456" y="267513"/>
                  <a:pt x="303425" y="267513"/>
                </a:cubicBezTo>
                <a:close/>
                <a:moveTo>
                  <a:pt x="303425" y="133727"/>
                </a:moveTo>
                <a:cubicBezTo>
                  <a:pt x="325394" y="133825"/>
                  <a:pt x="345983" y="142288"/>
                  <a:pt x="361548" y="157837"/>
                </a:cubicBezTo>
                <a:cubicBezTo>
                  <a:pt x="373173" y="169449"/>
                  <a:pt x="391989" y="169449"/>
                  <a:pt x="403614" y="157837"/>
                </a:cubicBezTo>
                <a:cubicBezTo>
                  <a:pt x="419081" y="142288"/>
                  <a:pt x="439769" y="133727"/>
                  <a:pt x="461738" y="133727"/>
                </a:cubicBezTo>
                <a:cubicBezTo>
                  <a:pt x="483706" y="133825"/>
                  <a:pt x="504394" y="142288"/>
                  <a:pt x="519861" y="157837"/>
                </a:cubicBezTo>
                <a:cubicBezTo>
                  <a:pt x="525476" y="163446"/>
                  <a:pt x="532964" y="166497"/>
                  <a:pt x="540943" y="166497"/>
                </a:cubicBezTo>
                <a:cubicBezTo>
                  <a:pt x="548824" y="166497"/>
                  <a:pt x="556311" y="163446"/>
                  <a:pt x="561927" y="157837"/>
                </a:cubicBezTo>
                <a:cubicBezTo>
                  <a:pt x="572172" y="147602"/>
                  <a:pt x="588821" y="147602"/>
                  <a:pt x="599067" y="157837"/>
                </a:cubicBezTo>
                <a:cubicBezTo>
                  <a:pt x="609312" y="168071"/>
                  <a:pt x="609312" y="184702"/>
                  <a:pt x="599067" y="194936"/>
                </a:cubicBezTo>
                <a:cubicBezTo>
                  <a:pt x="583501" y="210485"/>
                  <a:pt x="562912" y="219046"/>
                  <a:pt x="540943" y="219046"/>
                </a:cubicBezTo>
                <a:cubicBezTo>
                  <a:pt x="518975" y="219046"/>
                  <a:pt x="498286" y="210485"/>
                  <a:pt x="482721" y="194936"/>
                </a:cubicBezTo>
                <a:cubicBezTo>
                  <a:pt x="477106" y="189327"/>
                  <a:pt x="469717" y="186276"/>
                  <a:pt x="461738" y="186276"/>
                </a:cubicBezTo>
                <a:cubicBezTo>
                  <a:pt x="453758" y="186276"/>
                  <a:pt x="446369" y="189327"/>
                  <a:pt x="440754" y="194936"/>
                </a:cubicBezTo>
                <a:cubicBezTo>
                  <a:pt x="408638" y="227017"/>
                  <a:pt x="356426" y="227017"/>
                  <a:pt x="324409" y="194936"/>
                </a:cubicBezTo>
                <a:cubicBezTo>
                  <a:pt x="318793" y="189327"/>
                  <a:pt x="311306" y="186276"/>
                  <a:pt x="303425" y="186276"/>
                </a:cubicBezTo>
                <a:cubicBezTo>
                  <a:pt x="295445" y="186276"/>
                  <a:pt x="287958" y="189327"/>
                  <a:pt x="282343" y="194936"/>
                </a:cubicBezTo>
                <a:cubicBezTo>
                  <a:pt x="250326" y="227017"/>
                  <a:pt x="198113" y="227017"/>
                  <a:pt x="166096" y="194936"/>
                </a:cubicBezTo>
                <a:cubicBezTo>
                  <a:pt x="154471" y="183423"/>
                  <a:pt x="135655" y="183423"/>
                  <a:pt x="124030" y="194936"/>
                </a:cubicBezTo>
                <a:cubicBezTo>
                  <a:pt x="91915" y="227017"/>
                  <a:pt x="39800" y="227017"/>
                  <a:pt x="7685" y="194936"/>
                </a:cubicBezTo>
                <a:cubicBezTo>
                  <a:pt x="-2561" y="184702"/>
                  <a:pt x="-2561" y="168071"/>
                  <a:pt x="7685" y="157837"/>
                </a:cubicBezTo>
                <a:cubicBezTo>
                  <a:pt x="17930" y="147602"/>
                  <a:pt x="34579" y="147602"/>
                  <a:pt x="44825" y="157837"/>
                </a:cubicBezTo>
                <a:cubicBezTo>
                  <a:pt x="56449" y="169449"/>
                  <a:pt x="75266" y="169449"/>
                  <a:pt x="86890" y="157837"/>
                </a:cubicBezTo>
                <a:cubicBezTo>
                  <a:pt x="118908" y="125756"/>
                  <a:pt x="171120" y="125756"/>
                  <a:pt x="203236" y="157837"/>
                </a:cubicBezTo>
                <a:cubicBezTo>
                  <a:pt x="214762" y="169449"/>
                  <a:pt x="233677" y="169449"/>
                  <a:pt x="245203" y="157837"/>
                </a:cubicBezTo>
                <a:cubicBezTo>
                  <a:pt x="260768" y="142288"/>
                  <a:pt x="281456" y="133727"/>
                  <a:pt x="303425" y="133727"/>
                </a:cubicBezTo>
                <a:close/>
                <a:moveTo>
                  <a:pt x="303425" y="0"/>
                </a:moveTo>
                <a:cubicBezTo>
                  <a:pt x="325394" y="99"/>
                  <a:pt x="345983" y="8556"/>
                  <a:pt x="361548" y="24094"/>
                </a:cubicBezTo>
                <a:cubicBezTo>
                  <a:pt x="373173" y="35698"/>
                  <a:pt x="391989" y="35698"/>
                  <a:pt x="403614" y="24094"/>
                </a:cubicBezTo>
                <a:cubicBezTo>
                  <a:pt x="419081" y="8556"/>
                  <a:pt x="439769" y="0"/>
                  <a:pt x="461738" y="0"/>
                </a:cubicBezTo>
                <a:cubicBezTo>
                  <a:pt x="483706" y="99"/>
                  <a:pt x="504394" y="8556"/>
                  <a:pt x="519861" y="24094"/>
                </a:cubicBezTo>
                <a:cubicBezTo>
                  <a:pt x="525476" y="29699"/>
                  <a:pt x="532964" y="32747"/>
                  <a:pt x="540943" y="32747"/>
                </a:cubicBezTo>
                <a:cubicBezTo>
                  <a:pt x="548824" y="32747"/>
                  <a:pt x="556311" y="29699"/>
                  <a:pt x="561927" y="24094"/>
                </a:cubicBezTo>
                <a:cubicBezTo>
                  <a:pt x="572172" y="13866"/>
                  <a:pt x="588821" y="13866"/>
                  <a:pt x="599067" y="24094"/>
                </a:cubicBezTo>
                <a:cubicBezTo>
                  <a:pt x="609312" y="34321"/>
                  <a:pt x="609312" y="50940"/>
                  <a:pt x="599067" y="61167"/>
                </a:cubicBezTo>
                <a:cubicBezTo>
                  <a:pt x="583501" y="76705"/>
                  <a:pt x="562912" y="85261"/>
                  <a:pt x="540943" y="85261"/>
                </a:cubicBezTo>
                <a:cubicBezTo>
                  <a:pt x="518975" y="85261"/>
                  <a:pt x="498286" y="76705"/>
                  <a:pt x="482721" y="61167"/>
                </a:cubicBezTo>
                <a:cubicBezTo>
                  <a:pt x="477106" y="55562"/>
                  <a:pt x="469717" y="52514"/>
                  <a:pt x="461738" y="52514"/>
                </a:cubicBezTo>
                <a:cubicBezTo>
                  <a:pt x="453758" y="52514"/>
                  <a:pt x="446369" y="55562"/>
                  <a:pt x="440754" y="61167"/>
                </a:cubicBezTo>
                <a:cubicBezTo>
                  <a:pt x="408638" y="93226"/>
                  <a:pt x="356426" y="93226"/>
                  <a:pt x="324409" y="61167"/>
                </a:cubicBezTo>
                <a:cubicBezTo>
                  <a:pt x="318793" y="55562"/>
                  <a:pt x="311306" y="52514"/>
                  <a:pt x="303425" y="52514"/>
                </a:cubicBezTo>
                <a:cubicBezTo>
                  <a:pt x="295445" y="52514"/>
                  <a:pt x="287958" y="55562"/>
                  <a:pt x="282343" y="61167"/>
                </a:cubicBezTo>
                <a:cubicBezTo>
                  <a:pt x="250326" y="93226"/>
                  <a:pt x="198113" y="93226"/>
                  <a:pt x="165997" y="61167"/>
                </a:cubicBezTo>
                <a:cubicBezTo>
                  <a:pt x="154471" y="49662"/>
                  <a:pt x="135655" y="49662"/>
                  <a:pt x="124030" y="61167"/>
                </a:cubicBezTo>
                <a:cubicBezTo>
                  <a:pt x="91915" y="93226"/>
                  <a:pt x="39800" y="93226"/>
                  <a:pt x="7685" y="61167"/>
                </a:cubicBezTo>
                <a:cubicBezTo>
                  <a:pt x="-2561" y="50940"/>
                  <a:pt x="-2561" y="34321"/>
                  <a:pt x="7685" y="24094"/>
                </a:cubicBezTo>
                <a:cubicBezTo>
                  <a:pt x="17930" y="13866"/>
                  <a:pt x="34579" y="13866"/>
                  <a:pt x="44825" y="24094"/>
                </a:cubicBezTo>
                <a:cubicBezTo>
                  <a:pt x="56449" y="35698"/>
                  <a:pt x="75266" y="35698"/>
                  <a:pt x="86890" y="24094"/>
                </a:cubicBezTo>
                <a:cubicBezTo>
                  <a:pt x="118908" y="-7965"/>
                  <a:pt x="171120" y="-7965"/>
                  <a:pt x="203236" y="24094"/>
                </a:cubicBezTo>
                <a:cubicBezTo>
                  <a:pt x="214762" y="35698"/>
                  <a:pt x="233677" y="35698"/>
                  <a:pt x="245203" y="24094"/>
                </a:cubicBezTo>
                <a:cubicBezTo>
                  <a:pt x="260768" y="8556"/>
                  <a:pt x="281456" y="0"/>
                  <a:pt x="303425" y="0"/>
                </a:cubicBezTo>
                <a:close/>
              </a:path>
            </a:pathLst>
          </a:custGeom>
          <a:solidFill>
            <a:srgbClr val="394966"/>
          </a:solidFill>
          <a:ln>
            <a:noFill/>
          </a:ln>
        </p:spPr>
        <p:txBody>
          <a:bodyPr/>
          <a:lstStyle/>
          <a:p>
            <a:endParaRPr lang="zh-CN" altLang="en-US"/>
          </a:p>
        </p:txBody>
      </p:sp>
      <p:sp>
        <p:nvSpPr>
          <p:cNvPr id="37" name="wave_166892"/>
          <p:cNvSpPr>
            <a:spLocks noChangeAspect="1"/>
          </p:cNvSpPr>
          <p:nvPr/>
        </p:nvSpPr>
        <p:spPr bwMode="auto">
          <a:xfrm>
            <a:off x="10879300" y="5601357"/>
            <a:ext cx="609685" cy="3544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750" h="352774">
                <a:moveTo>
                  <a:pt x="303425" y="267513"/>
                </a:moveTo>
                <a:cubicBezTo>
                  <a:pt x="325394" y="267612"/>
                  <a:pt x="345983" y="276069"/>
                  <a:pt x="361548" y="291607"/>
                </a:cubicBezTo>
                <a:cubicBezTo>
                  <a:pt x="373173" y="303211"/>
                  <a:pt x="391989" y="303211"/>
                  <a:pt x="403614" y="291607"/>
                </a:cubicBezTo>
                <a:cubicBezTo>
                  <a:pt x="419081" y="276069"/>
                  <a:pt x="439769" y="267513"/>
                  <a:pt x="461738" y="267513"/>
                </a:cubicBezTo>
                <a:cubicBezTo>
                  <a:pt x="483706" y="267612"/>
                  <a:pt x="504394" y="276069"/>
                  <a:pt x="519861" y="291607"/>
                </a:cubicBezTo>
                <a:cubicBezTo>
                  <a:pt x="525476" y="297212"/>
                  <a:pt x="532964" y="300260"/>
                  <a:pt x="540943" y="300260"/>
                </a:cubicBezTo>
                <a:cubicBezTo>
                  <a:pt x="548824" y="300260"/>
                  <a:pt x="556311" y="297212"/>
                  <a:pt x="561927" y="291607"/>
                </a:cubicBezTo>
                <a:cubicBezTo>
                  <a:pt x="572172" y="281379"/>
                  <a:pt x="588821" y="281379"/>
                  <a:pt x="599067" y="291607"/>
                </a:cubicBezTo>
                <a:cubicBezTo>
                  <a:pt x="609312" y="301834"/>
                  <a:pt x="609312" y="318453"/>
                  <a:pt x="599067" y="328680"/>
                </a:cubicBezTo>
                <a:cubicBezTo>
                  <a:pt x="583501" y="344218"/>
                  <a:pt x="562912" y="352774"/>
                  <a:pt x="540943" y="352774"/>
                </a:cubicBezTo>
                <a:cubicBezTo>
                  <a:pt x="518975" y="352774"/>
                  <a:pt x="498286" y="344218"/>
                  <a:pt x="482721" y="328680"/>
                </a:cubicBezTo>
                <a:cubicBezTo>
                  <a:pt x="477106" y="323075"/>
                  <a:pt x="469717" y="320027"/>
                  <a:pt x="461738" y="320027"/>
                </a:cubicBezTo>
                <a:cubicBezTo>
                  <a:pt x="453758" y="320027"/>
                  <a:pt x="446369" y="323075"/>
                  <a:pt x="440754" y="328680"/>
                </a:cubicBezTo>
                <a:cubicBezTo>
                  <a:pt x="408638" y="360739"/>
                  <a:pt x="356426" y="360739"/>
                  <a:pt x="324409" y="328680"/>
                </a:cubicBezTo>
                <a:cubicBezTo>
                  <a:pt x="318793" y="323075"/>
                  <a:pt x="311306" y="320027"/>
                  <a:pt x="303425" y="320027"/>
                </a:cubicBezTo>
                <a:cubicBezTo>
                  <a:pt x="295445" y="320027"/>
                  <a:pt x="287958" y="323075"/>
                  <a:pt x="282343" y="328680"/>
                </a:cubicBezTo>
                <a:cubicBezTo>
                  <a:pt x="250326" y="360739"/>
                  <a:pt x="198113" y="360739"/>
                  <a:pt x="166096" y="328680"/>
                </a:cubicBezTo>
                <a:cubicBezTo>
                  <a:pt x="154471" y="317175"/>
                  <a:pt x="135655" y="317175"/>
                  <a:pt x="124030" y="328680"/>
                </a:cubicBezTo>
                <a:cubicBezTo>
                  <a:pt x="91915" y="360739"/>
                  <a:pt x="39800" y="360739"/>
                  <a:pt x="7685" y="328680"/>
                </a:cubicBezTo>
                <a:cubicBezTo>
                  <a:pt x="-2561" y="318453"/>
                  <a:pt x="-2561" y="301834"/>
                  <a:pt x="7685" y="291607"/>
                </a:cubicBezTo>
                <a:cubicBezTo>
                  <a:pt x="17930" y="281379"/>
                  <a:pt x="34579" y="281379"/>
                  <a:pt x="44825" y="291607"/>
                </a:cubicBezTo>
                <a:cubicBezTo>
                  <a:pt x="56449" y="303211"/>
                  <a:pt x="75266" y="303211"/>
                  <a:pt x="86890" y="291607"/>
                </a:cubicBezTo>
                <a:cubicBezTo>
                  <a:pt x="118908" y="259548"/>
                  <a:pt x="171120" y="259548"/>
                  <a:pt x="203236" y="291607"/>
                </a:cubicBezTo>
                <a:cubicBezTo>
                  <a:pt x="214762" y="303211"/>
                  <a:pt x="233677" y="303211"/>
                  <a:pt x="245203" y="291607"/>
                </a:cubicBezTo>
                <a:cubicBezTo>
                  <a:pt x="260768" y="276069"/>
                  <a:pt x="281456" y="267513"/>
                  <a:pt x="303425" y="267513"/>
                </a:cubicBezTo>
                <a:close/>
                <a:moveTo>
                  <a:pt x="303425" y="133727"/>
                </a:moveTo>
                <a:cubicBezTo>
                  <a:pt x="325394" y="133825"/>
                  <a:pt x="345983" y="142288"/>
                  <a:pt x="361548" y="157837"/>
                </a:cubicBezTo>
                <a:cubicBezTo>
                  <a:pt x="373173" y="169449"/>
                  <a:pt x="391989" y="169449"/>
                  <a:pt x="403614" y="157837"/>
                </a:cubicBezTo>
                <a:cubicBezTo>
                  <a:pt x="419081" y="142288"/>
                  <a:pt x="439769" y="133727"/>
                  <a:pt x="461738" y="133727"/>
                </a:cubicBezTo>
                <a:cubicBezTo>
                  <a:pt x="483706" y="133825"/>
                  <a:pt x="504394" y="142288"/>
                  <a:pt x="519861" y="157837"/>
                </a:cubicBezTo>
                <a:cubicBezTo>
                  <a:pt x="525476" y="163446"/>
                  <a:pt x="532964" y="166497"/>
                  <a:pt x="540943" y="166497"/>
                </a:cubicBezTo>
                <a:cubicBezTo>
                  <a:pt x="548824" y="166497"/>
                  <a:pt x="556311" y="163446"/>
                  <a:pt x="561927" y="157837"/>
                </a:cubicBezTo>
                <a:cubicBezTo>
                  <a:pt x="572172" y="147602"/>
                  <a:pt x="588821" y="147602"/>
                  <a:pt x="599067" y="157837"/>
                </a:cubicBezTo>
                <a:cubicBezTo>
                  <a:pt x="609312" y="168071"/>
                  <a:pt x="609312" y="184702"/>
                  <a:pt x="599067" y="194936"/>
                </a:cubicBezTo>
                <a:cubicBezTo>
                  <a:pt x="583501" y="210485"/>
                  <a:pt x="562912" y="219046"/>
                  <a:pt x="540943" y="219046"/>
                </a:cubicBezTo>
                <a:cubicBezTo>
                  <a:pt x="518975" y="219046"/>
                  <a:pt x="498286" y="210485"/>
                  <a:pt x="482721" y="194936"/>
                </a:cubicBezTo>
                <a:cubicBezTo>
                  <a:pt x="477106" y="189327"/>
                  <a:pt x="469717" y="186276"/>
                  <a:pt x="461738" y="186276"/>
                </a:cubicBezTo>
                <a:cubicBezTo>
                  <a:pt x="453758" y="186276"/>
                  <a:pt x="446369" y="189327"/>
                  <a:pt x="440754" y="194936"/>
                </a:cubicBezTo>
                <a:cubicBezTo>
                  <a:pt x="408638" y="227017"/>
                  <a:pt x="356426" y="227017"/>
                  <a:pt x="324409" y="194936"/>
                </a:cubicBezTo>
                <a:cubicBezTo>
                  <a:pt x="318793" y="189327"/>
                  <a:pt x="311306" y="186276"/>
                  <a:pt x="303425" y="186276"/>
                </a:cubicBezTo>
                <a:cubicBezTo>
                  <a:pt x="295445" y="186276"/>
                  <a:pt x="287958" y="189327"/>
                  <a:pt x="282343" y="194936"/>
                </a:cubicBezTo>
                <a:cubicBezTo>
                  <a:pt x="250326" y="227017"/>
                  <a:pt x="198113" y="227017"/>
                  <a:pt x="166096" y="194936"/>
                </a:cubicBezTo>
                <a:cubicBezTo>
                  <a:pt x="154471" y="183423"/>
                  <a:pt x="135655" y="183423"/>
                  <a:pt x="124030" y="194936"/>
                </a:cubicBezTo>
                <a:cubicBezTo>
                  <a:pt x="91915" y="227017"/>
                  <a:pt x="39800" y="227017"/>
                  <a:pt x="7685" y="194936"/>
                </a:cubicBezTo>
                <a:cubicBezTo>
                  <a:pt x="-2561" y="184702"/>
                  <a:pt x="-2561" y="168071"/>
                  <a:pt x="7685" y="157837"/>
                </a:cubicBezTo>
                <a:cubicBezTo>
                  <a:pt x="17930" y="147602"/>
                  <a:pt x="34579" y="147602"/>
                  <a:pt x="44825" y="157837"/>
                </a:cubicBezTo>
                <a:cubicBezTo>
                  <a:pt x="56449" y="169449"/>
                  <a:pt x="75266" y="169449"/>
                  <a:pt x="86890" y="157837"/>
                </a:cubicBezTo>
                <a:cubicBezTo>
                  <a:pt x="118908" y="125756"/>
                  <a:pt x="171120" y="125756"/>
                  <a:pt x="203236" y="157837"/>
                </a:cubicBezTo>
                <a:cubicBezTo>
                  <a:pt x="214762" y="169449"/>
                  <a:pt x="233677" y="169449"/>
                  <a:pt x="245203" y="157837"/>
                </a:cubicBezTo>
                <a:cubicBezTo>
                  <a:pt x="260768" y="142288"/>
                  <a:pt x="281456" y="133727"/>
                  <a:pt x="303425" y="133727"/>
                </a:cubicBezTo>
                <a:close/>
                <a:moveTo>
                  <a:pt x="303425" y="0"/>
                </a:moveTo>
                <a:cubicBezTo>
                  <a:pt x="325394" y="99"/>
                  <a:pt x="345983" y="8556"/>
                  <a:pt x="361548" y="24094"/>
                </a:cubicBezTo>
                <a:cubicBezTo>
                  <a:pt x="373173" y="35698"/>
                  <a:pt x="391989" y="35698"/>
                  <a:pt x="403614" y="24094"/>
                </a:cubicBezTo>
                <a:cubicBezTo>
                  <a:pt x="419081" y="8556"/>
                  <a:pt x="439769" y="0"/>
                  <a:pt x="461738" y="0"/>
                </a:cubicBezTo>
                <a:cubicBezTo>
                  <a:pt x="483706" y="99"/>
                  <a:pt x="504394" y="8556"/>
                  <a:pt x="519861" y="24094"/>
                </a:cubicBezTo>
                <a:cubicBezTo>
                  <a:pt x="525476" y="29699"/>
                  <a:pt x="532964" y="32747"/>
                  <a:pt x="540943" y="32747"/>
                </a:cubicBezTo>
                <a:cubicBezTo>
                  <a:pt x="548824" y="32747"/>
                  <a:pt x="556311" y="29699"/>
                  <a:pt x="561927" y="24094"/>
                </a:cubicBezTo>
                <a:cubicBezTo>
                  <a:pt x="572172" y="13866"/>
                  <a:pt x="588821" y="13866"/>
                  <a:pt x="599067" y="24094"/>
                </a:cubicBezTo>
                <a:cubicBezTo>
                  <a:pt x="609312" y="34321"/>
                  <a:pt x="609312" y="50940"/>
                  <a:pt x="599067" y="61167"/>
                </a:cubicBezTo>
                <a:cubicBezTo>
                  <a:pt x="583501" y="76705"/>
                  <a:pt x="562912" y="85261"/>
                  <a:pt x="540943" y="85261"/>
                </a:cubicBezTo>
                <a:cubicBezTo>
                  <a:pt x="518975" y="85261"/>
                  <a:pt x="498286" y="76705"/>
                  <a:pt x="482721" y="61167"/>
                </a:cubicBezTo>
                <a:cubicBezTo>
                  <a:pt x="477106" y="55562"/>
                  <a:pt x="469717" y="52514"/>
                  <a:pt x="461738" y="52514"/>
                </a:cubicBezTo>
                <a:cubicBezTo>
                  <a:pt x="453758" y="52514"/>
                  <a:pt x="446369" y="55562"/>
                  <a:pt x="440754" y="61167"/>
                </a:cubicBezTo>
                <a:cubicBezTo>
                  <a:pt x="408638" y="93226"/>
                  <a:pt x="356426" y="93226"/>
                  <a:pt x="324409" y="61167"/>
                </a:cubicBezTo>
                <a:cubicBezTo>
                  <a:pt x="318793" y="55562"/>
                  <a:pt x="311306" y="52514"/>
                  <a:pt x="303425" y="52514"/>
                </a:cubicBezTo>
                <a:cubicBezTo>
                  <a:pt x="295445" y="52514"/>
                  <a:pt x="287958" y="55562"/>
                  <a:pt x="282343" y="61167"/>
                </a:cubicBezTo>
                <a:cubicBezTo>
                  <a:pt x="250326" y="93226"/>
                  <a:pt x="198113" y="93226"/>
                  <a:pt x="165997" y="61167"/>
                </a:cubicBezTo>
                <a:cubicBezTo>
                  <a:pt x="154471" y="49662"/>
                  <a:pt x="135655" y="49662"/>
                  <a:pt x="124030" y="61167"/>
                </a:cubicBezTo>
                <a:cubicBezTo>
                  <a:pt x="91915" y="93226"/>
                  <a:pt x="39800" y="93226"/>
                  <a:pt x="7685" y="61167"/>
                </a:cubicBezTo>
                <a:cubicBezTo>
                  <a:pt x="-2561" y="50940"/>
                  <a:pt x="-2561" y="34321"/>
                  <a:pt x="7685" y="24094"/>
                </a:cubicBezTo>
                <a:cubicBezTo>
                  <a:pt x="17930" y="13866"/>
                  <a:pt x="34579" y="13866"/>
                  <a:pt x="44825" y="24094"/>
                </a:cubicBezTo>
                <a:cubicBezTo>
                  <a:pt x="56449" y="35698"/>
                  <a:pt x="75266" y="35698"/>
                  <a:pt x="86890" y="24094"/>
                </a:cubicBezTo>
                <a:cubicBezTo>
                  <a:pt x="118908" y="-7965"/>
                  <a:pt x="171120" y="-7965"/>
                  <a:pt x="203236" y="24094"/>
                </a:cubicBezTo>
                <a:cubicBezTo>
                  <a:pt x="214762" y="35698"/>
                  <a:pt x="233677" y="35698"/>
                  <a:pt x="245203" y="24094"/>
                </a:cubicBezTo>
                <a:cubicBezTo>
                  <a:pt x="260768" y="8556"/>
                  <a:pt x="281456" y="0"/>
                  <a:pt x="303425" y="0"/>
                </a:cubicBezTo>
                <a:close/>
              </a:path>
            </a:pathLst>
          </a:custGeom>
          <a:solidFill>
            <a:srgbClr val="394966"/>
          </a:solidFill>
          <a:ln>
            <a:noFill/>
          </a:ln>
        </p:spPr>
        <p:txBody>
          <a:bodyPr/>
          <a:lstStyle/>
          <a:p>
            <a:endParaRPr lang="zh-CN" altLang="en-US"/>
          </a:p>
        </p:txBody>
      </p:sp>
      <p:grpSp>
        <p:nvGrpSpPr>
          <p:cNvPr id="40" name="组合 39"/>
          <p:cNvGrpSpPr/>
          <p:nvPr/>
        </p:nvGrpSpPr>
        <p:grpSpPr>
          <a:xfrm>
            <a:off x="1896750" y="2689588"/>
            <a:ext cx="9290842" cy="1263016"/>
            <a:chOff x="1896750" y="2632436"/>
            <a:chExt cx="9315688" cy="1263016"/>
          </a:xfrm>
        </p:grpSpPr>
        <p:sp>
          <p:nvSpPr>
            <p:cNvPr id="17" name="文本框 16"/>
            <p:cNvSpPr txBox="1"/>
            <p:nvPr/>
          </p:nvSpPr>
          <p:spPr>
            <a:xfrm>
              <a:off x="1896750" y="2632436"/>
              <a:ext cx="8345757" cy="584775"/>
            </a:xfrm>
            <a:prstGeom prst="rect">
              <a:avLst/>
            </a:prstGeom>
            <a:noFill/>
          </p:spPr>
          <p:txBody>
            <a:bodyPr wrap="square" rtlCol="0">
              <a:spAutoFit/>
            </a:bodyPr>
            <a:lstStyle/>
            <a:p>
              <a:pPr lvl="0" algn="dist">
                <a:defRPr/>
              </a:pPr>
              <a:r>
                <a:rPr lang="zh-CN" altLang="en-US" sz="3200" dirty="0">
                  <a:solidFill>
                    <a:srgbClr val="394966"/>
                  </a:solidFill>
                  <a:latin typeface="黑体" panose="02010609060101010101" pitchFamily="49" charset="-122"/>
                  <a:ea typeface="黑体" panose="02010609060101010101" pitchFamily="49" charset="-122"/>
                </a:rPr>
                <a:t>独立董事与审计师出自同门是“祸”还是“福”</a:t>
              </a:r>
              <a:endParaRPr kumimoji="0" lang="zh-CN" altLang="en-US" sz="3200" b="0" i="0" u="none" strike="noStrike" kern="1200" cap="none" spc="0" normalizeH="0" baseline="0" noProof="0" dirty="0">
                <a:ln>
                  <a:noFill/>
                </a:ln>
                <a:solidFill>
                  <a:srgbClr val="394966"/>
                </a:solidFill>
                <a:effectLst/>
                <a:uLnTx/>
                <a:uFillTx/>
                <a:latin typeface="黑体" panose="02010609060101010101" pitchFamily="49" charset="-122"/>
                <a:ea typeface="黑体" panose="02010609060101010101" pitchFamily="49" charset="-122"/>
              </a:endParaRPr>
            </a:p>
          </p:txBody>
        </p:sp>
        <p:sp>
          <p:nvSpPr>
            <p:cNvPr id="18" name="文本框 17"/>
            <p:cNvSpPr txBox="1"/>
            <p:nvPr/>
          </p:nvSpPr>
          <p:spPr>
            <a:xfrm>
              <a:off x="5311219" y="3495342"/>
              <a:ext cx="5901219" cy="400110"/>
            </a:xfrm>
            <a:prstGeom prst="rect">
              <a:avLst/>
            </a:prstGeom>
            <a:noFill/>
          </p:spPr>
          <p:txBody>
            <a:bodyPr wrap="square" rtlCol="0">
              <a:spAutoFit/>
            </a:bodyPr>
            <a:lstStyle/>
            <a:p>
              <a:pPr lvl="0" algn="dist">
                <a:defRPr/>
              </a:pPr>
              <a:r>
                <a:rPr lang="en-US" altLang="zh-CN" sz="2000" dirty="0">
                  <a:solidFill>
                    <a:srgbClr val="394966"/>
                  </a:solidFill>
                  <a:latin typeface="微软雅黑" panose="020B0503020204020204" pitchFamily="34" charset="-122"/>
                  <a:ea typeface="微软雅黑" panose="020B0503020204020204" pitchFamily="34" charset="-122"/>
                </a:rPr>
                <a:t>——</a:t>
              </a:r>
              <a:r>
                <a:rPr lang="zh-CN" altLang="en-US" sz="2000" dirty="0">
                  <a:solidFill>
                    <a:srgbClr val="394966"/>
                  </a:solidFill>
                  <a:latin typeface="微软雅黑" panose="020B0503020204020204" pitchFamily="34" charset="-122"/>
                  <a:ea typeface="微软雅黑" panose="020B0503020204020204" pitchFamily="34" charset="-122"/>
                </a:rPr>
                <a:t>独立性与竞争</a:t>
              </a:r>
              <a:r>
                <a:rPr lang="en-US" altLang="zh-CN" sz="2000" dirty="0">
                  <a:solidFill>
                    <a:srgbClr val="394966"/>
                  </a:solidFill>
                  <a:latin typeface="微软雅黑" panose="020B0503020204020204" pitchFamily="34" charset="-122"/>
                  <a:ea typeface="微软雅黑" panose="020B0503020204020204" pitchFamily="34" charset="-122"/>
                </a:rPr>
                <a:t>-</a:t>
              </a:r>
              <a:r>
                <a:rPr lang="zh-CN" altLang="en-US" sz="2000" dirty="0">
                  <a:solidFill>
                    <a:srgbClr val="394966"/>
                  </a:solidFill>
                  <a:latin typeface="微软雅黑" panose="020B0503020204020204" pitchFamily="34" charset="-122"/>
                  <a:ea typeface="微软雅黑" panose="020B0503020204020204" pitchFamily="34" charset="-122"/>
                </a:rPr>
                <a:t>合作关系之公司治理效应研究</a:t>
              </a:r>
              <a:endParaRPr kumimoji="0" lang="zh-CN" altLang="en-US" sz="2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grpSp>
      <p:sp>
        <p:nvSpPr>
          <p:cNvPr id="21" name="矩形 20"/>
          <p:cNvSpPr/>
          <p:nvPr/>
        </p:nvSpPr>
        <p:spPr>
          <a:xfrm>
            <a:off x="4581386" y="4831229"/>
            <a:ext cx="3397824" cy="400110"/>
          </a:xfrm>
          <a:prstGeom prst="rect">
            <a:avLst/>
          </a:prstGeom>
          <a:solidFill>
            <a:srgbClr val="394966"/>
          </a:solidFill>
          <a:ln>
            <a:solidFill>
              <a:srgbClr val="394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0A081"/>
              </a:solidFill>
              <a:effectLst/>
              <a:uLnTx/>
              <a:uFillTx/>
              <a:latin typeface="等线" panose="02010600030101010101" charset="-122"/>
              <a:ea typeface="等线" panose="02010600030101010101" charset="-122"/>
              <a:cs typeface="+mn-cs"/>
            </a:endParaRPr>
          </a:p>
        </p:txBody>
      </p:sp>
      <p:sp>
        <p:nvSpPr>
          <p:cNvPr id="23" name="文本框 22"/>
          <p:cNvSpPr txBox="1"/>
          <p:nvPr/>
        </p:nvSpPr>
        <p:spPr>
          <a:xfrm>
            <a:off x="4872268" y="4831229"/>
            <a:ext cx="29337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报告人：</a:t>
            </a:r>
            <a:r>
              <a:rPr lang="zh-CN" altLang="en-US" dirty="0">
                <a:solidFill>
                  <a:schemeClr val="bg1"/>
                </a:solidFill>
                <a:latin typeface="微软雅黑" panose="020B0503020204020204" pitchFamily="34" charset="-122"/>
                <a:ea typeface="微软雅黑" panose="020B0503020204020204" pitchFamily="34" charset="-122"/>
              </a:rPr>
              <a:t>陆知雨 吴司锴</a:t>
            </a: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p>
        </p:txBody>
      </p:sp>
      <p:pic>
        <p:nvPicPr>
          <p:cNvPr id="14" name="图片 13" descr="E:\u=100974510,2218928162&amp;fm=26&amp;gp=0.jpgu=100974510,2218928162&amp;fm=26&amp;gp=0"/>
          <p:cNvPicPr>
            <a:picLocks noChangeAspect="1"/>
          </p:cNvPicPr>
          <p:nvPr/>
        </p:nvPicPr>
        <p:blipFill rotWithShape="1">
          <a:blip r:embed="rId2"/>
          <a:srcRect/>
          <a:stretch>
            <a:fillRect/>
          </a:stretch>
        </p:blipFill>
        <p:spPr>
          <a:xfrm>
            <a:off x="4385945" y="1480508"/>
            <a:ext cx="3420110" cy="1005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8EF9-9847-4094-1BCE-10CF6EC57BB6}"/>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710BB61A-0269-E503-559B-1B387AFAEF1C}"/>
              </a:ext>
            </a:extLst>
          </p:cNvPr>
          <p:cNvSpPr txBox="1"/>
          <p:nvPr/>
        </p:nvSpPr>
        <p:spPr>
          <a:xfrm>
            <a:off x="812482" y="1713386"/>
            <a:ext cx="10567035" cy="4484214"/>
          </a:xfrm>
          <a:prstGeom prst="rect">
            <a:avLst/>
          </a:prstGeom>
          <a:noFill/>
        </p:spPr>
        <p:txBody>
          <a:bodyPr wrap="square">
            <a:noAutofit/>
          </a:bodyPr>
          <a:lstStyle/>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定义：</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公司聘请曾在事务所从业的人士担任独董。</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特征：</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独立性较高，合作性较高</a:t>
            </a:r>
            <a:endPar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从独立性来看：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由于其已不在任何事务所从业，因此不论主审事务所是哪家事务所，该独董与审计师都是</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相对独立的。</a:t>
            </a:r>
            <a:endPar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从合作性来看：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与“同门”模式相对照，这种情境同样伴随着独董与审计师的</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较高合作程度</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，这是因为：</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）前</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独董同样面临着职业声誉和劳动力市场的约束（</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Naiker</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and Sharma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2009</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Naiker</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et al.</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2013</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），因此具有内在的动机规避公司的重大财务报表错报风险；而与审计师合作有助于实现这一目标。</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1600">
                <a:latin typeface="Times New Roman" panose="02020603050405020304" pitchFamily="18" charset="0"/>
                <a:ea typeface="楷体" panose="02010609060101010101" pitchFamily="49" charset="-122"/>
                <a:cs typeface="Times New Roman" panose="02020603050405020304" pitchFamily="18" charset="0"/>
              </a:rPr>
              <a:t>）根据作者</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的统计，相当一批前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在受聘为独董时，其前雇主事务所正在为公司提供年审服务，这意味着前</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很可能是由其前雇主事务所推荐给公司的；相应地，前</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与主审事务所共同遏制管理层机会主义行为的意愿、信息基础以及抵制解聘的能力也都是较强的。</a:t>
            </a:r>
          </a:p>
        </p:txBody>
      </p:sp>
      <p:sp>
        <p:nvSpPr>
          <p:cNvPr id="5" name="文本框 4">
            <a:extLst>
              <a:ext uri="{FF2B5EF4-FFF2-40B4-BE49-F238E27FC236}">
                <a16:creationId xmlns:a16="http://schemas.microsoft.com/office/drawing/2014/main" id="{8AC72EA0-D475-8E6B-31B2-46543C638E44}"/>
              </a:ext>
            </a:extLst>
          </p:cNvPr>
          <p:cNvSpPr txBox="1"/>
          <p:nvPr/>
        </p:nvSpPr>
        <p:spPr>
          <a:xfrm>
            <a:off x="757412" y="1105214"/>
            <a:ext cx="6097022" cy="369332"/>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独董与审计师的“前同行”模式：（独立性</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，合作性</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a:t>
            </a:r>
            <a:endParaRPr lang="zh-CN" altLang="en-US" dirty="0"/>
          </a:p>
        </p:txBody>
      </p:sp>
      <p:sp>
        <p:nvSpPr>
          <p:cNvPr id="3" name="文本框 2">
            <a:extLst>
              <a:ext uri="{FF2B5EF4-FFF2-40B4-BE49-F238E27FC236}">
                <a16:creationId xmlns:a16="http://schemas.microsoft.com/office/drawing/2014/main" id="{6D12FA98-E826-13D6-AB15-4008B3AF5CC2}"/>
              </a:ext>
            </a:extLst>
          </p:cNvPr>
          <p:cNvSpPr txBox="1"/>
          <p:nvPr/>
        </p:nvSpPr>
        <p:spPr>
          <a:xfrm>
            <a:off x="591231" y="400049"/>
            <a:ext cx="5452287"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上市公司聘请“事务所经历”独董的</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3</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种模式</a:t>
            </a:r>
          </a:p>
        </p:txBody>
      </p:sp>
    </p:spTree>
    <p:extLst>
      <p:ext uri="{BB962C8B-B14F-4D97-AF65-F5344CB8AC3E}">
        <p14:creationId xmlns:p14="http://schemas.microsoft.com/office/powerpoint/2010/main" val="3340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3DCA-76C3-969D-7630-3BA7A299E8C3}"/>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99CBC5A4-188E-058F-5B1E-BC6F20A5436E}"/>
              </a:ext>
            </a:extLst>
          </p:cNvPr>
          <p:cNvSpPr txBox="1"/>
          <p:nvPr/>
        </p:nvSpPr>
        <p:spPr>
          <a:xfrm>
            <a:off x="788081" y="1143620"/>
            <a:ext cx="6097022" cy="369332"/>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独董与审计师的“同行”模式：（独立性</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，合作性</a:t>
            </a:r>
            <a:r>
              <a:rPr lang="en-US" altLang="zh-CN"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a:t>
            </a:r>
            <a:endParaRPr lang="zh-CN" altLang="en-US" dirty="0"/>
          </a:p>
        </p:txBody>
      </p:sp>
      <p:sp>
        <p:nvSpPr>
          <p:cNvPr id="7" name="文本框 6">
            <a:extLst>
              <a:ext uri="{FF2B5EF4-FFF2-40B4-BE49-F238E27FC236}">
                <a16:creationId xmlns:a16="http://schemas.microsoft.com/office/drawing/2014/main" id="{B701E7A7-D211-AA63-2339-0473A92E1DC4}"/>
              </a:ext>
            </a:extLst>
          </p:cNvPr>
          <p:cNvSpPr txBox="1"/>
          <p:nvPr/>
        </p:nvSpPr>
        <p:spPr>
          <a:xfrm>
            <a:off x="1132842" y="1723063"/>
            <a:ext cx="10424158" cy="4601538"/>
          </a:xfrm>
          <a:prstGeom prst="rect">
            <a:avLst/>
          </a:prstGeom>
          <a:noFill/>
        </p:spPr>
        <p:txBody>
          <a:bodyPr wrap="square">
            <a:noAutofit/>
          </a:bodyPr>
          <a:lstStyle/>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定义：</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公司聘请的独董正在事务所从业，但并非来自主审事务所。</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特征：</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独立性较高、合作性较低</a:t>
            </a:r>
            <a:endPar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从独立性来看：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当独董是来自主审事务所以外的现职</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时，该独董与审计师之间具有</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明显的独立性</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从合作性来看：</a:t>
            </a:r>
            <a:endParaRPr lang="en-US" altLang="zh-CN" sz="1600" b="1" dirty="0">
              <a:latin typeface="Times New Roman" panose="02020603050405020304" pitchFamily="18" charset="0"/>
              <a:ea typeface="楷体" panose="02010609060101010101" pitchFamily="49" charset="-122"/>
              <a:cs typeface="Times New Roman" panose="02020603050405020304" pitchFamily="18" charset="0"/>
            </a:endParaRPr>
          </a:p>
          <a:p>
            <a:pPr fontAlgn="auto">
              <a:lnSpc>
                <a:spcPct val="150000"/>
              </a:lnSpc>
              <a:spcBef>
                <a:spcPts val="600"/>
              </a:spcBef>
              <a:spcAft>
                <a:spcPts val="0"/>
              </a:spcAft>
            </a:pP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从管理层与事务所的关系来看：一旦主审事务所与管理层发生意见分歧，该模式就为管理层</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“购买审计意见”</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制造了便利的局面。</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fontAlgn="auto">
              <a:lnSpc>
                <a:spcPct val="150000"/>
              </a:lnSpc>
              <a:spcBef>
                <a:spcPts val="600"/>
              </a:spcBef>
              <a:spcAft>
                <a:spcPts val="0"/>
              </a:spcAft>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从独董与事务所的关系来看：</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现职</a:t>
            </a:r>
            <a:r>
              <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CPA</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也有动机为自己的雇主事务所争取业务。</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一方面可以提高自己在雇主事务所的地位和经济收益；另一方面一旦成功推荐雇主事务所为公司提供审计或非审计服务，独董与审计师之间的信息不对称也基本消除，独董的职务风险也可以有效降低。</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Bef>
                <a:spcPts val="600"/>
              </a:spcBef>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理性的主审事务所很可能意识到上述局面使得自己面临较高的被管理层解聘之威胁。为了降低解聘威胁，维系现有的审计或非审计业务，主审事务所可能采取迎合管理层的态度，从而对审计质量可能产生负向的影响。</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F76ACC43-A5AE-FE0A-F1B8-95EEE9819510}"/>
              </a:ext>
            </a:extLst>
          </p:cNvPr>
          <p:cNvSpPr txBox="1"/>
          <p:nvPr/>
        </p:nvSpPr>
        <p:spPr>
          <a:xfrm>
            <a:off x="591231" y="400049"/>
            <a:ext cx="5452287"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上市公司聘请“事务所经历”独董的</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3</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种模式</a:t>
            </a:r>
          </a:p>
        </p:txBody>
      </p:sp>
    </p:spTree>
    <p:extLst>
      <p:ext uri="{BB962C8B-B14F-4D97-AF65-F5344CB8AC3E}">
        <p14:creationId xmlns:p14="http://schemas.microsoft.com/office/powerpoint/2010/main" val="3106625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CA2E-EDF3-E776-DEB7-2AD61F23FCF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B4267429-955E-1994-2E10-7B65ED189B9C}"/>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研究问题</a:t>
            </a:r>
          </a:p>
        </p:txBody>
      </p:sp>
      <p:sp>
        <p:nvSpPr>
          <p:cNvPr id="2" name="文本框 1">
            <a:extLst>
              <a:ext uri="{FF2B5EF4-FFF2-40B4-BE49-F238E27FC236}">
                <a16:creationId xmlns:a16="http://schemas.microsoft.com/office/drawing/2014/main" id="{A3020018-61B6-54BD-14B8-E17E72CE6A2C}"/>
              </a:ext>
            </a:extLst>
          </p:cNvPr>
          <p:cNvSpPr txBox="1"/>
          <p:nvPr/>
        </p:nvSpPr>
        <p:spPr>
          <a:xfrm>
            <a:off x="812481" y="2817258"/>
            <a:ext cx="10567035" cy="1359713"/>
          </a:xfrm>
          <a:prstGeom prst="rect">
            <a:avLst/>
          </a:prstGeom>
          <a:noFill/>
        </p:spPr>
        <p:txBody>
          <a:bodyPr wrap="square">
            <a:noAutofit/>
          </a:bodyPr>
          <a:lstStyle/>
          <a:p>
            <a:pPr marL="285750" indent="-285750">
              <a:lnSpc>
                <a:spcPct val="150000"/>
              </a:lnSpc>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p:txBody>
      </p:sp>
      <p:sp>
        <p:nvSpPr>
          <p:cNvPr id="10" name="文本框 9">
            <a:extLst>
              <a:ext uri="{FF2B5EF4-FFF2-40B4-BE49-F238E27FC236}">
                <a16:creationId xmlns:a16="http://schemas.microsoft.com/office/drawing/2014/main" id="{90144925-8BFE-8E0C-8B80-D94636E63576}"/>
              </a:ext>
            </a:extLst>
          </p:cNvPr>
          <p:cNvSpPr txBox="1"/>
          <p:nvPr/>
        </p:nvSpPr>
        <p:spPr>
          <a:xfrm>
            <a:off x="1281591" y="1351885"/>
            <a:ext cx="10097925" cy="1689373"/>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问题一：“同门”模式是否会降低公司治理效应</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独立性缺失理论认为：独董与审计师“同门”会降低其独立性，因而不利于公司治理</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合作理论认为：“同门”有助于双方合作，发挥审核的职能，因而有利于公司治理</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因此，“同门”模式未必不利于公司治理，其真实效益仍需要实证验证</a:t>
            </a:r>
            <a:endParaRPr lang="en-US" altLang="zh-CN" dirty="0">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5E32DF97-1DD2-F35D-0BB2-713581EDC59B}"/>
              </a:ext>
            </a:extLst>
          </p:cNvPr>
          <p:cNvSpPr txBox="1"/>
          <p:nvPr/>
        </p:nvSpPr>
        <p:spPr>
          <a:xfrm>
            <a:off x="1281590" y="3497114"/>
            <a:ext cx="10097925" cy="1689373"/>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问题二：独立性与合作关系是否真实影响公司治理</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问题一证实了存在两个相反要素影响公司治理效果，但具体效果仍未证实</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“同门”“前同行”“同行”的对比可以分离出“独立”与“合作”对公司治理的影响</a:t>
            </a:r>
            <a:endParaRPr lang="en-US" altLang="zh-CN"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因此，通过三种模式的治理效应的对比，可以证明“独立”与“合作” 的影响</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376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1390578" y="1771435"/>
            <a:ext cx="4154905"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cs typeface="+mn-cs"/>
              </a:rPr>
              <a:t>03</a:t>
            </a:r>
            <a:endParaRPr kumimoji="0" lang="zh-CN" altLang="en-US" sz="199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p:cNvSpPr txBox="1"/>
          <p:nvPr/>
        </p:nvSpPr>
        <p:spPr>
          <a:xfrm>
            <a:off x="5156425" y="2994847"/>
            <a:ext cx="3017943"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rPr>
              <a:t>研究</a:t>
            </a:r>
            <a:r>
              <a:rPr lang="zh-CN" altLang="en-US" sz="4000" dirty="0">
                <a:solidFill>
                  <a:srgbClr val="394966"/>
                </a:solidFill>
                <a:latin typeface="微软雅黑" panose="020B0503020204020204" pitchFamily="34" charset="-122"/>
                <a:ea typeface="微软雅黑" panose="020B0503020204020204" pitchFamily="34" charset="-122"/>
              </a:rPr>
              <a:t>设计</a:t>
            </a:r>
            <a:endPar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endParaRPr>
          </a:p>
        </p:txBody>
      </p:sp>
      <p:pic>
        <p:nvPicPr>
          <p:cNvPr id="14" name="图片 13" descr="E:\u=100974510,2218928162&amp;fm=26&amp;gp=0.jpgu=100974510,2218928162&amp;fm=26&amp;gp=0"/>
          <p:cNvPicPr>
            <a:picLocks noChangeAspect="1"/>
          </p:cNvPicPr>
          <p:nvPr/>
        </p:nvPicPr>
        <p:blipFill rotWithShape="1">
          <a:blip r:embed="rId2"/>
          <a:srcRect r="854" b="17487"/>
          <a:stretch>
            <a:fillRect/>
          </a:stretch>
        </p:blipFill>
        <p:spPr>
          <a:xfrm>
            <a:off x="8338185" y="661670"/>
            <a:ext cx="3390900" cy="829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012E-FF92-2516-B665-DE12A57AB64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A1983D3-0491-5B14-8D3B-7F61FAE8DA3C}"/>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p:sp>
        <p:nvSpPr>
          <p:cNvPr id="2" name="文本框 1">
            <a:extLst>
              <a:ext uri="{FF2B5EF4-FFF2-40B4-BE49-F238E27FC236}">
                <a16:creationId xmlns:a16="http://schemas.microsoft.com/office/drawing/2014/main" id="{8E501E42-7D72-B0BD-1DE0-CD75D05408DE}"/>
              </a:ext>
            </a:extLst>
          </p:cNvPr>
          <p:cNvSpPr txBox="1"/>
          <p:nvPr/>
        </p:nvSpPr>
        <p:spPr>
          <a:xfrm>
            <a:off x="812481" y="2817259"/>
            <a:ext cx="10567035" cy="611742"/>
          </a:xfrm>
          <a:prstGeom prst="rect">
            <a:avLst/>
          </a:prstGeom>
          <a:noFill/>
        </p:spPr>
        <p:txBody>
          <a:bodyPr wrap="square">
            <a:noAutofit/>
          </a:bodyPr>
          <a:lstStyle/>
          <a:p>
            <a:pPr marL="285750" indent="-285750">
              <a:lnSpc>
                <a:spcPct val="150000"/>
              </a:lnSpc>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89236D1-8711-41F8-0624-74B31499B622}"/>
                  </a:ext>
                </a:extLst>
              </p:cNvPr>
              <p:cNvSpPr txBox="1"/>
              <p:nvPr/>
            </p:nvSpPr>
            <p:spPr>
              <a:xfrm>
                <a:off x="2158923" y="2885371"/>
                <a:ext cx="8331516" cy="4069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i="1" dirty="0" smtClean="0">
                          <a:solidFill>
                            <a:srgbClr val="141413"/>
                          </a:solidFill>
                          <a:latin typeface="Cambria Math" panose="02040503050406030204" pitchFamily="18" charset="0"/>
                        </a:rPr>
                        <m:t>𝐴𝐷𝐽𝑆𝐼𝑍𝐸</m:t>
                      </m:r>
                      <m:r>
                        <a:rPr lang="en-US" altLang="zh-CN" sz="2000" i="1" dirty="0" smtClean="0">
                          <a:solidFill>
                            <a:srgbClr val="141413"/>
                          </a:solidFill>
                          <a:latin typeface="Cambria Math" panose="02040503050406030204" pitchFamily="18" charset="0"/>
                        </a:rPr>
                        <m:t>=</m:t>
                      </m:r>
                      <m:r>
                        <a:rPr lang="en-US" altLang="zh-CN" sz="2000" b="0" i="1" dirty="0" smtClean="0">
                          <a:solidFill>
                            <a:srgbClr val="141413"/>
                          </a:solidFill>
                          <a:latin typeface="Cambria Math" panose="02040503050406030204" pitchFamily="18" charset="0"/>
                        </a:rPr>
                        <m:t>𝑓</m:t>
                      </m:r>
                      <m:r>
                        <a:rPr lang="en-US" altLang="zh-CN" sz="2000" b="0" i="1" dirty="0" smtClean="0">
                          <a:solidFill>
                            <a:srgbClr val="141413"/>
                          </a:solidFill>
                          <a:latin typeface="Cambria Math" panose="02040503050406030204" pitchFamily="18" charset="0"/>
                        </a:rPr>
                        <m:t>(</m:t>
                      </m:r>
                      <m:r>
                        <m:rPr>
                          <m:nor/>
                        </m:rPr>
                        <a:rPr lang="en-US" altLang="zh-CN" sz="2000" i="1">
                          <a:solidFill>
                            <a:srgbClr val="141413"/>
                          </a:solidFill>
                          <a:latin typeface="Cambria Math" panose="02040503050406030204" pitchFamily="18" charset="0"/>
                        </a:rPr>
                        <m:t>IndDir</m:t>
                      </m:r>
                      <m:r>
                        <m:rPr>
                          <m:nor/>
                        </m:rPr>
                        <a:rPr lang="en-US" altLang="zh-CN" sz="2000" i="1">
                          <a:solidFill>
                            <a:srgbClr val="141413"/>
                          </a:solidFill>
                          <a:latin typeface="Cambria Math" panose="02040503050406030204" pitchFamily="18" charset="0"/>
                        </a:rPr>
                        <m:t>_</m:t>
                      </m:r>
                      <m:r>
                        <m:rPr>
                          <m:nor/>
                        </m:rPr>
                        <a:rPr lang="en-US" altLang="zh-CN" sz="2000" i="1">
                          <a:solidFill>
                            <a:srgbClr val="141413"/>
                          </a:solidFill>
                          <a:latin typeface="Cambria Math" panose="02040503050406030204" pitchFamily="18" charset="0"/>
                        </a:rPr>
                        <m:t>Collg</m:t>
                      </m:r>
                      <m:r>
                        <a:rPr lang="en-US" altLang="zh-CN" sz="2000" i="1">
                          <a:solidFill>
                            <a:srgbClr val="141413"/>
                          </a:solidFill>
                          <a:latin typeface="Cambria Math" panose="02040503050406030204" pitchFamily="18" charset="0"/>
                        </a:rPr>
                        <m:t>,</m:t>
                      </m:r>
                      <m:r>
                        <m:rPr>
                          <m:nor/>
                        </m:rPr>
                        <a:rPr lang="en-US" altLang="zh-CN" sz="2000" i="1">
                          <a:solidFill>
                            <a:srgbClr val="141413"/>
                          </a:solidFill>
                          <a:latin typeface="Cambria Math" panose="02040503050406030204" pitchFamily="18" charset="0"/>
                        </a:rPr>
                        <m:t>IndDir</m:t>
                      </m:r>
                      <m:r>
                        <m:rPr>
                          <m:nor/>
                        </m:rPr>
                        <a:rPr lang="en-US" altLang="zh-CN" sz="2000" i="1">
                          <a:solidFill>
                            <a:srgbClr val="141413"/>
                          </a:solidFill>
                          <a:latin typeface="Cambria Math" panose="02040503050406030204" pitchFamily="18" charset="0"/>
                        </a:rPr>
                        <m:t>_</m:t>
                      </m:r>
                      <m:r>
                        <m:rPr>
                          <m:nor/>
                        </m:rPr>
                        <a:rPr lang="en-US" altLang="zh-CN" sz="2000" i="1">
                          <a:solidFill>
                            <a:srgbClr val="141413"/>
                          </a:solidFill>
                          <a:latin typeface="Cambria Math" panose="02040503050406030204" pitchFamily="18" charset="0"/>
                        </a:rPr>
                        <m:t>NonCollg</m:t>
                      </m:r>
                      <m:r>
                        <a:rPr lang="en-US" altLang="zh-CN" sz="2000" i="1">
                          <a:solidFill>
                            <a:srgbClr val="141413"/>
                          </a:solidFill>
                          <a:latin typeface="Cambria Math" panose="02040503050406030204" pitchFamily="18" charset="0"/>
                        </a:rPr>
                        <m:t>,</m:t>
                      </m:r>
                      <m:r>
                        <a:rPr lang="zh-CN" altLang="en-US" sz="2000" i="1" dirty="0">
                          <a:solidFill>
                            <a:srgbClr val="141413"/>
                          </a:solidFill>
                          <a:latin typeface="Cambria Math" panose="02040503050406030204" pitchFamily="18" charset="0"/>
                        </a:rPr>
                        <m:t> </m:t>
                      </m:r>
                      <m:r>
                        <a:rPr lang="en-US" altLang="zh-CN" sz="2000" i="1" dirty="0">
                          <a:solidFill>
                            <a:srgbClr val="141413"/>
                          </a:solidFill>
                          <a:latin typeface="Cambria Math" panose="02040503050406030204" pitchFamily="18" charset="0"/>
                        </a:rPr>
                        <m:t>𝐶𝑡𝑟𝑙</m:t>
                      </m:r>
                      <m:r>
                        <a:rPr lang="en-US" altLang="zh-CN" sz="2000" i="1" dirty="0">
                          <a:solidFill>
                            <a:srgbClr val="141413"/>
                          </a:solidFill>
                          <a:latin typeface="Cambria Math" panose="02040503050406030204" pitchFamily="18" charset="0"/>
                        </a:rPr>
                        <m:t>⁃</m:t>
                      </m:r>
                      <m:r>
                        <a:rPr lang="en-US" altLang="zh-CN" sz="2000" i="1" dirty="0">
                          <a:solidFill>
                            <a:srgbClr val="141413"/>
                          </a:solidFill>
                          <a:latin typeface="Cambria Math" panose="02040503050406030204" pitchFamily="18" charset="0"/>
                        </a:rPr>
                        <m:t>𝑉𝑎𝑟</m:t>
                      </m:r>
                      <m:r>
                        <a:rPr lang="en-US" altLang="zh-CN" sz="2000" i="1" dirty="0">
                          <a:solidFill>
                            <a:srgbClr val="141413"/>
                          </a:solidFill>
                          <a:latin typeface="Cambria Math" panose="02040503050406030204" pitchFamily="18" charset="0"/>
                        </a:rPr>
                        <m:t>.,</m:t>
                      </m:r>
                      <m:r>
                        <a:rPr lang="en-US" altLang="zh-CN" sz="2000" b="0" i="1" dirty="0" smtClean="0">
                          <a:solidFill>
                            <a:srgbClr val="141413"/>
                          </a:solidFill>
                          <a:latin typeface="Cambria Math" panose="02040503050406030204" pitchFamily="18" charset="0"/>
                        </a:rPr>
                        <m:t>𝐹𝑖𝑥𝑒𝑑</m:t>
                      </m:r>
                      <m:r>
                        <a:rPr lang="en-US" altLang="zh-CN" sz="2000" b="0" i="1" dirty="0" smtClean="0">
                          <a:solidFill>
                            <a:srgbClr val="141413"/>
                          </a:solidFill>
                          <a:latin typeface="Cambria Math" panose="02040503050406030204" pitchFamily="18" charset="0"/>
                        </a:rPr>
                        <m:t> </m:t>
                      </m:r>
                      <m:r>
                        <a:rPr lang="en-US" altLang="zh-CN" sz="2000" b="0" i="1" dirty="0" smtClean="0">
                          <a:solidFill>
                            <a:srgbClr val="141413"/>
                          </a:solidFill>
                          <a:latin typeface="Cambria Math" panose="02040503050406030204" pitchFamily="18" charset="0"/>
                        </a:rPr>
                        <m:t>𝐸𝑓𝑓𝑒𝑐𝑡</m:t>
                      </m:r>
                      <m:r>
                        <a:rPr lang="en-US" altLang="zh-CN" sz="2000" i="1" dirty="0">
                          <a:solidFill>
                            <a:srgbClr val="141413"/>
                          </a:solidFill>
                          <a:latin typeface="Cambria Math" panose="02040503050406030204" pitchFamily="18" charset="0"/>
                        </a:rPr>
                        <m:t>)</m:t>
                      </m:r>
                    </m:oMath>
                  </m:oMathPara>
                </a14:m>
                <a:endParaRPr lang="zh-CN" altLang="en-US" sz="2000" i="1" dirty="0">
                  <a:solidFill>
                    <a:srgbClr val="141413"/>
                  </a:solidFill>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889236D1-8711-41F8-0624-74B31499B622}"/>
                  </a:ext>
                </a:extLst>
              </p:cNvPr>
              <p:cNvSpPr txBox="1">
                <a:spLocks noRot="1" noChangeAspect="1" noMove="1" noResize="1" noEditPoints="1" noAdjustHandles="1" noChangeArrowheads="1" noChangeShapeType="1" noTextEdit="1"/>
              </p:cNvSpPr>
              <p:nvPr/>
            </p:nvSpPr>
            <p:spPr>
              <a:xfrm>
                <a:off x="2158923" y="2885371"/>
                <a:ext cx="8331516" cy="406906"/>
              </a:xfrm>
              <a:prstGeom prst="rect">
                <a:avLst/>
              </a:prstGeom>
              <a:blipFill>
                <a:blip r:embed="rId2"/>
                <a:stretch>
                  <a:fillRect b="-15152"/>
                </a:stretch>
              </a:blipFill>
            </p:spPr>
            <p:txBody>
              <a:bodyPr/>
              <a:lstStyle/>
              <a:p>
                <a:r>
                  <a:rPr lang="zh-CN" altLang="en-US">
                    <a:noFill/>
                  </a:rPr>
                  <a:t> </a:t>
                </a:r>
              </a:p>
            </p:txBody>
          </p:sp>
        </mc:Fallback>
      </mc:AlternateContent>
      <p:cxnSp>
        <p:nvCxnSpPr>
          <p:cNvPr id="9" name="直接箭头连接符 4">
            <a:extLst>
              <a:ext uri="{FF2B5EF4-FFF2-40B4-BE49-F238E27FC236}">
                <a16:creationId xmlns:a16="http://schemas.microsoft.com/office/drawing/2014/main" id="{9453029F-89EA-02A1-76BE-772100C1714C}"/>
              </a:ext>
            </a:extLst>
          </p:cNvPr>
          <p:cNvCxnSpPr>
            <a:cxnSpLocks/>
          </p:cNvCxnSpPr>
          <p:nvPr/>
        </p:nvCxnSpPr>
        <p:spPr>
          <a:xfrm>
            <a:off x="2962820" y="3295544"/>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9FC32E0F-317D-B633-C16D-4A3C9A6A1817}"/>
              </a:ext>
            </a:extLst>
          </p:cNvPr>
          <p:cNvSpPr txBox="1"/>
          <p:nvPr/>
        </p:nvSpPr>
        <p:spPr>
          <a:xfrm>
            <a:off x="2002654" y="3945555"/>
            <a:ext cx="1920332"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审计师审计调整</a:t>
            </a:r>
          </a:p>
        </p:txBody>
      </p:sp>
      <p:cxnSp>
        <p:nvCxnSpPr>
          <p:cNvPr id="12" name="直接箭头连接符 15">
            <a:extLst>
              <a:ext uri="{FF2B5EF4-FFF2-40B4-BE49-F238E27FC236}">
                <a16:creationId xmlns:a16="http://schemas.microsoft.com/office/drawing/2014/main" id="{C50980EB-D7CA-D150-C6E7-85A2DF74DCA9}"/>
              </a:ext>
            </a:extLst>
          </p:cNvPr>
          <p:cNvCxnSpPr>
            <a:cxnSpLocks/>
          </p:cNvCxnSpPr>
          <p:nvPr/>
        </p:nvCxnSpPr>
        <p:spPr>
          <a:xfrm flipV="1">
            <a:off x="4707469" y="2338235"/>
            <a:ext cx="0" cy="61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939F1E15-DD26-D1B4-C12C-B0FE37F330F7}"/>
              </a:ext>
            </a:extLst>
          </p:cNvPr>
          <p:cNvSpPr txBox="1"/>
          <p:nvPr/>
        </p:nvSpPr>
        <p:spPr>
          <a:xfrm>
            <a:off x="4017355" y="1712430"/>
            <a:ext cx="1380227" cy="646331"/>
          </a:xfrm>
          <a:prstGeom prst="rect">
            <a:avLst/>
          </a:prstGeom>
          <a:noFill/>
        </p:spPr>
        <p:txBody>
          <a:bodyPr wrap="square" rtlCol="0">
            <a:spAutoFit/>
          </a:bodyP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同门模式”虚拟变量</a:t>
            </a:r>
          </a:p>
        </p:txBody>
      </p:sp>
      <p:cxnSp>
        <p:nvCxnSpPr>
          <p:cNvPr id="14" name="直接箭头连接符 4">
            <a:extLst>
              <a:ext uri="{FF2B5EF4-FFF2-40B4-BE49-F238E27FC236}">
                <a16:creationId xmlns:a16="http://schemas.microsoft.com/office/drawing/2014/main" id="{0B549D3E-3505-1194-6EC9-433756690189}"/>
              </a:ext>
            </a:extLst>
          </p:cNvPr>
          <p:cNvCxnSpPr>
            <a:cxnSpLocks/>
          </p:cNvCxnSpPr>
          <p:nvPr/>
        </p:nvCxnSpPr>
        <p:spPr>
          <a:xfrm>
            <a:off x="6225120" y="3295544"/>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8AA5E131-EC71-0C53-3436-DD83C6CD39ED}"/>
              </a:ext>
            </a:extLst>
          </p:cNvPr>
          <p:cNvSpPr txBox="1"/>
          <p:nvPr/>
        </p:nvSpPr>
        <p:spPr>
          <a:xfrm>
            <a:off x="5264954" y="3945555"/>
            <a:ext cx="1920332" cy="646331"/>
          </a:xfrm>
          <a:prstGeom prst="rect">
            <a:avLst/>
          </a:prstGeom>
          <a:noFill/>
        </p:spPr>
        <p:txBody>
          <a:bodyPr wrap="square" rtlCol="0">
            <a:spAutoFit/>
          </a:bodyP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非同门模式”</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虚拟变量</a:t>
            </a:r>
          </a:p>
        </p:txBody>
      </p:sp>
      <p:cxnSp>
        <p:nvCxnSpPr>
          <p:cNvPr id="16" name="直接箭头连接符 15">
            <a:extLst>
              <a:ext uri="{FF2B5EF4-FFF2-40B4-BE49-F238E27FC236}">
                <a16:creationId xmlns:a16="http://schemas.microsoft.com/office/drawing/2014/main" id="{BC87C369-A84C-975C-E393-78DA0D2D8133}"/>
              </a:ext>
            </a:extLst>
          </p:cNvPr>
          <p:cNvCxnSpPr>
            <a:cxnSpLocks/>
          </p:cNvCxnSpPr>
          <p:nvPr/>
        </p:nvCxnSpPr>
        <p:spPr>
          <a:xfrm flipV="1">
            <a:off x="7772559" y="2338235"/>
            <a:ext cx="0" cy="61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7CE7FB17-F376-DE2C-AAA2-76C5511C518E}"/>
              </a:ext>
            </a:extLst>
          </p:cNvPr>
          <p:cNvSpPr txBox="1"/>
          <p:nvPr/>
        </p:nvSpPr>
        <p:spPr>
          <a:xfrm>
            <a:off x="7082445" y="1931373"/>
            <a:ext cx="1380227" cy="369332"/>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控制变量</a:t>
            </a:r>
          </a:p>
        </p:txBody>
      </p:sp>
      <p:cxnSp>
        <p:nvCxnSpPr>
          <p:cNvPr id="23" name="直接箭头连接符 4">
            <a:extLst>
              <a:ext uri="{FF2B5EF4-FFF2-40B4-BE49-F238E27FC236}">
                <a16:creationId xmlns:a16="http://schemas.microsoft.com/office/drawing/2014/main" id="{FDBD8E77-DF5E-B77C-BDD7-7A41AC4A9FFC}"/>
              </a:ext>
            </a:extLst>
          </p:cNvPr>
          <p:cNvCxnSpPr>
            <a:cxnSpLocks/>
          </p:cNvCxnSpPr>
          <p:nvPr/>
        </p:nvCxnSpPr>
        <p:spPr>
          <a:xfrm>
            <a:off x="9248605" y="3295544"/>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2DC9EA78-2CD5-C1D9-5471-08CED1031036}"/>
              </a:ext>
            </a:extLst>
          </p:cNvPr>
          <p:cNvSpPr txBox="1"/>
          <p:nvPr/>
        </p:nvSpPr>
        <p:spPr>
          <a:xfrm>
            <a:off x="8288439" y="3945555"/>
            <a:ext cx="1920332" cy="646331"/>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年度固定效应和行业固定效应 </a:t>
            </a:r>
          </a:p>
        </p:txBody>
      </p:sp>
      <p:sp>
        <p:nvSpPr>
          <p:cNvPr id="25" name="文本框 24">
            <a:extLst>
              <a:ext uri="{FF2B5EF4-FFF2-40B4-BE49-F238E27FC236}">
                <a16:creationId xmlns:a16="http://schemas.microsoft.com/office/drawing/2014/main" id="{1DB3374E-C909-9FC0-00DD-D456C8EB5600}"/>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p:sp>
        <p:nvSpPr>
          <p:cNvPr id="26" name="文本框 25">
            <a:extLst>
              <a:ext uri="{FF2B5EF4-FFF2-40B4-BE49-F238E27FC236}">
                <a16:creationId xmlns:a16="http://schemas.microsoft.com/office/drawing/2014/main" id="{2D2AE50E-E112-B502-BFFF-78CE777C9EAE}"/>
              </a:ext>
            </a:extLst>
          </p:cNvPr>
          <p:cNvSpPr txBox="1"/>
          <p:nvPr/>
        </p:nvSpPr>
        <p:spPr>
          <a:xfrm>
            <a:off x="757250" y="1091812"/>
            <a:ext cx="6097022" cy="369332"/>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模型设定</a:t>
            </a:r>
            <a:endParaRPr lang="zh-CN" altLang="en-US" dirty="0"/>
          </a:p>
        </p:txBody>
      </p:sp>
    </p:spTree>
    <p:extLst>
      <p:ext uri="{BB962C8B-B14F-4D97-AF65-F5344CB8AC3E}">
        <p14:creationId xmlns:p14="http://schemas.microsoft.com/office/powerpoint/2010/main" val="3744574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2793-DF3F-FAE6-2345-8FC116DE5791}"/>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4E2B1D9C-1E1C-4AAE-2957-4F4BC7560550}"/>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74CDCC0-F1FE-B21F-63E1-91157F9E3ADB}"/>
                  </a:ext>
                </a:extLst>
              </p:cNvPr>
              <p:cNvSpPr txBox="1"/>
              <p:nvPr/>
            </p:nvSpPr>
            <p:spPr>
              <a:xfrm>
                <a:off x="757250" y="1677671"/>
                <a:ext cx="10567035" cy="4780280"/>
              </a:xfrm>
              <a:prstGeom prst="rect">
                <a:avLst/>
              </a:prstGeom>
              <a:noFill/>
            </p:spPr>
            <p:txBody>
              <a:bodyPr wrap="square">
                <a:noAutofit/>
              </a:bodyPr>
              <a:lstStyle/>
              <a:p>
                <a:pPr marL="285750"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被解释变量：审计调整（𝐴𝐷𝐽𝑆𝐼𝑍𝐸）。参考</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Keune</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Johnstone</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2012</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），本文将调整幅度是否达到审计前利润的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作为幅度相对重大的界定标准。相应地，𝐴𝐷𝐽𝑆𝐼𝑍𝐸取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时表示没有做出审计调整，取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时表示审计师做出了调整幅度相对重大的审计调整（调整幅度不低于审计前利润的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），取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时表示调整幅度相对不重大的审计调整（调整幅度低于审计前利润的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核心解释变量：均为虚拟变量，取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代表是，取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 代表否</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同门</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”虚拟变量</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𝐶𝑜𝑙𝑙𝑔</m:t>
                    </m:r>
                  </m:oMath>
                </a14:m>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非同门</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”虚拟变量（</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𝑁𝑜𝑛𝐶𝑜𝑙𝑙𝑔</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1200150" lvl="2"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前同行</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𝐸𝑥𝐶𝑃𝐴</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与</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同行</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𝑃𝑒𝑒𝑟</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其他控制变量：公司的资产规模（</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𝐿𝑇𝐴</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）、财务杠杆（</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𝐿𝐸𝑉</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）、盈利能力（</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𝑅𝑂𝐴</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）、审计前的亏损状态（</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𝑃𝑟𝑒</m:t>
                    </m:r>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𝐴𝑢𝑑𝐿𝑜𝑠𝑠</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）、主审事务所规模（</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𝐵𝑖𝑔</m:t>
                    </m:r>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10</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）、事务所变更（</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𝑆𝑤𝑖𝑡𝑐h</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）以及事务所审计任期（</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𝑇𝑒𝑛𝑢𝑟𝑒</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p>
              <a:p>
                <a:pPr marL="285750" indent="-285750">
                  <a:lnSpc>
                    <a:spcPct val="150000"/>
                  </a:lnSpc>
                  <a:spcBef>
                    <a:spcPts val="600"/>
                  </a:spcBef>
                  <a:buFont typeface="Wingdings" panose="05000000000000000000" pitchFamily="2" charset="2"/>
                  <a:buChar char="Ø"/>
                </a:pP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endParaRPr lang="zh-CN" altLang="en-US" dirty="0"/>
              </a:p>
              <a:p>
                <a:pPr marL="285750" indent="-285750">
                  <a:lnSpc>
                    <a:spcPct val="150000"/>
                  </a:lnSpc>
                  <a:spcBef>
                    <a:spcPts val="600"/>
                  </a:spcBef>
                  <a:buFont typeface="Wingdings" panose="05000000000000000000" pitchFamily="2" charset="2"/>
                  <a:buChar char="Ø"/>
                </a:pPr>
                <a:endParaRPr lang="zh-CN" altLang="en-US" dirty="0"/>
              </a:p>
            </p:txBody>
          </p:sp>
        </mc:Choice>
        <mc:Fallback xmlns="">
          <p:sp>
            <p:nvSpPr>
              <p:cNvPr id="2" name="文本框 1">
                <a:extLst>
                  <a:ext uri="{FF2B5EF4-FFF2-40B4-BE49-F238E27FC236}">
                    <a16:creationId xmlns:a16="http://schemas.microsoft.com/office/drawing/2014/main" id="{874CDCC0-F1FE-B21F-63E1-91157F9E3ADB}"/>
                  </a:ext>
                </a:extLst>
              </p:cNvPr>
              <p:cNvSpPr txBox="1">
                <a:spLocks noRot="1" noChangeAspect="1" noMove="1" noResize="1" noEditPoints="1" noAdjustHandles="1" noChangeArrowheads="1" noChangeShapeType="1" noTextEdit="1"/>
              </p:cNvSpPr>
              <p:nvPr/>
            </p:nvSpPr>
            <p:spPr>
              <a:xfrm>
                <a:off x="757250" y="1677671"/>
                <a:ext cx="10567035" cy="4780280"/>
              </a:xfrm>
              <a:prstGeom prst="rect">
                <a:avLst/>
              </a:prstGeom>
              <a:blipFill>
                <a:blip r:embed="rId2"/>
                <a:stretch>
                  <a:fillRect l="-240"/>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5228A381-AACF-5877-3A49-33B94B40551C}"/>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指标选取</a:t>
            </a:r>
            <a:endParaRPr lang="zh-CN" altLang="en-US" dirty="0"/>
          </a:p>
        </p:txBody>
      </p:sp>
    </p:spTree>
    <p:extLst>
      <p:ext uri="{BB962C8B-B14F-4D97-AF65-F5344CB8AC3E}">
        <p14:creationId xmlns:p14="http://schemas.microsoft.com/office/powerpoint/2010/main" val="2630901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27E72-C3DC-E69A-44DC-A511D6346F85}"/>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9416357-13BD-2689-3F77-6F9144EA9405}"/>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p:sp>
        <p:nvSpPr>
          <p:cNvPr id="30" name="文本框 29">
            <a:extLst>
              <a:ext uri="{FF2B5EF4-FFF2-40B4-BE49-F238E27FC236}">
                <a16:creationId xmlns:a16="http://schemas.microsoft.com/office/drawing/2014/main" id="{A78E1467-7BA8-6207-EF1F-507EB2D805DF}"/>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数据、 样本与描述统计</a:t>
            </a:r>
          </a:p>
        </p:txBody>
      </p:sp>
      <p:sp>
        <p:nvSpPr>
          <p:cNvPr id="5" name="文本框 4">
            <a:extLst>
              <a:ext uri="{FF2B5EF4-FFF2-40B4-BE49-F238E27FC236}">
                <a16:creationId xmlns:a16="http://schemas.microsoft.com/office/drawing/2014/main" id="{2B3DA104-E2C8-85C5-1B0B-E3671FB8D477}"/>
              </a:ext>
            </a:extLst>
          </p:cNvPr>
          <p:cNvSpPr txBox="1"/>
          <p:nvPr/>
        </p:nvSpPr>
        <p:spPr>
          <a:xfrm>
            <a:off x="889095" y="1526933"/>
            <a:ext cx="4783572" cy="4558940"/>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基于国泰安 </a:t>
            </a:r>
            <a:r>
              <a:rPr lang="en-US" altLang="zh-CN" sz="1600" dirty="0">
                <a:latin typeface="楷体" panose="02010609060101010101" pitchFamily="49" charset="-122"/>
                <a:ea typeface="楷体" panose="02010609060101010101" pitchFamily="49" charset="-122"/>
              </a:rPr>
              <a:t>CSMAR</a:t>
            </a:r>
            <a:r>
              <a:rPr lang="zh-CN" altLang="en-US" sz="1600" dirty="0">
                <a:latin typeface="楷体" panose="02010609060101010101" pitchFamily="49" charset="-122"/>
                <a:ea typeface="楷体" panose="02010609060101010101" pitchFamily="49" charset="-122"/>
              </a:rPr>
              <a:t> 数据库</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本文识别出</a:t>
            </a:r>
            <a:r>
              <a:rPr lang="en-US" altLang="zh-CN" sz="1600" dirty="0">
                <a:latin typeface="楷体" panose="02010609060101010101" pitchFamily="49" charset="-122"/>
                <a:ea typeface="楷体" panose="02010609060101010101" pitchFamily="49" charset="-122"/>
              </a:rPr>
              <a:t>2001</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2012</a:t>
            </a:r>
            <a:r>
              <a:rPr lang="zh-CN" altLang="en-US" sz="1600" dirty="0">
                <a:latin typeface="楷体" panose="02010609060101010101" pitchFamily="49" charset="-122"/>
                <a:ea typeface="楷体" panose="02010609060101010101" pitchFamily="49" charset="-122"/>
              </a:rPr>
              <a:t>年间</a:t>
            </a:r>
            <a:r>
              <a:rPr lang="en-US" altLang="zh-CN" sz="1600" dirty="0">
                <a:latin typeface="楷体" panose="02010609060101010101" pitchFamily="49" charset="-122"/>
                <a:ea typeface="楷体" panose="02010609060101010101" pitchFamily="49" charset="-122"/>
              </a:rPr>
              <a:t>103</a:t>
            </a:r>
            <a:r>
              <a:rPr lang="zh-CN" altLang="en-US" sz="1600" dirty="0">
                <a:latin typeface="楷体" panose="02010609060101010101" pitchFamily="49" charset="-122"/>
                <a:ea typeface="楷体" panose="02010609060101010101" pitchFamily="49" charset="-122"/>
              </a:rPr>
              <a:t>家曾聘请“事务所经历”独董公司的</a:t>
            </a:r>
            <a:r>
              <a:rPr lang="en-US" altLang="zh-CN" sz="1600" dirty="0">
                <a:latin typeface="楷体" panose="02010609060101010101" pitchFamily="49" charset="-122"/>
                <a:ea typeface="楷体" panose="02010609060101010101" pitchFamily="49" charset="-122"/>
              </a:rPr>
              <a:t>1012</a:t>
            </a:r>
            <a:r>
              <a:rPr lang="zh-CN" altLang="en-US" sz="1600" dirty="0">
                <a:latin typeface="楷体" panose="02010609060101010101" pitchFamily="49" charset="-122"/>
                <a:ea typeface="楷体" panose="02010609060101010101" pitchFamily="49" charset="-122"/>
              </a:rPr>
              <a:t>个观测。样本变量的描述性统计如右图。</a:t>
            </a: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在所有观测中，实际聘请发生的观测有</a:t>
            </a:r>
            <a:r>
              <a:rPr lang="en-US" altLang="zh-CN" sz="1600" dirty="0">
                <a:latin typeface="楷体" panose="02010609060101010101" pitchFamily="49" charset="-122"/>
                <a:ea typeface="楷体" panose="02010609060101010101" pitchFamily="49" charset="-122"/>
              </a:rPr>
              <a:t>396</a:t>
            </a:r>
            <a:r>
              <a:rPr lang="zh-CN" altLang="en-US" sz="1600" dirty="0">
                <a:latin typeface="楷体" panose="02010609060101010101" pitchFamily="49" charset="-122"/>
                <a:ea typeface="楷体" panose="02010609060101010101" pitchFamily="49" charset="-122"/>
              </a:rPr>
              <a:t>个。其中：</a:t>
            </a:r>
            <a:r>
              <a:rPr lang="en-US" altLang="zh-CN" sz="1600" dirty="0">
                <a:latin typeface="楷体" panose="02010609060101010101" pitchFamily="49" charset="-122"/>
                <a:ea typeface="楷体" panose="02010609060101010101" pitchFamily="49" charset="-122"/>
              </a:rPr>
              <a:t>26.8%</a:t>
            </a:r>
            <a:r>
              <a:rPr lang="zh-CN" altLang="en-US" sz="1600" dirty="0">
                <a:latin typeface="楷体" panose="02010609060101010101" pitchFamily="49" charset="-122"/>
                <a:ea typeface="楷体" panose="02010609060101010101" pitchFamily="49" charset="-122"/>
              </a:rPr>
              <a:t>属于“同门”模式；</a:t>
            </a:r>
            <a:r>
              <a:rPr lang="en-US" altLang="zh-CN" sz="1600" dirty="0">
                <a:latin typeface="楷体" panose="02010609060101010101" pitchFamily="49" charset="-122"/>
                <a:ea typeface="楷体" panose="02010609060101010101" pitchFamily="49" charset="-122"/>
              </a:rPr>
              <a:t>40.7%</a:t>
            </a:r>
            <a:r>
              <a:rPr lang="zh-CN" altLang="en-US" sz="1600" dirty="0">
                <a:latin typeface="楷体" panose="02010609060101010101" pitchFamily="49" charset="-122"/>
                <a:ea typeface="楷体" panose="02010609060101010101" pitchFamily="49" charset="-122"/>
              </a:rPr>
              <a:t>属于“同行”模式；</a:t>
            </a:r>
            <a:r>
              <a:rPr lang="en-US" altLang="zh-CN" sz="1600" dirty="0">
                <a:latin typeface="楷体" panose="02010609060101010101" pitchFamily="49" charset="-122"/>
                <a:ea typeface="楷体" panose="02010609060101010101" pitchFamily="49" charset="-122"/>
              </a:rPr>
              <a:t>32.6%</a:t>
            </a:r>
            <a:r>
              <a:rPr lang="zh-CN" altLang="en-US" sz="1600" dirty="0">
                <a:latin typeface="楷体" panose="02010609060101010101" pitchFamily="49" charset="-122"/>
                <a:ea typeface="楷体" panose="02010609060101010101" pitchFamily="49" charset="-122"/>
              </a:rPr>
              <a:t>属于“前同行”模式。</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此外，还发现，共有 </a:t>
            </a:r>
            <a:r>
              <a:rPr lang="en-US" altLang="zh-CN" sz="1600" dirty="0">
                <a:latin typeface="楷体" panose="02010609060101010101" pitchFamily="49" charset="-122"/>
                <a:ea typeface="楷体" panose="02010609060101010101" pitchFamily="49" charset="-122"/>
              </a:rPr>
              <a:t>77.5%</a:t>
            </a:r>
            <a:r>
              <a:rPr lang="zh-CN" altLang="en-US" sz="1600" dirty="0">
                <a:latin typeface="楷体" panose="02010609060101010101" pitchFamily="49" charset="-122"/>
                <a:ea typeface="楷体" panose="02010609060101010101" pitchFamily="49" charset="-122"/>
              </a:rPr>
              <a:t>的审计师对公司账面利润做出了审计调整，其中有 </a:t>
            </a:r>
            <a:r>
              <a:rPr lang="en-US" altLang="zh-CN" sz="1600" dirty="0">
                <a:latin typeface="楷体" panose="02010609060101010101" pitchFamily="49" charset="-122"/>
                <a:ea typeface="楷体" panose="02010609060101010101" pitchFamily="49" charset="-122"/>
              </a:rPr>
              <a:t>44.2%</a:t>
            </a:r>
            <a:r>
              <a:rPr lang="zh-CN" altLang="en-US" sz="1600" dirty="0">
                <a:latin typeface="楷体" panose="02010609060101010101" pitchFamily="49" charset="-122"/>
                <a:ea typeface="楷体" panose="02010609060101010101" pitchFamily="49" charset="-122"/>
              </a:rPr>
              <a:t>的审计调整幅度相对重大</a:t>
            </a:r>
          </a:p>
          <a:p>
            <a:pPr marL="285750" indent="285750">
              <a:lnSpc>
                <a:spcPct val="150000"/>
              </a:lnSpc>
              <a:spcBef>
                <a:spcPts val="1200"/>
              </a:spcBef>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p:pic>
        <p:nvPicPr>
          <p:cNvPr id="7" name="图片 6" descr="手机屏幕截图&#10;&#10;描述已自动生成">
            <a:extLst>
              <a:ext uri="{FF2B5EF4-FFF2-40B4-BE49-F238E27FC236}">
                <a16:creationId xmlns:a16="http://schemas.microsoft.com/office/drawing/2014/main" id="{8EF9132D-E0FB-56BB-F16E-649E8BE89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00159"/>
            <a:ext cx="5504771" cy="5229467"/>
          </a:xfrm>
          <a:prstGeom prst="rect">
            <a:avLst/>
          </a:prstGeom>
        </p:spPr>
      </p:pic>
    </p:spTree>
    <p:extLst>
      <p:ext uri="{BB962C8B-B14F-4D97-AF65-F5344CB8AC3E}">
        <p14:creationId xmlns:p14="http://schemas.microsoft.com/office/powerpoint/2010/main" val="454392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0550-94D4-EBBD-5482-A86A02D8A2A3}"/>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684FBCD0-C544-72DC-AE4E-D4E6CB3F91AE}"/>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p:sp>
        <p:nvSpPr>
          <p:cNvPr id="30" name="文本框 29">
            <a:extLst>
              <a:ext uri="{FF2B5EF4-FFF2-40B4-BE49-F238E27FC236}">
                <a16:creationId xmlns:a16="http://schemas.microsoft.com/office/drawing/2014/main" id="{91FF1DA0-169F-E31F-7BF4-592D9915189C}"/>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单变量分析</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FAFA0E1-8562-8A01-7929-DA03A81CEF20}"/>
                  </a:ext>
                </a:extLst>
              </p:cNvPr>
              <p:cNvSpPr txBox="1"/>
              <p:nvPr/>
            </p:nvSpPr>
            <p:spPr>
              <a:xfrm>
                <a:off x="889094" y="1526933"/>
                <a:ext cx="6594349" cy="4343497"/>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右图展示了各子样本在因变量与控制变量上的差异及组间比较</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组</a:t>
                </a:r>
                <a:r>
                  <a:rPr lang="en-US" altLang="zh-CN" sz="1600" dirty="0">
                    <a:latin typeface="楷体" panose="02010609060101010101" pitchFamily="49" charset="-122"/>
                    <a:ea typeface="楷体" panose="02010609060101010101" pitchFamily="49" charset="-122"/>
                  </a:rPr>
                  <a:t> A </a:t>
                </a:r>
                <a:r>
                  <a:rPr lang="zh-CN" altLang="en-US" sz="1600" dirty="0">
                    <a:latin typeface="楷体" panose="02010609060101010101" pitchFamily="49" charset="-122"/>
                    <a:ea typeface="楷体" panose="02010609060101010101" pitchFamily="49" charset="-122"/>
                  </a:rPr>
                  <a:t>检验了</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审计调整的组间差异性</a:t>
                </a:r>
                <a:r>
                  <a:rPr lang="zh-CN" altLang="en-US" sz="1600" dirty="0">
                    <a:latin typeface="楷体" panose="02010609060101010101" pitchFamily="49" charset="-122"/>
                    <a:ea typeface="楷体" panose="02010609060101010101" pitchFamily="49" charset="-122"/>
                  </a:rPr>
                  <a:t>，卡方检验表明，“同门”组（</a:t>
                </a:r>
                <a:r>
                  <a:rPr lang="en-US" altLang="zh-CN" sz="1600" dirty="0">
                    <a:latin typeface="楷体" panose="02010609060101010101" pitchFamily="49" charset="-122"/>
                    <a:ea typeface="楷体" panose="02010609060101010101" pitchFamily="49" charset="-122"/>
                  </a:rPr>
                  <a:t> </a:t>
                </a:r>
                <a14:m>
                  <m:oMath xmlns:m="http://schemas.openxmlformats.org/officeDocument/2006/math">
                    <m:r>
                      <a:rPr lang="en-US" altLang="zh-CN" sz="1600">
                        <a:latin typeface="Cambria Math" panose="02040503050406030204" pitchFamily="18" charset="0"/>
                        <a:ea typeface="楷体" panose="02010609060101010101" pitchFamily="49" charset="-122"/>
                      </a:rPr>
                      <m:t>𝐼𝑛𝑑𝐷𝑖𝑟</m:t>
                    </m:r>
                    <m:r>
                      <a:rPr lang="en-US" altLang="zh-CN" sz="1600">
                        <a:latin typeface="Cambria Math" panose="02040503050406030204" pitchFamily="18" charset="0"/>
                        <a:ea typeface="楷体" panose="02010609060101010101" pitchFamily="49" charset="-122"/>
                      </a:rPr>
                      <m:t>_</m:t>
                    </m:r>
                    <m:r>
                      <a:rPr lang="en-US" altLang="zh-CN" sz="1600">
                        <a:latin typeface="Cambria Math" panose="02040503050406030204" pitchFamily="18" charset="0"/>
                        <a:ea typeface="楷体" panose="02010609060101010101" pitchFamily="49" charset="-122"/>
                      </a:rPr>
                      <m:t>𝐶𝑜𝑙𝑙𝑔</m:t>
                    </m:r>
                  </m:oMath>
                </a14:m>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）与“非同门”组（</a:t>
                </a:r>
                <a:r>
                  <a:rPr lang="en-US" altLang="zh-CN" sz="1600" dirty="0">
                    <a:latin typeface="楷体" panose="02010609060101010101" pitchFamily="49" charset="-122"/>
                    <a:ea typeface="楷体" panose="02010609060101010101" pitchFamily="49" charset="-122"/>
                  </a:rPr>
                  <a:t> </a:t>
                </a:r>
                <a14:m>
                  <m:oMath xmlns:m="http://schemas.openxmlformats.org/officeDocument/2006/math">
                    <m:r>
                      <a:rPr lang="en-US" altLang="zh-CN" sz="1600">
                        <a:latin typeface="Cambria Math" panose="02040503050406030204" pitchFamily="18" charset="0"/>
                        <a:ea typeface="楷体" panose="02010609060101010101" pitchFamily="49" charset="-122"/>
                      </a:rPr>
                      <m:t>𝐼𝑛𝑑𝐷𝑖𝑟</m:t>
                    </m:r>
                    <m:r>
                      <a:rPr lang="en-US" altLang="zh-CN" sz="1600">
                        <a:latin typeface="Cambria Math" panose="02040503050406030204" pitchFamily="18" charset="0"/>
                        <a:ea typeface="楷体" panose="02010609060101010101" pitchFamily="49" charset="-122"/>
                      </a:rPr>
                      <m:t>_</m:t>
                    </m:r>
                    <m:r>
                      <m:rPr>
                        <m:sty m:val="p"/>
                      </m:rPr>
                      <a:rPr lang="en-US" altLang="zh-CN" sz="1600">
                        <a:latin typeface="Cambria Math" panose="02040503050406030204" pitchFamily="18" charset="0"/>
                        <a:ea typeface="楷体" panose="02010609060101010101" pitchFamily="49" charset="-122"/>
                      </a:rPr>
                      <m:t>Non</m:t>
                    </m:r>
                    <m:r>
                      <a:rPr lang="en-US" altLang="zh-CN" sz="1600">
                        <a:latin typeface="Cambria Math" panose="02040503050406030204" pitchFamily="18" charset="0"/>
                        <a:ea typeface="楷体" panose="02010609060101010101" pitchFamily="49" charset="-122"/>
                      </a:rPr>
                      <m:t>𝐶𝑜𝑙𝑙𝑔</m:t>
                    </m:r>
                  </m:oMath>
                </a14:m>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）以及“其他”组在审计倾向调整上并无区别</a:t>
                </a: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组 </a:t>
                </a:r>
                <a:r>
                  <a:rPr lang="en-US" altLang="zh-CN" sz="1600" dirty="0">
                    <a:latin typeface="楷体" panose="02010609060101010101" pitchFamily="49" charset="-122"/>
                    <a:ea typeface="楷体" panose="02010609060101010101" pitchFamily="49" charset="-122"/>
                  </a:rPr>
                  <a:t>B</a:t>
                </a:r>
                <a:r>
                  <a:rPr lang="zh-CN" altLang="en-US" sz="1600" dirty="0">
                    <a:latin typeface="楷体" panose="02010609060101010101" pitchFamily="49" charset="-122"/>
                    <a:ea typeface="楷体" panose="02010609060101010101" pitchFamily="49" charset="-122"/>
                  </a:rPr>
                  <a:t> 检验了各组子样本在公司特征及审计业务特征变量上的潜在差异，结果显示，“同门”组在公司规模、 财务杠杆以及审计前亏损状态方面与其他子样本组并无显著差异， 但盈利水平较低。因此，盈利水平不会是导致“同门”组审计调整较小的内生原因，本模型不受内生性问题影响。</a:t>
                </a:r>
              </a:p>
              <a:p>
                <a:pPr marL="285750" indent="285750">
                  <a:lnSpc>
                    <a:spcPct val="150000"/>
                  </a:lnSpc>
                  <a:spcBef>
                    <a:spcPts val="1200"/>
                  </a:spcBef>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3FAFA0E1-8562-8A01-7929-DA03A81CEF20}"/>
                  </a:ext>
                </a:extLst>
              </p:cNvPr>
              <p:cNvSpPr txBox="1">
                <a:spLocks noRot="1" noChangeAspect="1" noMove="1" noResize="1" noEditPoints="1" noAdjustHandles="1" noChangeArrowheads="1" noChangeShapeType="1" noTextEdit="1"/>
              </p:cNvSpPr>
              <p:nvPr/>
            </p:nvSpPr>
            <p:spPr>
              <a:xfrm>
                <a:off x="889094" y="1526933"/>
                <a:ext cx="6594349" cy="4343497"/>
              </a:xfrm>
              <a:prstGeom prst="rect">
                <a:avLst/>
              </a:prstGeom>
              <a:blipFill>
                <a:blip r:embed="rId2"/>
                <a:stretch>
                  <a:fillRect r="-1538"/>
                </a:stretch>
              </a:blipFill>
            </p:spPr>
            <p:txBody>
              <a:bodyPr/>
              <a:lstStyle/>
              <a:p>
                <a:r>
                  <a:rPr lang="zh-CN" altLang="en-US">
                    <a:noFill/>
                  </a:rPr>
                  <a:t> </a:t>
                </a:r>
              </a:p>
            </p:txBody>
          </p:sp>
        </mc:Fallback>
      </mc:AlternateContent>
      <p:pic>
        <p:nvPicPr>
          <p:cNvPr id="3" name="图片 2" descr="一些文字和图片的手机截图&#10;&#10;描述已自动生成">
            <a:extLst>
              <a:ext uri="{FF2B5EF4-FFF2-40B4-BE49-F238E27FC236}">
                <a16:creationId xmlns:a16="http://schemas.microsoft.com/office/drawing/2014/main" id="{85A7E725-0F4B-04A5-0D03-071BF70ECB4D}"/>
              </a:ext>
            </a:extLst>
          </p:cNvPr>
          <p:cNvPicPr>
            <a:picLocks noChangeAspect="1"/>
          </p:cNvPicPr>
          <p:nvPr/>
        </p:nvPicPr>
        <p:blipFill>
          <a:blip r:embed="rId3">
            <a:extLst>
              <a:ext uri="{28A0092B-C50C-407E-A947-70E740481C1C}">
                <a14:useLocalDpi xmlns:a14="http://schemas.microsoft.com/office/drawing/2010/main" val="0"/>
              </a:ext>
            </a:extLst>
          </a:blip>
          <a:srcRect t="-752"/>
          <a:stretch/>
        </p:blipFill>
        <p:spPr>
          <a:xfrm>
            <a:off x="7483444" y="247650"/>
            <a:ext cx="3951306" cy="6315591"/>
          </a:xfrm>
          <a:prstGeom prst="rect">
            <a:avLst/>
          </a:prstGeom>
        </p:spPr>
      </p:pic>
    </p:spTree>
    <p:extLst>
      <p:ext uri="{BB962C8B-B14F-4D97-AF65-F5344CB8AC3E}">
        <p14:creationId xmlns:p14="http://schemas.microsoft.com/office/powerpoint/2010/main" val="208033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E7F1-1D11-F21D-3D41-D66631DD46A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55311826-981F-EA93-85A5-71208EA2D542}"/>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问题一</a:t>
            </a:r>
          </a:p>
        </p:txBody>
      </p:sp>
      <p:sp>
        <p:nvSpPr>
          <p:cNvPr id="30" name="文本框 29">
            <a:extLst>
              <a:ext uri="{FF2B5EF4-FFF2-40B4-BE49-F238E27FC236}">
                <a16:creationId xmlns:a16="http://schemas.microsoft.com/office/drawing/2014/main" id="{BB746755-30AE-8BC1-7F17-5EBB4DB0C79D}"/>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多元分析结果</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B490ED5-1FD5-4628-1721-EA838D1E3A8F}"/>
                  </a:ext>
                </a:extLst>
              </p:cNvPr>
              <p:cNvSpPr txBox="1"/>
              <p:nvPr/>
            </p:nvSpPr>
            <p:spPr>
              <a:xfrm>
                <a:off x="889094" y="1526933"/>
                <a:ext cx="6594349" cy="3081613"/>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在对所有连续变量进行</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和</a:t>
                </a:r>
                <a:r>
                  <a:rPr lang="en-US" altLang="zh-CN" sz="1600" dirty="0">
                    <a:latin typeface="楷体" panose="02010609060101010101" pitchFamily="49" charset="-122"/>
                    <a:ea typeface="楷体" panose="02010609060101010101" pitchFamily="49" charset="-122"/>
                  </a:rPr>
                  <a:t>99%</a:t>
                </a:r>
                <a:r>
                  <a:rPr lang="zh-CN" altLang="en-US" sz="1600" dirty="0">
                    <a:latin typeface="楷体" panose="02010609060101010101" pitchFamily="49" charset="-122"/>
                    <a:ea typeface="楷体" panose="02010609060101010101" pitchFamily="49" charset="-122"/>
                  </a:rPr>
                  <a:t>缩尾后，本文进一步控制了特征变量进行回归分析。</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回归结果显示：</a:t>
                </a:r>
                <a:r>
                  <a:rPr lang="en-US" altLang="zh-CN" sz="1600" dirty="0">
                    <a:ea typeface="楷体" panose="02010609060101010101" pitchFamily="49" charset="-122"/>
                  </a:rPr>
                  <a:t> </a:t>
                </a:r>
                <a14:m>
                  <m:oMath xmlns:m="http://schemas.openxmlformats.org/officeDocument/2006/math">
                    <m:r>
                      <a:rPr lang="en-US" altLang="zh-CN" sz="1600">
                        <a:latin typeface="Cambria Math" panose="02040503050406030204" pitchFamily="18" charset="0"/>
                        <a:ea typeface="楷体" panose="02010609060101010101" pitchFamily="49" charset="-122"/>
                      </a:rPr>
                      <m:t>𝐼𝑛𝑑𝐷𝑖𝑟</m:t>
                    </m:r>
                    <m:r>
                      <a:rPr lang="en-US" altLang="zh-CN" sz="1600">
                        <a:latin typeface="Cambria Math" panose="02040503050406030204" pitchFamily="18" charset="0"/>
                        <a:ea typeface="楷体" panose="02010609060101010101" pitchFamily="49" charset="-122"/>
                      </a:rPr>
                      <m:t>_</m:t>
                    </m:r>
                    <m:r>
                      <a:rPr lang="en-US" altLang="zh-CN" sz="1600">
                        <a:latin typeface="Cambria Math" panose="02040503050406030204" pitchFamily="18" charset="0"/>
                        <a:ea typeface="楷体" panose="02010609060101010101" pitchFamily="49" charset="-122"/>
                      </a:rPr>
                      <m:t>𝐶𝑜𝑙𝑙𝑔</m:t>
                    </m:r>
                  </m:oMath>
                </a14:m>
                <a:r>
                  <a:rPr lang="zh-CN" altLang="en-US" sz="1600" dirty="0">
                    <a:latin typeface="楷体" panose="02010609060101010101" pitchFamily="49" charset="-122"/>
                    <a:ea typeface="楷体" panose="02010609060101010101" pitchFamily="49" charset="-122"/>
                  </a:rPr>
                  <a:t>与</a:t>
                </a:r>
                <a14:m>
                  <m:oMath xmlns:m="http://schemas.openxmlformats.org/officeDocument/2006/math">
                    <m:r>
                      <a:rPr lang="en-US" altLang="zh-CN" sz="1600">
                        <a:latin typeface="Cambria Math" panose="02040503050406030204" pitchFamily="18" charset="0"/>
                        <a:ea typeface="楷体" panose="02010609060101010101" pitchFamily="49" charset="-122"/>
                      </a:rPr>
                      <m:t>𝐼𝑛𝑑𝐷𝑖𝑟</m:t>
                    </m:r>
                    <m:r>
                      <a:rPr lang="en-US" altLang="zh-CN" sz="1600">
                        <a:latin typeface="Cambria Math" panose="02040503050406030204" pitchFamily="18" charset="0"/>
                        <a:ea typeface="楷体" panose="02010609060101010101" pitchFamily="49" charset="-122"/>
                      </a:rPr>
                      <m:t>_</m:t>
                    </m:r>
                    <m:r>
                      <m:rPr>
                        <m:sty m:val="p"/>
                      </m:rPr>
                      <a:rPr lang="en-US" altLang="zh-CN" sz="1600">
                        <a:latin typeface="Cambria Math" panose="02040503050406030204" pitchFamily="18" charset="0"/>
                        <a:ea typeface="楷体" panose="02010609060101010101" pitchFamily="49" charset="-122"/>
                      </a:rPr>
                      <m:t>Non</m:t>
                    </m:r>
                    <m:r>
                      <a:rPr lang="en-US" altLang="zh-CN" sz="1600">
                        <a:latin typeface="Cambria Math" panose="02040503050406030204" pitchFamily="18" charset="0"/>
                        <a:ea typeface="楷体" panose="02010609060101010101" pitchFamily="49" charset="-122"/>
                      </a:rPr>
                      <m:t>𝐶𝑜𝑙𝑙𝑔</m:t>
                    </m:r>
                  </m:oMath>
                </a14:m>
                <a:r>
                  <a:rPr lang="zh-CN" altLang="en-US" sz="1600" dirty="0">
                    <a:latin typeface="楷体" panose="02010609060101010101" pitchFamily="49" charset="-122"/>
                    <a:ea typeface="楷体" panose="02010609060101010101" pitchFamily="49" charset="-122"/>
                  </a:rPr>
                  <a:t>均与零无显著差异，两者之间系数也无显著差异。</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结论：独董与审计师出自同门的治理安排并没有使审计结果变得更坏。</a:t>
                </a:r>
              </a:p>
              <a:p>
                <a:pPr marL="285750" indent="285750">
                  <a:lnSpc>
                    <a:spcPct val="150000"/>
                  </a:lnSpc>
                  <a:spcBef>
                    <a:spcPts val="1200"/>
                  </a:spcBef>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1B490ED5-1FD5-4628-1721-EA838D1E3A8F}"/>
                  </a:ext>
                </a:extLst>
              </p:cNvPr>
              <p:cNvSpPr txBox="1">
                <a:spLocks noRot="1" noChangeAspect="1" noMove="1" noResize="1" noEditPoints="1" noAdjustHandles="1" noChangeArrowheads="1" noChangeShapeType="1" noTextEdit="1"/>
              </p:cNvSpPr>
              <p:nvPr/>
            </p:nvSpPr>
            <p:spPr>
              <a:xfrm>
                <a:off x="889094" y="1526933"/>
                <a:ext cx="6594349" cy="3081613"/>
              </a:xfrm>
              <a:prstGeom prst="rect">
                <a:avLst/>
              </a:prstGeom>
              <a:blipFill>
                <a:blip r:embed="rId2"/>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0C44F0C-DCAF-946C-D922-634009E81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443" y="800159"/>
            <a:ext cx="4204586" cy="5229121"/>
          </a:xfrm>
          <a:prstGeom prst="rect">
            <a:avLst/>
          </a:prstGeom>
        </p:spPr>
      </p:pic>
    </p:spTree>
    <p:extLst>
      <p:ext uri="{BB962C8B-B14F-4D97-AF65-F5344CB8AC3E}">
        <p14:creationId xmlns:p14="http://schemas.microsoft.com/office/powerpoint/2010/main" val="3332817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1B35B-E9EE-9F10-D606-EA30A888105B}"/>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F80CD485-CE7E-872F-F45A-3FC064F58A50}"/>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问题二</a:t>
            </a:r>
          </a:p>
        </p:txBody>
      </p:sp>
      <p:sp>
        <p:nvSpPr>
          <p:cNvPr id="2" name="文本框 1">
            <a:extLst>
              <a:ext uri="{FF2B5EF4-FFF2-40B4-BE49-F238E27FC236}">
                <a16:creationId xmlns:a16="http://schemas.microsoft.com/office/drawing/2014/main" id="{49A86026-D9A5-CED8-979C-AAC045A78237}"/>
              </a:ext>
            </a:extLst>
          </p:cNvPr>
          <p:cNvSpPr txBox="1"/>
          <p:nvPr/>
        </p:nvSpPr>
        <p:spPr>
          <a:xfrm>
            <a:off x="812481" y="2817259"/>
            <a:ext cx="10567035" cy="611742"/>
          </a:xfrm>
          <a:prstGeom prst="rect">
            <a:avLst/>
          </a:prstGeom>
          <a:noFill/>
        </p:spPr>
        <p:txBody>
          <a:bodyPr wrap="square">
            <a:noAutofit/>
          </a:bodyPr>
          <a:lstStyle/>
          <a:p>
            <a:pPr marL="285750" indent="-285750">
              <a:lnSpc>
                <a:spcPct val="150000"/>
              </a:lnSpc>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951EE86-31FD-D00D-34E3-D4EAAFF9227F}"/>
                  </a:ext>
                </a:extLst>
              </p:cNvPr>
              <p:cNvSpPr txBox="1"/>
              <p:nvPr/>
            </p:nvSpPr>
            <p:spPr>
              <a:xfrm>
                <a:off x="1490138" y="2885371"/>
                <a:ext cx="10024516" cy="403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i="1" dirty="0" smtClean="0">
                          <a:solidFill>
                            <a:srgbClr val="141413"/>
                          </a:solidFill>
                          <a:latin typeface="Cambria Math" panose="02040503050406030204" pitchFamily="18" charset="0"/>
                        </a:rPr>
                        <m:t>𝐴𝐷𝐽𝑆𝐼𝑍𝐸</m:t>
                      </m:r>
                      <m:r>
                        <a:rPr lang="en-US" altLang="zh-CN" sz="2000" i="1" dirty="0" smtClean="0">
                          <a:solidFill>
                            <a:srgbClr val="141413"/>
                          </a:solidFill>
                          <a:latin typeface="Cambria Math" panose="02040503050406030204" pitchFamily="18" charset="0"/>
                        </a:rPr>
                        <m:t>=</m:t>
                      </m:r>
                      <m:r>
                        <a:rPr lang="en-US" altLang="zh-CN" sz="2000" b="0" i="1" dirty="0" smtClean="0">
                          <a:solidFill>
                            <a:srgbClr val="141413"/>
                          </a:solidFill>
                          <a:latin typeface="Cambria Math" panose="02040503050406030204" pitchFamily="18" charset="0"/>
                        </a:rPr>
                        <m:t>𝑓</m:t>
                      </m:r>
                      <m:r>
                        <a:rPr lang="en-US" altLang="zh-CN" sz="2000" b="0" i="1" dirty="0" smtClean="0">
                          <a:solidFill>
                            <a:srgbClr val="141413"/>
                          </a:solidFill>
                          <a:latin typeface="Cambria Math" panose="02040503050406030204" pitchFamily="18" charset="0"/>
                        </a:rPr>
                        <m:t>(</m:t>
                      </m:r>
                      <m:r>
                        <m:rPr>
                          <m:nor/>
                        </m:rPr>
                        <a:rPr lang="en-US" altLang="zh-CN" sz="2000" i="1">
                          <a:solidFill>
                            <a:srgbClr val="141413"/>
                          </a:solidFill>
                          <a:latin typeface="Cambria Math" panose="02040503050406030204" pitchFamily="18" charset="0"/>
                        </a:rPr>
                        <m:t>IndDir</m:t>
                      </m:r>
                      <m:r>
                        <m:rPr>
                          <m:nor/>
                        </m:rPr>
                        <a:rPr lang="en-US" altLang="zh-CN" sz="2000" i="1">
                          <a:solidFill>
                            <a:srgbClr val="141413"/>
                          </a:solidFill>
                          <a:latin typeface="Cambria Math" panose="02040503050406030204" pitchFamily="18" charset="0"/>
                        </a:rPr>
                        <m:t>_</m:t>
                      </m:r>
                      <m:r>
                        <m:rPr>
                          <m:nor/>
                        </m:rPr>
                        <a:rPr lang="en-US" altLang="zh-CN" sz="2000" i="1">
                          <a:solidFill>
                            <a:srgbClr val="141413"/>
                          </a:solidFill>
                          <a:latin typeface="Cambria Math" panose="02040503050406030204" pitchFamily="18" charset="0"/>
                        </a:rPr>
                        <m:t>Collg</m:t>
                      </m:r>
                      <m:r>
                        <a:rPr lang="en-US" altLang="zh-CN" sz="2000" i="1">
                          <a:solidFill>
                            <a:srgbClr val="141413"/>
                          </a:solidFill>
                          <a:latin typeface="Cambria Math" panose="02040503050406030204" pitchFamily="18" charset="0"/>
                        </a:rPr>
                        <m:t>,</m:t>
                      </m:r>
                      <m:r>
                        <m:rPr>
                          <m:nor/>
                        </m:rPr>
                        <a:rPr lang="en-US" altLang="zh-CN" sz="2000" i="1">
                          <a:solidFill>
                            <a:srgbClr val="141413"/>
                          </a:solidFill>
                          <a:latin typeface="Cambria Math" panose="02040503050406030204" pitchFamily="18" charset="0"/>
                        </a:rPr>
                        <m:t>IndDir</m:t>
                      </m:r>
                      <m:r>
                        <m:rPr>
                          <m:nor/>
                        </m:rPr>
                        <a:rPr lang="en-US" altLang="zh-CN" sz="2000" i="1">
                          <a:solidFill>
                            <a:srgbClr val="141413"/>
                          </a:solidFill>
                          <a:latin typeface="Cambria Math" panose="02040503050406030204" pitchFamily="18" charset="0"/>
                        </a:rPr>
                        <m:t>_</m:t>
                      </m:r>
                      <m:r>
                        <a:rPr lang="en-US" altLang="zh-CN" sz="2000" b="0" i="1" smtClean="0">
                          <a:solidFill>
                            <a:srgbClr val="141413"/>
                          </a:solidFill>
                          <a:latin typeface="Cambria Math" panose="02040503050406030204" pitchFamily="18" charset="0"/>
                        </a:rPr>
                        <m:t>𝐸𝑥𝐶𝑃𝐴</m:t>
                      </m:r>
                      <m:r>
                        <a:rPr lang="en-US" altLang="zh-CN" sz="2000" b="0" i="1" smtClean="0">
                          <a:solidFill>
                            <a:srgbClr val="141413"/>
                          </a:solidFill>
                          <a:latin typeface="Cambria Math" panose="02040503050406030204" pitchFamily="18" charset="0"/>
                        </a:rPr>
                        <m:t>,</m:t>
                      </m:r>
                      <m:r>
                        <a:rPr lang="en-US" altLang="zh-CN" sz="2000" b="0" i="1" smtClean="0">
                          <a:solidFill>
                            <a:srgbClr val="141413"/>
                          </a:solidFill>
                          <a:latin typeface="Cambria Math" panose="02040503050406030204" pitchFamily="18" charset="0"/>
                        </a:rPr>
                        <m:t>𝐷𝑖𝑟</m:t>
                      </m:r>
                      <m:r>
                        <a:rPr lang="en-US" altLang="zh-CN" sz="2000" b="0" i="1" smtClean="0">
                          <a:solidFill>
                            <a:srgbClr val="141413"/>
                          </a:solidFill>
                          <a:latin typeface="Cambria Math" panose="02040503050406030204" pitchFamily="18" charset="0"/>
                        </a:rPr>
                        <m:t>_</m:t>
                      </m:r>
                      <m:r>
                        <a:rPr lang="en-US" altLang="zh-CN" sz="2000" b="0" i="1" smtClean="0">
                          <a:solidFill>
                            <a:srgbClr val="141413"/>
                          </a:solidFill>
                          <a:latin typeface="Cambria Math" panose="02040503050406030204" pitchFamily="18" charset="0"/>
                        </a:rPr>
                        <m:t>𝑃𝑒𝑒𝑟</m:t>
                      </m:r>
                      <m:r>
                        <a:rPr lang="en-US" altLang="zh-CN" sz="2000" i="1">
                          <a:solidFill>
                            <a:srgbClr val="141413"/>
                          </a:solidFill>
                          <a:latin typeface="Cambria Math" panose="02040503050406030204" pitchFamily="18" charset="0"/>
                        </a:rPr>
                        <m:t>,</m:t>
                      </m:r>
                      <m:r>
                        <a:rPr lang="zh-CN" altLang="en-US" sz="2000" i="1" dirty="0">
                          <a:solidFill>
                            <a:srgbClr val="141413"/>
                          </a:solidFill>
                          <a:latin typeface="Cambria Math" panose="02040503050406030204" pitchFamily="18" charset="0"/>
                        </a:rPr>
                        <m:t> </m:t>
                      </m:r>
                      <m:r>
                        <a:rPr lang="en-US" altLang="zh-CN" sz="2000" i="1" dirty="0">
                          <a:solidFill>
                            <a:srgbClr val="141413"/>
                          </a:solidFill>
                          <a:latin typeface="Cambria Math" panose="02040503050406030204" pitchFamily="18" charset="0"/>
                        </a:rPr>
                        <m:t>𝐶𝑡𝑟𝑙</m:t>
                      </m:r>
                      <m:r>
                        <a:rPr lang="en-US" altLang="zh-CN" sz="2000" i="1" dirty="0">
                          <a:solidFill>
                            <a:srgbClr val="141413"/>
                          </a:solidFill>
                          <a:latin typeface="Cambria Math" panose="02040503050406030204" pitchFamily="18" charset="0"/>
                        </a:rPr>
                        <m:t>⁃</m:t>
                      </m:r>
                      <m:r>
                        <a:rPr lang="en-US" altLang="zh-CN" sz="2000" i="1" dirty="0">
                          <a:solidFill>
                            <a:srgbClr val="141413"/>
                          </a:solidFill>
                          <a:latin typeface="Cambria Math" panose="02040503050406030204" pitchFamily="18" charset="0"/>
                        </a:rPr>
                        <m:t>𝑉𝑎𝑟</m:t>
                      </m:r>
                      <m:r>
                        <a:rPr lang="en-US" altLang="zh-CN" sz="2000" i="1" dirty="0">
                          <a:solidFill>
                            <a:srgbClr val="141413"/>
                          </a:solidFill>
                          <a:latin typeface="Cambria Math" panose="02040503050406030204" pitchFamily="18" charset="0"/>
                        </a:rPr>
                        <m:t>.,</m:t>
                      </m:r>
                      <m:r>
                        <a:rPr lang="en-US" altLang="zh-CN" sz="2000" b="0" i="1" dirty="0" smtClean="0">
                          <a:solidFill>
                            <a:srgbClr val="141413"/>
                          </a:solidFill>
                          <a:latin typeface="Cambria Math" panose="02040503050406030204" pitchFamily="18" charset="0"/>
                        </a:rPr>
                        <m:t>𝐹𝑖𝑥𝑒𝑑</m:t>
                      </m:r>
                      <m:r>
                        <a:rPr lang="en-US" altLang="zh-CN" sz="2000" b="0" i="1" dirty="0" smtClean="0">
                          <a:solidFill>
                            <a:srgbClr val="141413"/>
                          </a:solidFill>
                          <a:latin typeface="Cambria Math" panose="02040503050406030204" pitchFamily="18" charset="0"/>
                        </a:rPr>
                        <m:t> </m:t>
                      </m:r>
                      <m:r>
                        <a:rPr lang="en-US" altLang="zh-CN" sz="2000" b="0" i="1" dirty="0" smtClean="0">
                          <a:solidFill>
                            <a:srgbClr val="141413"/>
                          </a:solidFill>
                          <a:latin typeface="Cambria Math" panose="02040503050406030204" pitchFamily="18" charset="0"/>
                        </a:rPr>
                        <m:t>𝐸𝑓𝑓𝑒𝑐𝑡</m:t>
                      </m:r>
                      <m:r>
                        <a:rPr lang="en-US" altLang="zh-CN" sz="2000" i="1" dirty="0">
                          <a:solidFill>
                            <a:srgbClr val="141413"/>
                          </a:solidFill>
                          <a:latin typeface="Cambria Math" panose="02040503050406030204" pitchFamily="18" charset="0"/>
                        </a:rPr>
                        <m:t>)</m:t>
                      </m:r>
                    </m:oMath>
                  </m:oMathPara>
                </a14:m>
                <a:endParaRPr lang="zh-CN" altLang="en-US" sz="2000" i="1" dirty="0">
                  <a:solidFill>
                    <a:srgbClr val="141413"/>
                  </a:solidFill>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9951EE86-31FD-D00D-34E3-D4EAAFF9227F}"/>
                  </a:ext>
                </a:extLst>
              </p:cNvPr>
              <p:cNvSpPr txBox="1">
                <a:spLocks noRot="1" noChangeAspect="1" noMove="1" noResize="1" noEditPoints="1" noAdjustHandles="1" noChangeArrowheads="1" noChangeShapeType="1" noTextEdit="1"/>
              </p:cNvSpPr>
              <p:nvPr/>
            </p:nvSpPr>
            <p:spPr>
              <a:xfrm>
                <a:off x="1490138" y="2885371"/>
                <a:ext cx="10024516" cy="403638"/>
              </a:xfrm>
              <a:prstGeom prst="rect">
                <a:avLst/>
              </a:prstGeom>
              <a:blipFill>
                <a:blip r:embed="rId2"/>
                <a:stretch>
                  <a:fillRect b="-15152"/>
                </a:stretch>
              </a:blipFill>
            </p:spPr>
            <p:txBody>
              <a:bodyPr/>
              <a:lstStyle/>
              <a:p>
                <a:r>
                  <a:rPr lang="zh-CN" altLang="en-US">
                    <a:noFill/>
                  </a:rPr>
                  <a:t> </a:t>
                </a:r>
              </a:p>
            </p:txBody>
          </p:sp>
        </mc:Fallback>
      </mc:AlternateContent>
      <p:cxnSp>
        <p:nvCxnSpPr>
          <p:cNvPr id="9" name="直接箭头连接符 4">
            <a:extLst>
              <a:ext uri="{FF2B5EF4-FFF2-40B4-BE49-F238E27FC236}">
                <a16:creationId xmlns:a16="http://schemas.microsoft.com/office/drawing/2014/main" id="{285DD147-D78C-C6A0-8DDA-9C27AAD31E24}"/>
              </a:ext>
            </a:extLst>
          </p:cNvPr>
          <p:cNvCxnSpPr>
            <a:cxnSpLocks/>
          </p:cNvCxnSpPr>
          <p:nvPr/>
        </p:nvCxnSpPr>
        <p:spPr>
          <a:xfrm>
            <a:off x="2570640" y="3316216"/>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14616DB2-A7AB-4ECA-C6DE-3CBEC97AE2A5}"/>
              </a:ext>
            </a:extLst>
          </p:cNvPr>
          <p:cNvSpPr txBox="1"/>
          <p:nvPr/>
        </p:nvSpPr>
        <p:spPr>
          <a:xfrm>
            <a:off x="1610474" y="3966227"/>
            <a:ext cx="1920332"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审计师审计调整</a:t>
            </a:r>
          </a:p>
        </p:txBody>
      </p:sp>
      <p:cxnSp>
        <p:nvCxnSpPr>
          <p:cNvPr id="12" name="直接箭头连接符 15">
            <a:extLst>
              <a:ext uri="{FF2B5EF4-FFF2-40B4-BE49-F238E27FC236}">
                <a16:creationId xmlns:a16="http://schemas.microsoft.com/office/drawing/2014/main" id="{A81F33B7-22FF-56DE-71B7-59CEA13B0EAC}"/>
              </a:ext>
            </a:extLst>
          </p:cNvPr>
          <p:cNvCxnSpPr>
            <a:cxnSpLocks/>
          </p:cNvCxnSpPr>
          <p:nvPr/>
        </p:nvCxnSpPr>
        <p:spPr>
          <a:xfrm flipV="1">
            <a:off x="4516724" y="2357110"/>
            <a:ext cx="0" cy="61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09E27ED9-8771-A4EE-D4D2-F3B336755BB1}"/>
              </a:ext>
            </a:extLst>
          </p:cNvPr>
          <p:cNvSpPr txBox="1"/>
          <p:nvPr/>
        </p:nvSpPr>
        <p:spPr>
          <a:xfrm>
            <a:off x="3826610" y="1731305"/>
            <a:ext cx="1380227" cy="646331"/>
          </a:xfrm>
          <a:prstGeom prst="rect">
            <a:avLst/>
          </a:prstGeom>
          <a:noFill/>
        </p:spPr>
        <p:txBody>
          <a:bodyPr wrap="square" rtlCol="0">
            <a:spAutoFit/>
          </a:bodyP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同门模式”虚拟变量</a:t>
            </a:r>
          </a:p>
        </p:txBody>
      </p:sp>
      <p:cxnSp>
        <p:nvCxnSpPr>
          <p:cNvPr id="14" name="直接箭头连接符 4">
            <a:extLst>
              <a:ext uri="{FF2B5EF4-FFF2-40B4-BE49-F238E27FC236}">
                <a16:creationId xmlns:a16="http://schemas.microsoft.com/office/drawing/2014/main" id="{EDB70C05-E9AD-EE43-7A31-3A5373666BBE}"/>
              </a:ext>
            </a:extLst>
          </p:cNvPr>
          <p:cNvCxnSpPr>
            <a:cxnSpLocks/>
          </p:cNvCxnSpPr>
          <p:nvPr/>
        </p:nvCxnSpPr>
        <p:spPr>
          <a:xfrm>
            <a:off x="5894106" y="3308960"/>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7DD7612B-22CA-B621-77E1-F0CCB9A5C751}"/>
              </a:ext>
            </a:extLst>
          </p:cNvPr>
          <p:cNvSpPr txBox="1"/>
          <p:nvPr/>
        </p:nvSpPr>
        <p:spPr>
          <a:xfrm>
            <a:off x="4933940" y="3958971"/>
            <a:ext cx="1920332" cy="646331"/>
          </a:xfrm>
          <a:prstGeom prst="rect">
            <a:avLst/>
          </a:prstGeom>
          <a:noFill/>
        </p:spPr>
        <p:txBody>
          <a:bodyPr wrap="square" rtlCol="0">
            <a:spAutoFit/>
          </a:bodyP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前同行模式”</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虚拟变量</a:t>
            </a:r>
          </a:p>
        </p:txBody>
      </p:sp>
      <p:cxnSp>
        <p:nvCxnSpPr>
          <p:cNvPr id="16" name="直接箭头连接符 15">
            <a:extLst>
              <a:ext uri="{FF2B5EF4-FFF2-40B4-BE49-F238E27FC236}">
                <a16:creationId xmlns:a16="http://schemas.microsoft.com/office/drawing/2014/main" id="{C5E46558-1FA7-6E62-2651-BD0E5ADFC4B9}"/>
              </a:ext>
            </a:extLst>
          </p:cNvPr>
          <p:cNvCxnSpPr>
            <a:cxnSpLocks/>
          </p:cNvCxnSpPr>
          <p:nvPr/>
        </p:nvCxnSpPr>
        <p:spPr>
          <a:xfrm flipV="1">
            <a:off x="8657405" y="2317651"/>
            <a:ext cx="0" cy="61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8A95389D-57B7-8DEB-8CBC-5E8107708C73}"/>
              </a:ext>
            </a:extLst>
          </p:cNvPr>
          <p:cNvSpPr txBox="1"/>
          <p:nvPr/>
        </p:nvSpPr>
        <p:spPr>
          <a:xfrm>
            <a:off x="7967291" y="1910789"/>
            <a:ext cx="1380227" cy="369332"/>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控制变量</a:t>
            </a:r>
          </a:p>
        </p:txBody>
      </p:sp>
      <p:cxnSp>
        <p:nvCxnSpPr>
          <p:cNvPr id="23" name="直接箭头连接符 4">
            <a:extLst>
              <a:ext uri="{FF2B5EF4-FFF2-40B4-BE49-F238E27FC236}">
                <a16:creationId xmlns:a16="http://schemas.microsoft.com/office/drawing/2014/main" id="{90CD86BD-475F-1558-8BC6-A73B0C25698A}"/>
              </a:ext>
            </a:extLst>
          </p:cNvPr>
          <p:cNvCxnSpPr>
            <a:cxnSpLocks/>
          </p:cNvCxnSpPr>
          <p:nvPr/>
        </p:nvCxnSpPr>
        <p:spPr>
          <a:xfrm>
            <a:off x="9979084" y="3295544"/>
            <a:ext cx="0" cy="643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90860854-9495-5459-F216-6004D439D758}"/>
              </a:ext>
            </a:extLst>
          </p:cNvPr>
          <p:cNvSpPr txBox="1"/>
          <p:nvPr/>
        </p:nvSpPr>
        <p:spPr>
          <a:xfrm>
            <a:off x="9018918" y="3945555"/>
            <a:ext cx="1920332" cy="646331"/>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年度固定效应和行业固定效应 </a:t>
            </a:r>
          </a:p>
        </p:txBody>
      </p:sp>
      <p:sp>
        <p:nvSpPr>
          <p:cNvPr id="26" name="文本框 25">
            <a:extLst>
              <a:ext uri="{FF2B5EF4-FFF2-40B4-BE49-F238E27FC236}">
                <a16:creationId xmlns:a16="http://schemas.microsoft.com/office/drawing/2014/main" id="{0A5BADE7-A280-CDEB-E280-A2CEBAF34DCD}"/>
              </a:ext>
            </a:extLst>
          </p:cNvPr>
          <p:cNvSpPr txBox="1"/>
          <p:nvPr/>
        </p:nvSpPr>
        <p:spPr>
          <a:xfrm>
            <a:off x="757250" y="1091812"/>
            <a:ext cx="6097022" cy="369332"/>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模型设定</a:t>
            </a:r>
            <a:endParaRPr lang="zh-CN" altLang="en-US" dirty="0"/>
          </a:p>
        </p:txBody>
      </p:sp>
      <p:cxnSp>
        <p:nvCxnSpPr>
          <p:cNvPr id="3" name="直接箭头连接符 15">
            <a:extLst>
              <a:ext uri="{FF2B5EF4-FFF2-40B4-BE49-F238E27FC236}">
                <a16:creationId xmlns:a16="http://schemas.microsoft.com/office/drawing/2014/main" id="{465431D0-5CCD-8070-E66C-672EA7B47571}"/>
              </a:ext>
            </a:extLst>
          </p:cNvPr>
          <p:cNvCxnSpPr>
            <a:cxnSpLocks/>
          </p:cNvCxnSpPr>
          <p:nvPr/>
        </p:nvCxnSpPr>
        <p:spPr>
          <a:xfrm flipV="1">
            <a:off x="7277178" y="2374265"/>
            <a:ext cx="0" cy="61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1059C000-EDD4-9DF6-99A8-A4E0376795FF}"/>
              </a:ext>
            </a:extLst>
          </p:cNvPr>
          <p:cNvSpPr txBox="1"/>
          <p:nvPr/>
        </p:nvSpPr>
        <p:spPr>
          <a:xfrm>
            <a:off x="6587064" y="1748460"/>
            <a:ext cx="1380227" cy="646331"/>
          </a:xfrm>
          <a:prstGeom prst="rect">
            <a:avLst/>
          </a:prstGeom>
          <a:noFill/>
        </p:spPr>
        <p:txBody>
          <a:bodyPr wrap="square" rtlCol="0">
            <a:spAutoFit/>
          </a:bodyP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同行模式”虚拟变量</a:t>
            </a:r>
          </a:p>
        </p:txBody>
      </p:sp>
    </p:spTree>
    <p:extLst>
      <p:ext uri="{BB962C8B-B14F-4D97-AF65-F5344CB8AC3E}">
        <p14:creationId xmlns:p14="http://schemas.microsoft.com/office/powerpoint/2010/main" val="2551126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p:cNvSpPr/>
          <p:nvPr/>
        </p:nvSpPr>
        <p:spPr>
          <a:xfrm>
            <a:off x="48339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214016" y="739511"/>
            <a:ext cx="332288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C</a:t>
            </a:r>
            <a:r>
              <a:rPr kumimoji="0" lang="en-US" altLang="zh-CN" sz="2400" b="0"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ONTENTS</a:t>
            </a:r>
            <a:endParaRPr kumimoji="0" lang="zh-CN" altLang="en-US" sz="2400" b="0"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1506501" y="851152"/>
            <a:ext cx="1540041" cy="707886"/>
          </a:xfrm>
          <a:prstGeom prst="rect">
            <a:avLst/>
          </a:prstGeom>
          <a:noFill/>
        </p:spPr>
        <p:txBody>
          <a:bodyPr wrap="square" rtlCol="0">
            <a:spAutoFit/>
          </a:bodyPr>
          <a:lstStyle/>
          <a:p>
            <a:pPr algn="dist"/>
            <a:r>
              <a:rPr lang="zh-CN" altLang="en-US" sz="4000">
                <a:solidFill>
                  <a:srgbClr val="394966"/>
                </a:solidFill>
                <a:latin typeface="微软雅黑" panose="020B0503020204020204" pitchFamily="34" charset="-122"/>
                <a:ea typeface="微软雅黑" panose="020B0503020204020204" pitchFamily="34" charset="-122"/>
              </a:rPr>
              <a:t>目录</a:t>
            </a:r>
          </a:p>
        </p:txBody>
      </p:sp>
      <p:sp>
        <p:nvSpPr>
          <p:cNvPr id="26" name="文本框 25"/>
          <p:cNvSpPr txBox="1"/>
          <p:nvPr/>
        </p:nvSpPr>
        <p:spPr>
          <a:xfrm>
            <a:off x="1695410" y="3270182"/>
            <a:ext cx="8641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01</a:t>
            </a:r>
            <a:endParaRPr kumimoji="0" lang="zh-CN" altLang="en-US"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2521552" y="3413062"/>
            <a:ext cx="110536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引言</a:t>
            </a:r>
          </a:p>
        </p:txBody>
      </p:sp>
      <p:sp>
        <p:nvSpPr>
          <p:cNvPr id="28" name="文本框 27"/>
          <p:cNvSpPr txBox="1"/>
          <p:nvPr/>
        </p:nvSpPr>
        <p:spPr>
          <a:xfrm>
            <a:off x="6677098" y="3270182"/>
            <a:ext cx="8641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02</a:t>
            </a:r>
            <a:endParaRPr kumimoji="0" lang="zh-CN" altLang="en-US"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7503240" y="3413062"/>
            <a:ext cx="176963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研究思路</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31" name="文本框 30"/>
          <p:cNvSpPr txBox="1"/>
          <p:nvPr/>
        </p:nvSpPr>
        <p:spPr>
          <a:xfrm>
            <a:off x="1695410" y="4324524"/>
            <a:ext cx="8641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03</a:t>
            </a:r>
            <a:endParaRPr kumimoji="0" lang="zh-CN" altLang="en-US"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nvSpPr>
        <p:spPr>
          <a:xfrm>
            <a:off x="2521552" y="4467404"/>
            <a:ext cx="1627519"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研究方法</a:t>
            </a:r>
          </a:p>
        </p:txBody>
      </p:sp>
      <p:sp>
        <p:nvSpPr>
          <p:cNvPr id="33" name="文本框 32"/>
          <p:cNvSpPr txBox="1"/>
          <p:nvPr/>
        </p:nvSpPr>
        <p:spPr>
          <a:xfrm>
            <a:off x="6677098" y="4324524"/>
            <a:ext cx="8641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04</a:t>
            </a:r>
            <a:endParaRPr kumimoji="0" lang="zh-CN" altLang="en-US" sz="3200" b="0" i="0"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34" name="文本框 33"/>
          <p:cNvSpPr txBox="1"/>
          <p:nvPr/>
        </p:nvSpPr>
        <p:spPr>
          <a:xfrm>
            <a:off x="7521783" y="4467404"/>
            <a:ext cx="1699437"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研究结论</a:t>
            </a:r>
          </a:p>
        </p:txBody>
      </p:sp>
      <p:cxnSp>
        <p:nvCxnSpPr>
          <p:cNvPr id="35" name="直接连接符 34"/>
          <p:cNvCxnSpPr/>
          <p:nvPr/>
        </p:nvCxnSpPr>
        <p:spPr>
          <a:xfrm flipH="1">
            <a:off x="2214490" y="3557590"/>
            <a:ext cx="216000" cy="324000"/>
          </a:xfrm>
          <a:prstGeom prst="line">
            <a:avLst/>
          </a:prstGeom>
          <a:ln>
            <a:solidFill>
              <a:srgbClr val="39496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194892" y="3614743"/>
            <a:ext cx="216000" cy="324000"/>
          </a:xfrm>
          <a:prstGeom prst="line">
            <a:avLst/>
          </a:prstGeom>
          <a:ln>
            <a:solidFill>
              <a:srgbClr val="39496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214490" y="4618226"/>
            <a:ext cx="216000" cy="324000"/>
          </a:xfrm>
          <a:prstGeom prst="line">
            <a:avLst/>
          </a:prstGeom>
          <a:ln>
            <a:solidFill>
              <a:srgbClr val="39496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194892" y="4675379"/>
            <a:ext cx="216000" cy="324000"/>
          </a:xfrm>
          <a:prstGeom prst="line">
            <a:avLst/>
          </a:prstGeom>
          <a:ln>
            <a:solidFill>
              <a:srgbClr val="394966"/>
            </a:solidFill>
          </a:ln>
        </p:spPr>
        <p:style>
          <a:lnRef idx="1">
            <a:schemeClr val="accent1"/>
          </a:lnRef>
          <a:fillRef idx="0">
            <a:schemeClr val="accent1"/>
          </a:fillRef>
          <a:effectRef idx="0">
            <a:schemeClr val="accent1"/>
          </a:effectRef>
          <a:fontRef idx="minor">
            <a:schemeClr val="tx1"/>
          </a:fontRef>
        </p:style>
      </p:cxnSp>
      <p:pic>
        <p:nvPicPr>
          <p:cNvPr id="14" name="图片 13" descr="E:\u=100974510,2218928162&amp;fm=26&amp;gp=0.jpgu=100974510,2218928162&amp;fm=26&amp;gp=0"/>
          <p:cNvPicPr>
            <a:picLocks noChangeAspect="1"/>
          </p:cNvPicPr>
          <p:nvPr/>
        </p:nvPicPr>
        <p:blipFill rotWithShape="1">
          <a:blip r:embed="rId3"/>
          <a:srcRect r="854" b="17487"/>
          <a:stretch>
            <a:fillRect/>
          </a:stretch>
        </p:blipFill>
        <p:spPr>
          <a:xfrm>
            <a:off x="8338185" y="662305"/>
            <a:ext cx="3390900" cy="829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A6C1-83DE-CDC5-B3C1-D579D75A097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23DF49F-41F7-DBC5-3A51-1BACBB611082}"/>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问题二</a:t>
            </a:r>
          </a:p>
        </p:txBody>
      </p:sp>
      <p:sp>
        <p:nvSpPr>
          <p:cNvPr id="30" name="文本框 29">
            <a:extLst>
              <a:ext uri="{FF2B5EF4-FFF2-40B4-BE49-F238E27FC236}">
                <a16:creationId xmlns:a16="http://schemas.microsoft.com/office/drawing/2014/main" id="{49CE3E04-045A-12A6-63C6-7500C0DC9C28}"/>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单变量分析</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0CBD014-3085-22EC-66C5-95F47964786F}"/>
                  </a:ext>
                </a:extLst>
              </p:cNvPr>
              <p:cNvSpPr txBox="1"/>
              <p:nvPr/>
            </p:nvSpPr>
            <p:spPr>
              <a:xfrm>
                <a:off x="889094" y="1526933"/>
                <a:ext cx="6594349" cy="3974165"/>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右图展示了单变量分析的结果，其中</a:t>
                </a:r>
                <a14:m>
                  <m:oMath xmlns:m="http://schemas.openxmlformats.org/officeDocument/2006/math">
                    <m:r>
                      <m:rPr>
                        <m:nor/>
                      </m:rPr>
                      <a:rPr lang="en-US" altLang="zh-CN" sz="1600" i="1">
                        <a:solidFill>
                          <a:srgbClr val="141413"/>
                        </a:solidFill>
                        <a:latin typeface="Cambria Math" panose="02040503050406030204" pitchFamily="18" charset="0"/>
                      </a:rPr>
                      <m:t>IndDir</m:t>
                    </m:r>
                    <m:r>
                      <m:rPr>
                        <m:nor/>
                      </m:rPr>
                      <a:rPr lang="en-US" altLang="zh-CN" sz="1600" i="1">
                        <a:solidFill>
                          <a:srgbClr val="141413"/>
                        </a:solidFill>
                        <a:latin typeface="Cambria Math" panose="02040503050406030204" pitchFamily="18" charset="0"/>
                      </a:rPr>
                      <m:t>_</m:t>
                    </m:r>
                    <m:r>
                      <a:rPr lang="en-US" altLang="zh-CN" sz="1600" i="1">
                        <a:solidFill>
                          <a:srgbClr val="141413"/>
                        </a:solidFill>
                        <a:latin typeface="Cambria Math" panose="02040503050406030204" pitchFamily="18" charset="0"/>
                      </a:rPr>
                      <m:t>𝐸𝑥𝐶𝑃𝐴</m:t>
                    </m:r>
                  </m:oMath>
                </a14:m>
                <a:r>
                  <a:rPr lang="zh-CN" altLang="en-US" sz="1600" dirty="0">
                    <a:latin typeface="楷体" panose="02010609060101010101" pitchFamily="49" charset="-122"/>
                    <a:ea typeface="楷体" panose="02010609060101010101" pitchFamily="49" charset="-122"/>
                  </a:rPr>
                  <a:t>、</a:t>
                </a:r>
                <a:r>
                  <a:rPr lang="en-US" altLang="zh-CN" sz="1600" dirty="0">
                    <a:solidFill>
                      <a:srgbClr val="141413"/>
                    </a:solidFill>
                  </a:rPr>
                  <a:t> </a:t>
                </a:r>
                <a14:m>
                  <m:oMath xmlns:m="http://schemas.openxmlformats.org/officeDocument/2006/math">
                    <m:r>
                      <a:rPr lang="en-US" altLang="zh-CN" sz="1600" i="1">
                        <a:solidFill>
                          <a:srgbClr val="141413"/>
                        </a:solidFill>
                        <a:latin typeface="Cambria Math" panose="02040503050406030204" pitchFamily="18" charset="0"/>
                      </a:rPr>
                      <m:t>𝐷𝑖𝑟</m:t>
                    </m:r>
                    <m:r>
                      <a:rPr lang="en-US" altLang="zh-CN" sz="1600" i="1">
                        <a:solidFill>
                          <a:srgbClr val="141413"/>
                        </a:solidFill>
                        <a:latin typeface="Cambria Math" panose="02040503050406030204" pitchFamily="18" charset="0"/>
                      </a:rPr>
                      <m:t>_</m:t>
                    </m:r>
                    <m:r>
                      <a:rPr lang="en-US" altLang="zh-CN" sz="1600" i="1">
                        <a:solidFill>
                          <a:srgbClr val="141413"/>
                        </a:solidFill>
                        <a:latin typeface="Cambria Math" panose="02040503050406030204" pitchFamily="18" charset="0"/>
                      </a:rPr>
                      <m:t>𝑃𝑒𝑒𝑟</m:t>
                    </m:r>
                  </m:oMath>
                </a14:m>
                <a:r>
                  <a:rPr lang="zh-CN" altLang="en-US" sz="1600" dirty="0">
                    <a:latin typeface="楷体" panose="02010609060101010101" pitchFamily="49" charset="-122"/>
                    <a:ea typeface="楷体" panose="02010609060101010101" pitchFamily="49" charset="-122"/>
                  </a:rPr>
                  <a:t>为</a:t>
                </a:r>
                <a14:m>
                  <m:oMath xmlns:m="http://schemas.openxmlformats.org/officeDocument/2006/math">
                    <m:r>
                      <a:rPr lang="en-US" altLang="zh-CN" sz="1600" smtClean="0">
                        <a:latin typeface="Cambria Math" panose="02040503050406030204" pitchFamily="18" charset="0"/>
                        <a:ea typeface="楷体" panose="02010609060101010101" pitchFamily="49" charset="-122"/>
                      </a:rPr>
                      <m:t>𝐼𝑛𝑑𝐷𝑖𝑟</m:t>
                    </m:r>
                    <m:r>
                      <a:rPr lang="en-US" altLang="zh-CN" sz="1600" smtClean="0">
                        <a:latin typeface="Cambria Math" panose="02040503050406030204" pitchFamily="18" charset="0"/>
                        <a:ea typeface="楷体" panose="02010609060101010101" pitchFamily="49" charset="-122"/>
                      </a:rPr>
                      <m:t>_</m:t>
                    </m:r>
                    <m:r>
                      <m:rPr>
                        <m:sty m:val="p"/>
                      </m:rPr>
                      <a:rPr lang="en-US" altLang="zh-CN" sz="1600" smtClean="0">
                        <a:latin typeface="Cambria Math" panose="02040503050406030204" pitchFamily="18" charset="0"/>
                        <a:ea typeface="楷体" panose="02010609060101010101" pitchFamily="49" charset="-122"/>
                      </a:rPr>
                      <m:t>Non</m:t>
                    </m:r>
                    <m:r>
                      <a:rPr lang="en-US" altLang="zh-CN" sz="1600" smtClean="0">
                        <a:latin typeface="Cambria Math" panose="02040503050406030204" pitchFamily="18" charset="0"/>
                        <a:ea typeface="楷体" panose="02010609060101010101" pitchFamily="49" charset="-122"/>
                      </a:rPr>
                      <m:t>𝐶𝑜𝑙𝑙𝑔</m:t>
                    </m:r>
                  </m:oMath>
                </a14:m>
                <a:r>
                  <a:rPr lang="zh-CN" altLang="en-US" sz="1600" dirty="0">
                    <a:latin typeface="楷体" panose="02010609060101010101" pitchFamily="49" charset="-122"/>
                    <a:ea typeface="楷体" panose="02010609060101010101" pitchFamily="49" charset="-122"/>
                  </a:rPr>
                  <a:t>的子项。</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结果表明，如果对“非同门”进一步区分， “前同行” 模式与 “同行” 模式在审计倾向上存在显著差异。</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这意味着此前观察到的非“同门”情境实际上混合了两类效应相反的模式，如果不加区分，则恰好抵消了“前同行”模式与“同行”模式的审计质量效应。</a:t>
                </a:r>
              </a:p>
              <a:p>
                <a:pPr marL="285750" indent="285750">
                  <a:lnSpc>
                    <a:spcPct val="150000"/>
                  </a:lnSpc>
                  <a:spcBef>
                    <a:spcPts val="1200"/>
                  </a:spcBef>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70CBD014-3085-22EC-66C5-95F47964786F}"/>
                  </a:ext>
                </a:extLst>
              </p:cNvPr>
              <p:cNvSpPr txBox="1">
                <a:spLocks noRot="1" noChangeAspect="1" noMove="1" noResize="1" noEditPoints="1" noAdjustHandles="1" noChangeArrowheads="1" noChangeShapeType="1" noTextEdit="1"/>
              </p:cNvSpPr>
              <p:nvPr/>
            </p:nvSpPr>
            <p:spPr>
              <a:xfrm>
                <a:off x="889094" y="1526933"/>
                <a:ext cx="6594349" cy="3974165"/>
              </a:xfrm>
              <a:prstGeom prst="rect">
                <a:avLst/>
              </a:prstGeom>
              <a:blipFill>
                <a:blip r:embed="rId2"/>
                <a:stretch>
                  <a:fillRect/>
                </a:stretch>
              </a:blipFill>
            </p:spPr>
            <p:txBody>
              <a:bodyPr/>
              <a:lstStyle/>
              <a:p>
                <a:r>
                  <a:rPr lang="zh-CN" altLang="en-US">
                    <a:noFill/>
                  </a:rPr>
                  <a:t> </a:t>
                </a:r>
              </a:p>
            </p:txBody>
          </p:sp>
        </mc:Fallback>
      </mc:AlternateContent>
      <p:pic>
        <p:nvPicPr>
          <p:cNvPr id="6" name="图片 5" descr="表格&#10;&#10;描述已自动生成">
            <a:extLst>
              <a:ext uri="{FF2B5EF4-FFF2-40B4-BE49-F238E27FC236}">
                <a16:creationId xmlns:a16="http://schemas.microsoft.com/office/drawing/2014/main" id="{436A7986-2FE4-6B46-7D56-1636F84A6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444" y="1794933"/>
            <a:ext cx="4166690" cy="1879600"/>
          </a:xfrm>
          <a:prstGeom prst="rect">
            <a:avLst/>
          </a:prstGeom>
        </p:spPr>
      </p:pic>
    </p:spTree>
    <p:extLst>
      <p:ext uri="{BB962C8B-B14F-4D97-AF65-F5344CB8AC3E}">
        <p14:creationId xmlns:p14="http://schemas.microsoft.com/office/powerpoint/2010/main" val="92106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0596B-D8D1-15B2-B435-B01279A1EF92}"/>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3408BE58-1333-E49D-CF26-2F03981534A5}"/>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问题二</a:t>
            </a:r>
          </a:p>
        </p:txBody>
      </p:sp>
      <p:sp>
        <p:nvSpPr>
          <p:cNvPr id="30" name="文本框 29">
            <a:extLst>
              <a:ext uri="{FF2B5EF4-FFF2-40B4-BE49-F238E27FC236}">
                <a16:creationId xmlns:a16="http://schemas.microsoft.com/office/drawing/2014/main" id="{BEDEA828-946F-A72B-9AFF-14D67F285DCA}"/>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多元分析结果</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15CD938-CD6A-324F-6827-CBE88F255852}"/>
                  </a:ext>
                </a:extLst>
              </p:cNvPr>
              <p:cNvSpPr txBox="1"/>
              <p:nvPr/>
            </p:nvSpPr>
            <p:spPr>
              <a:xfrm>
                <a:off x="889094" y="1526933"/>
                <a:ext cx="6594349" cy="6836487"/>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当</a:t>
                </a:r>
                <a14:m>
                  <m:oMath xmlns:m="http://schemas.openxmlformats.org/officeDocument/2006/math">
                    <m:r>
                      <a:rPr lang="en-US" altLang="zh-CN" sz="1600" dirty="0">
                        <a:latin typeface="Cambria Math" panose="02040503050406030204" pitchFamily="18" charset="0"/>
                        <a:ea typeface="楷体" panose="02010609060101010101" pitchFamily="49" charset="-122"/>
                      </a:rPr>
                      <m:t>𝐴𝐷𝐽𝑆𝐼𝑍𝐸</m:t>
                    </m:r>
                  </m:oMath>
                </a14:m>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（即审计师做出大幅审计调整）时，“前同行”系数显著为正且与“同门”存在显著差异，“同行”系数显著为负，且显著小于“前同行”的系数。</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当</a:t>
                </a:r>
                <a14:m>
                  <m:oMath xmlns:m="http://schemas.openxmlformats.org/officeDocument/2006/math">
                    <m:r>
                      <a:rPr lang="en-US" altLang="zh-CN" sz="1600" dirty="0">
                        <a:latin typeface="Cambria Math" panose="02040503050406030204" pitchFamily="18" charset="0"/>
                        <a:ea typeface="楷体" panose="02010609060101010101" pitchFamily="49" charset="-122"/>
                      </a:rPr>
                      <m:t>𝐴𝐷𝐽𝑆𝐼𝑍𝐸</m:t>
                    </m:r>
                  </m:oMath>
                </a14:m>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（即审计师做出小幅审计调整）时，“同行”系数同样显著为负，且显著小于“前同行”的系数。</a:t>
                </a:r>
                <a:endParaRPr lang="en-US" altLang="zh-CN" sz="1600" dirty="0">
                  <a:latin typeface="楷体" panose="02010609060101010101" pitchFamily="49" charset="-122"/>
                  <a:ea typeface="楷体" panose="02010609060101010101" pitchFamily="49" charset="-122"/>
                </a:endParaRPr>
              </a:p>
              <a:p>
                <a:pPr marL="285750" indent="285750">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结论：</a:t>
                </a:r>
                <a:endParaRPr lang="en-US" altLang="zh-CN" sz="1600" dirty="0">
                  <a:latin typeface="楷体" panose="02010609060101010101" pitchFamily="49" charset="-122"/>
                  <a:ea typeface="楷体" panose="02010609060101010101" pitchFamily="49" charset="-122"/>
                </a:endParaRPr>
              </a:p>
              <a:p>
                <a:pPr marL="742950" lvl="1" indent="285750">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对合作程度相近的两种模式 （“前同行”</a:t>
                </a:r>
                <a:r>
                  <a:rPr lang="en-US" altLang="zh-CN" sz="1600" dirty="0">
                    <a:latin typeface="楷体" panose="02010609060101010101" pitchFamily="49" charset="-122"/>
                    <a:ea typeface="楷体" panose="02010609060101010101" pitchFamily="49" charset="-122"/>
                  </a:rPr>
                  <a:t>vs.“</a:t>
                </a:r>
                <a:r>
                  <a:rPr lang="zh-CN" altLang="en-US" sz="1600" dirty="0">
                    <a:latin typeface="楷体" panose="02010609060101010101" pitchFamily="49" charset="-122"/>
                    <a:ea typeface="楷体" panose="02010609060101010101" pitchFamily="49" charset="-122"/>
                  </a:rPr>
                  <a:t>同门” 模式），独立性更强的模式（“前同行”模式）伴随着更严格的审计结果；</a:t>
                </a:r>
                <a:endParaRPr lang="en-US" altLang="zh-CN" sz="1600" dirty="0">
                  <a:latin typeface="楷体" panose="02010609060101010101" pitchFamily="49" charset="-122"/>
                  <a:ea typeface="楷体" panose="02010609060101010101" pitchFamily="49" charset="-122"/>
                </a:endParaRPr>
              </a:p>
              <a:p>
                <a:pPr marL="742950" lvl="1" indent="285750">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对于独立性相近的两种模式（“前同行”</a:t>
                </a:r>
                <a:r>
                  <a:rPr lang="en-US" altLang="zh-CN" sz="1600" dirty="0">
                    <a:latin typeface="楷体" panose="02010609060101010101" pitchFamily="49" charset="-122"/>
                    <a:ea typeface="楷体" panose="02010609060101010101" pitchFamily="49" charset="-122"/>
                  </a:rPr>
                  <a:t>vs.“</a:t>
                </a:r>
                <a:r>
                  <a:rPr lang="zh-CN" altLang="en-US" sz="1600" dirty="0">
                    <a:latin typeface="楷体" panose="02010609060101010101" pitchFamily="49" charset="-122"/>
                    <a:ea typeface="楷体" panose="02010609060101010101" pitchFamily="49" charset="-122"/>
                  </a:rPr>
                  <a:t>同行”模式），合作程度更强的模式（“前同行”模式）伴随着更严格的审计结果</a:t>
                </a:r>
              </a:p>
              <a:p>
                <a:pPr marL="285750" indent="285750">
                  <a:lnSpc>
                    <a:spcPct val="150000"/>
                  </a:lnSpc>
                  <a:spcBef>
                    <a:spcPts val="1200"/>
                  </a:spcBef>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F15CD938-CD6A-324F-6827-CBE88F255852}"/>
                  </a:ext>
                </a:extLst>
              </p:cNvPr>
              <p:cNvSpPr txBox="1">
                <a:spLocks noRot="1" noChangeAspect="1" noMove="1" noResize="1" noEditPoints="1" noAdjustHandles="1" noChangeArrowheads="1" noChangeShapeType="1" noTextEdit="1"/>
              </p:cNvSpPr>
              <p:nvPr/>
            </p:nvSpPr>
            <p:spPr>
              <a:xfrm>
                <a:off x="889094" y="1526933"/>
                <a:ext cx="6594349" cy="6836487"/>
              </a:xfrm>
              <a:prstGeom prst="rect">
                <a:avLst/>
              </a:prstGeom>
              <a:blipFill>
                <a:blip r:embed="rId2"/>
                <a:stretch>
                  <a:fillRect/>
                </a:stretch>
              </a:blipFill>
            </p:spPr>
            <p:txBody>
              <a:bodyPr/>
              <a:lstStyle/>
              <a:p>
                <a:r>
                  <a:rPr lang="zh-CN" altLang="en-US">
                    <a:noFill/>
                  </a:rPr>
                  <a:t> </a:t>
                </a:r>
              </a:p>
            </p:txBody>
          </p:sp>
        </mc:Fallback>
      </mc:AlternateContent>
      <p:pic>
        <p:nvPicPr>
          <p:cNvPr id="8" name="图片 7" descr="表格&#10;&#10;描述已自动生成">
            <a:extLst>
              <a:ext uri="{FF2B5EF4-FFF2-40B4-BE49-F238E27FC236}">
                <a16:creationId xmlns:a16="http://schemas.microsoft.com/office/drawing/2014/main" id="{75573334-E75C-8146-B411-B4727B193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366" y="517942"/>
            <a:ext cx="4075625" cy="5766188"/>
          </a:xfrm>
          <a:prstGeom prst="rect">
            <a:avLst/>
          </a:prstGeom>
        </p:spPr>
      </p:pic>
    </p:spTree>
    <p:extLst>
      <p:ext uri="{BB962C8B-B14F-4D97-AF65-F5344CB8AC3E}">
        <p14:creationId xmlns:p14="http://schemas.microsoft.com/office/powerpoint/2010/main" val="82844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762F-A282-7006-E621-B97357E965F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2071FA68-0C76-3B50-3EA2-D11616794794}"/>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问题二</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95357ECE-7AA6-DC6D-874C-532E02D94990}"/>
                  </a:ext>
                </a:extLst>
              </p:cNvPr>
              <p:cNvSpPr txBox="1"/>
              <p:nvPr/>
            </p:nvSpPr>
            <p:spPr>
              <a:xfrm>
                <a:off x="757250" y="1677671"/>
                <a:ext cx="10567035" cy="4780280"/>
              </a:xfrm>
              <a:prstGeom prst="rect">
                <a:avLst/>
              </a:prstGeom>
              <a:noFill/>
            </p:spPr>
            <p:txBody>
              <a:bodyPr wrap="square">
                <a:noAutofit/>
              </a:bodyPr>
              <a:lstStyle/>
              <a:p>
                <a:pPr marL="285750"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更换被解释变量</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设置因变量</a:t>
                </a:r>
                <a14:m>
                  <m:oMath xmlns:m="http://schemas.openxmlformats.org/officeDocument/2006/math">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𝐴𝐷𝐽</m:t>
                    </m:r>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1600" i="1" dirty="0" smtClean="0">
                        <a:latin typeface="Cambria Math" panose="02040503050406030204" pitchFamily="18" charset="0"/>
                        <a:ea typeface="楷体" panose="02010609060101010101" pitchFamily="49" charset="-122"/>
                        <a:cs typeface="Times New Roman" panose="02020603050405020304" pitchFamily="18" charset="0"/>
                      </a:rPr>
                      <m:t>𝑆𝐼𝐺𝑁</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，取</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时表示没有做出审计调整，取</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时表示调减利润的审计调整，取</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时表示调增利润的审计调整。</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使用了审计调整的二分变量（</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AU⁃DADJ=1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表示发生了审计调整，取</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为其他）</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ct val="150000"/>
                  </a:lnSpc>
                  <a:spcBef>
                    <a:spcPts val="600"/>
                  </a:spcBef>
                  <a:buFont typeface="Wingdings" panose="05000000000000000000" pitchFamily="2" charset="2"/>
                  <a:buChar char="Ø"/>
                </a:pP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此外，本文也参考</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Lennox</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等（</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2014</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）在本文模型中纳入更多控制变量</a:t>
                </a: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spcBef>
                    <a:spcPts val="600"/>
                  </a:spcBef>
                  <a:buFont typeface="Wingdings" panose="05000000000000000000" pitchFamily="2" charset="2"/>
                  <a:buChar char="Ø"/>
                </a:pPr>
                <a:endParaRPr lang="zh-CN" altLang="en-US" dirty="0"/>
              </a:p>
              <a:p>
                <a:pPr marL="285750" indent="-285750">
                  <a:lnSpc>
                    <a:spcPct val="150000"/>
                  </a:lnSpc>
                  <a:spcBef>
                    <a:spcPts val="600"/>
                  </a:spcBef>
                  <a:buFont typeface="Wingdings" panose="05000000000000000000" pitchFamily="2" charset="2"/>
                  <a:buChar char="Ø"/>
                </a:pPr>
                <a:endParaRPr lang="zh-CN" altLang="en-US" dirty="0"/>
              </a:p>
            </p:txBody>
          </p:sp>
        </mc:Choice>
        <mc:Fallback xmlns="">
          <p:sp>
            <p:nvSpPr>
              <p:cNvPr id="2" name="文本框 1">
                <a:extLst>
                  <a:ext uri="{FF2B5EF4-FFF2-40B4-BE49-F238E27FC236}">
                    <a16:creationId xmlns:a16="http://schemas.microsoft.com/office/drawing/2014/main" id="{95357ECE-7AA6-DC6D-874C-532E02D94990}"/>
                  </a:ext>
                </a:extLst>
              </p:cNvPr>
              <p:cNvSpPr txBox="1">
                <a:spLocks noRot="1" noChangeAspect="1" noMove="1" noResize="1" noEditPoints="1" noAdjustHandles="1" noChangeArrowheads="1" noChangeShapeType="1" noTextEdit="1"/>
              </p:cNvSpPr>
              <p:nvPr/>
            </p:nvSpPr>
            <p:spPr>
              <a:xfrm>
                <a:off x="757250" y="1677671"/>
                <a:ext cx="10567035" cy="4780280"/>
              </a:xfrm>
              <a:prstGeom prst="rect">
                <a:avLst/>
              </a:prstGeom>
              <a:blipFill>
                <a:blip r:embed="rId2"/>
                <a:stretch>
                  <a:fillRect l="-240"/>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A0F80EE1-471A-58C0-D107-334F240F3D66}"/>
              </a:ext>
            </a:extLst>
          </p:cNvPr>
          <p:cNvSpPr txBox="1"/>
          <p:nvPr/>
        </p:nvSpPr>
        <p:spPr>
          <a:xfrm>
            <a:off x="757250" y="1091812"/>
            <a:ext cx="6097022" cy="369332"/>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rPr>
              <a:t>稳健性分析</a:t>
            </a:r>
            <a:endParaRPr lang="zh-CN" altLang="en-US" dirty="0"/>
          </a:p>
        </p:txBody>
      </p:sp>
    </p:spTree>
    <p:extLst>
      <p:ext uri="{BB962C8B-B14F-4D97-AF65-F5344CB8AC3E}">
        <p14:creationId xmlns:p14="http://schemas.microsoft.com/office/powerpoint/2010/main" val="368581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26DE-0DA2-D2A0-D847-B326340CA4F4}"/>
            </a:ext>
          </a:extLst>
        </p:cNvPr>
        <p:cNvGrpSpPr/>
        <p:nvPr/>
      </p:nvGrpSpPr>
      <p:grpSpPr>
        <a:xfrm>
          <a:off x="0" y="0"/>
          <a:ext cx="0" cy="0"/>
          <a:chOff x="0" y="0"/>
          <a:chExt cx="0" cy="0"/>
        </a:xfrm>
      </p:grpSpPr>
      <p:sp>
        <p:nvSpPr>
          <p:cNvPr id="24" name="矩形 23">
            <a:extLst>
              <a:ext uri="{FF2B5EF4-FFF2-40B4-BE49-F238E27FC236}">
                <a16:creationId xmlns:a16="http://schemas.microsoft.com/office/drawing/2014/main" id="{C233988D-B088-1465-F9A5-AAEEDC3166AE}"/>
              </a:ext>
            </a:extLst>
          </p:cNvPr>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DA9F631-C823-0212-D8F4-B992F770CE98}"/>
              </a:ext>
            </a:extLst>
          </p:cNvPr>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AEAEE240-B11C-4B2C-2A75-7958E6C88C4C}"/>
              </a:ext>
            </a:extLst>
          </p:cNvPr>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0F051D6-8F5C-FAFD-735F-230202FFC18A}"/>
              </a:ext>
            </a:extLst>
          </p:cNvPr>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5EF5638-AE0A-5805-6968-0F83D3241D2D}"/>
              </a:ext>
            </a:extLst>
          </p:cNvPr>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a:extLst>
              <a:ext uri="{FF2B5EF4-FFF2-40B4-BE49-F238E27FC236}">
                <a16:creationId xmlns:a16="http://schemas.microsoft.com/office/drawing/2014/main" id="{E1463115-70CF-4912-397D-ADD2E83FCB7D}"/>
              </a:ext>
            </a:extLst>
          </p:cNvPr>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extLst>
              <a:ext uri="{FF2B5EF4-FFF2-40B4-BE49-F238E27FC236}">
                <a16:creationId xmlns:a16="http://schemas.microsoft.com/office/drawing/2014/main" id="{6C81BA34-8485-9B3B-8FD6-017984D3096F}"/>
              </a:ext>
            </a:extLst>
          </p:cNvPr>
          <p:cNvSpPr txBox="1"/>
          <p:nvPr/>
        </p:nvSpPr>
        <p:spPr>
          <a:xfrm>
            <a:off x="1061954" y="1771435"/>
            <a:ext cx="4154905"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i="0" strike="noStrike" kern="1200" cap="none" spc="0" normalizeH="0" baseline="0" noProof="0" dirty="0">
                <a:solidFill>
                  <a:srgbClr val="394966"/>
                </a:solidFill>
                <a:effectLst/>
                <a:uLnTx/>
                <a:uFillTx/>
                <a:latin typeface="微软雅黑" panose="020B0503020204020204" pitchFamily="34" charset="-122"/>
                <a:ea typeface="微软雅黑" panose="020B0503020204020204" pitchFamily="34" charset="-122"/>
                <a:cs typeface="+mn-cs"/>
              </a:rPr>
              <a:t>04</a:t>
            </a:r>
            <a:endParaRPr kumimoji="0" lang="zh-CN" altLang="en-US" sz="19900" i="0" strike="noStrike" kern="1200" cap="none" spc="0" normalizeH="0" baseline="0" noProof="0" dirty="0">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9A40C1A0-4630-AD7B-10BA-4D843A36AA3E}"/>
              </a:ext>
            </a:extLst>
          </p:cNvPr>
          <p:cNvSpPr txBox="1"/>
          <p:nvPr/>
        </p:nvSpPr>
        <p:spPr>
          <a:xfrm>
            <a:off x="5838610" y="2994847"/>
            <a:ext cx="1611646"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000" dirty="0">
                <a:solidFill>
                  <a:srgbClr val="394966"/>
                </a:solidFill>
                <a:latin typeface="微软雅黑" panose="020B0503020204020204" pitchFamily="34" charset="-122"/>
                <a:ea typeface="微软雅黑" panose="020B0503020204020204" pitchFamily="34" charset="-122"/>
              </a:rPr>
              <a:t>总结</a:t>
            </a:r>
            <a:endPar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endParaRPr>
          </a:p>
        </p:txBody>
      </p:sp>
      <p:pic>
        <p:nvPicPr>
          <p:cNvPr id="3" name="图片 2" descr="E:\u=100974510,2218928162&amp;fm=26&amp;gp=0.jpgu=100974510,2218928162&amp;fm=26&amp;gp=0">
            <a:extLst>
              <a:ext uri="{FF2B5EF4-FFF2-40B4-BE49-F238E27FC236}">
                <a16:creationId xmlns:a16="http://schemas.microsoft.com/office/drawing/2014/main" id="{48466568-0843-A8EB-A85F-BFDC54C574DF}"/>
              </a:ext>
            </a:extLst>
          </p:cNvPr>
          <p:cNvPicPr>
            <a:picLocks noChangeAspect="1"/>
          </p:cNvPicPr>
          <p:nvPr/>
        </p:nvPicPr>
        <p:blipFill rotWithShape="1">
          <a:blip r:embed="rId2"/>
          <a:srcRect r="854" b="17487"/>
          <a:stretch>
            <a:fillRect/>
          </a:stretch>
        </p:blipFill>
        <p:spPr>
          <a:xfrm>
            <a:off x="8338185" y="604520"/>
            <a:ext cx="3390900" cy="829945"/>
          </a:xfrm>
          <a:prstGeom prst="rect">
            <a:avLst/>
          </a:prstGeom>
        </p:spPr>
      </p:pic>
    </p:spTree>
    <p:extLst>
      <p:ext uri="{BB962C8B-B14F-4D97-AF65-F5344CB8AC3E}">
        <p14:creationId xmlns:p14="http://schemas.microsoft.com/office/powerpoint/2010/main" val="4162031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16A3-EC8F-683C-DDAE-94A46638684B}"/>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D135AD03-E462-E403-5502-7E0EDF6E4E7D}"/>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结论总结</a:t>
            </a:r>
          </a:p>
        </p:txBody>
      </p:sp>
      <p:sp>
        <p:nvSpPr>
          <p:cNvPr id="2" name="文本框 1">
            <a:extLst>
              <a:ext uri="{FF2B5EF4-FFF2-40B4-BE49-F238E27FC236}">
                <a16:creationId xmlns:a16="http://schemas.microsoft.com/office/drawing/2014/main" id="{C3B4224C-6D84-C634-6BE2-73B53C6F9CEC}"/>
              </a:ext>
            </a:extLst>
          </p:cNvPr>
          <p:cNvSpPr txBox="1"/>
          <p:nvPr/>
        </p:nvSpPr>
        <p:spPr>
          <a:xfrm>
            <a:off x="812481" y="2817258"/>
            <a:ext cx="10567035" cy="1359713"/>
          </a:xfrm>
          <a:prstGeom prst="rect">
            <a:avLst/>
          </a:prstGeom>
          <a:noFill/>
        </p:spPr>
        <p:txBody>
          <a:bodyPr wrap="square">
            <a:noAutofit/>
          </a:bodyPr>
          <a:lstStyle/>
          <a:p>
            <a:pPr marL="285750" indent="-285750">
              <a:lnSpc>
                <a:spcPct val="150000"/>
              </a:lnSpc>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p:txBody>
      </p:sp>
      <p:sp>
        <p:nvSpPr>
          <p:cNvPr id="10" name="文本框 9">
            <a:extLst>
              <a:ext uri="{FF2B5EF4-FFF2-40B4-BE49-F238E27FC236}">
                <a16:creationId xmlns:a16="http://schemas.microsoft.com/office/drawing/2014/main" id="{D6E9665C-96F2-CD33-37FB-2082E43A4511}"/>
              </a:ext>
            </a:extLst>
          </p:cNvPr>
          <p:cNvSpPr txBox="1"/>
          <p:nvPr/>
        </p:nvSpPr>
        <p:spPr>
          <a:xfrm>
            <a:off x="944678" y="1135130"/>
            <a:ext cx="10434838" cy="188128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本文结论：</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“同门”模式并未伴随着最低的审计质量</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不同治理机制的合作程度相近时， 独立性对提高公司治理的效果具有显著增量</a:t>
            </a: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在不同治理机制之间的独立性相近时， 其合作而非竞争对提高公司治理的效果也具有显著增量</a:t>
            </a:r>
          </a:p>
          <a:p>
            <a:pPr marL="742950" lvl="1" indent="-285750">
              <a:lnSpc>
                <a:spcPct val="150000"/>
              </a:lnSpc>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2FA733AA-46F7-1D44-3D40-83D6A33030C7}"/>
              </a:ext>
            </a:extLst>
          </p:cNvPr>
          <p:cNvSpPr txBox="1"/>
          <p:nvPr/>
        </p:nvSpPr>
        <p:spPr>
          <a:xfrm>
            <a:off x="1047035" y="2817258"/>
            <a:ext cx="10434838" cy="188128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理论贡献：</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系统考察了具有会计师事务所经历的独董的任职动机与后果</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拓展了事务所从业的独董在公司治理中的作用的研究</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 首次检验了两类外部治理机制 （独董与外部审计师） 之间的独立性与竞争</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合作关系的不同组合状态及各自经济后果</a:t>
            </a:r>
          </a:p>
        </p:txBody>
      </p:sp>
      <p:sp>
        <p:nvSpPr>
          <p:cNvPr id="5" name="文本框 4">
            <a:extLst>
              <a:ext uri="{FF2B5EF4-FFF2-40B4-BE49-F238E27FC236}">
                <a16:creationId xmlns:a16="http://schemas.microsoft.com/office/drawing/2014/main" id="{B4CEC6D5-64CC-C227-4217-3E822D7F2F9D}"/>
              </a:ext>
            </a:extLst>
          </p:cNvPr>
          <p:cNvSpPr txBox="1"/>
          <p:nvPr/>
        </p:nvSpPr>
        <p:spPr>
          <a:xfrm>
            <a:off x="1047035" y="4861197"/>
            <a:ext cx="10097925" cy="114262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政策贡献：</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监管机构有必要考虑采取措施，鼓励聘请“前同行”独董而限制聘请“同行”独董，促进不同的公司治理机制相互合作，形成合力。</a:t>
            </a:r>
            <a:endParaRPr lang="en-US" altLang="zh-CN"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2108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7966-28E2-A978-A29D-86A9DC98EC46}"/>
            </a:ext>
          </a:extLst>
        </p:cNvPr>
        <p:cNvGrpSpPr/>
        <p:nvPr/>
      </p:nvGrpSpPr>
      <p:grpSpPr>
        <a:xfrm>
          <a:off x="0" y="0"/>
          <a:ext cx="0" cy="0"/>
          <a:chOff x="0" y="0"/>
          <a:chExt cx="0" cy="0"/>
        </a:xfrm>
      </p:grpSpPr>
      <p:sp>
        <p:nvSpPr>
          <p:cNvPr id="24" name="矩形 23">
            <a:extLst>
              <a:ext uri="{FF2B5EF4-FFF2-40B4-BE49-F238E27FC236}">
                <a16:creationId xmlns:a16="http://schemas.microsoft.com/office/drawing/2014/main" id="{55406619-F82E-CF4F-AEB0-0122B111F2D7}"/>
              </a:ext>
            </a:extLst>
          </p:cNvPr>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A3A4FF61-BC62-5EAF-D358-2CE071A6BD16}"/>
              </a:ext>
            </a:extLst>
          </p:cNvPr>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51EDA955-5994-280B-D485-15C14AD56B9F}"/>
              </a:ext>
            </a:extLst>
          </p:cNvPr>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338FED2-4A87-DF3F-A492-A5DB89B4252A}"/>
              </a:ext>
            </a:extLst>
          </p:cNvPr>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CB00DE5-3382-B237-941C-3D89CCD1E309}"/>
              </a:ext>
            </a:extLst>
          </p:cNvPr>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a:extLst>
              <a:ext uri="{FF2B5EF4-FFF2-40B4-BE49-F238E27FC236}">
                <a16:creationId xmlns:a16="http://schemas.microsoft.com/office/drawing/2014/main" id="{530B3D51-9630-F75C-CB95-A4DDCD35F419}"/>
              </a:ext>
            </a:extLst>
          </p:cNvPr>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extLst>
              <a:ext uri="{FF2B5EF4-FFF2-40B4-BE49-F238E27FC236}">
                <a16:creationId xmlns:a16="http://schemas.microsoft.com/office/drawing/2014/main" id="{9BDA8F0B-B5A4-7F15-8A45-58D695749BFF}"/>
              </a:ext>
            </a:extLst>
          </p:cNvPr>
          <p:cNvSpPr txBox="1"/>
          <p:nvPr/>
        </p:nvSpPr>
        <p:spPr>
          <a:xfrm>
            <a:off x="1061954" y="1771435"/>
            <a:ext cx="4154905"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i="0" strike="noStrike" kern="1200" cap="none" spc="0" normalizeH="0" baseline="0" noProof="0" dirty="0">
                <a:solidFill>
                  <a:srgbClr val="394966"/>
                </a:solidFill>
                <a:effectLst/>
                <a:uLnTx/>
                <a:uFillTx/>
                <a:latin typeface="微软雅黑" panose="020B0503020204020204" pitchFamily="34" charset="-122"/>
                <a:ea typeface="微软雅黑" panose="020B0503020204020204" pitchFamily="34" charset="-122"/>
                <a:cs typeface="+mn-cs"/>
              </a:rPr>
              <a:t>05</a:t>
            </a:r>
            <a:endParaRPr kumimoji="0" lang="zh-CN" altLang="en-US" sz="19900" i="0" strike="noStrike" kern="1200" cap="none" spc="0" normalizeH="0" baseline="0" noProof="0" dirty="0">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3CCE8A18-2016-97E3-088A-D650EA4E35CF}"/>
              </a:ext>
            </a:extLst>
          </p:cNvPr>
          <p:cNvSpPr txBox="1"/>
          <p:nvPr/>
        </p:nvSpPr>
        <p:spPr>
          <a:xfrm>
            <a:off x="5838609" y="2994847"/>
            <a:ext cx="3246775"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000" dirty="0">
                <a:solidFill>
                  <a:srgbClr val="394966"/>
                </a:solidFill>
                <a:latin typeface="微软雅黑" panose="020B0503020204020204" pitchFamily="34" charset="-122"/>
                <a:ea typeface="微软雅黑" panose="020B0503020204020204" pitchFamily="34" charset="-122"/>
              </a:rPr>
              <a:t>启示与反思</a:t>
            </a:r>
            <a:endPar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endParaRPr>
          </a:p>
        </p:txBody>
      </p:sp>
      <p:pic>
        <p:nvPicPr>
          <p:cNvPr id="3" name="图片 2" descr="E:\u=100974510,2218928162&amp;fm=26&amp;gp=0.jpgu=100974510,2218928162&amp;fm=26&amp;gp=0">
            <a:extLst>
              <a:ext uri="{FF2B5EF4-FFF2-40B4-BE49-F238E27FC236}">
                <a16:creationId xmlns:a16="http://schemas.microsoft.com/office/drawing/2014/main" id="{C6FBDC9C-05FB-E750-C1DA-46212AC8A915}"/>
              </a:ext>
            </a:extLst>
          </p:cNvPr>
          <p:cNvPicPr>
            <a:picLocks noChangeAspect="1"/>
          </p:cNvPicPr>
          <p:nvPr/>
        </p:nvPicPr>
        <p:blipFill rotWithShape="1">
          <a:blip r:embed="rId2"/>
          <a:srcRect r="854" b="17487"/>
          <a:stretch>
            <a:fillRect/>
          </a:stretch>
        </p:blipFill>
        <p:spPr>
          <a:xfrm>
            <a:off x="8338185" y="604520"/>
            <a:ext cx="3390900" cy="829945"/>
          </a:xfrm>
          <a:prstGeom prst="rect">
            <a:avLst/>
          </a:prstGeom>
        </p:spPr>
      </p:pic>
    </p:spTree>
    <p:extLst>
      <p:ext uri="{BB962C8B-B14F-4D97-AF65-F5344CB8AC3E}">
        <p14:creationId xmlns:p14="http://schemas.microsoft.com/office/powerpoint/2010/main" val="1468424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08D8-477E-C659-953A-C254BEEFA51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30D0C54-FD35-D74C-8EFE-493CE454140B}"/>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文章的不足</a:t>
            </a:r>
          </a:p>
        </p:txBody>
      </p:sp>
      <p:sp>
        <p:nvSpPr>
          <p:cNvPr id="2" name="文本框 1">
            <a:extLst>
              <a:ext uri="{FF2B5EF4-FFF2-40B4-BE49-F238E27FC236}">
                <a16:creationId xmlns:a16="http://schemas.microsoft.com/office/drawing/2014/main" id="{30DC0632-E279-819C-81F0-656FAB948CAF}"/>
              </a:ext>
            </a:extLst>
          </p:cNvPr>
          <p:cNvSpPr txBox="1"/>
          <p:nvPr/>
        </p:nvSpPr>
        <p:spPr>
          <a:xfrm>
            <a:off x="812481" y="2817258"/>
            <a:ext cx="10567035" cy="1359713"/>
          </a:xfrm>
          <a:prstGeom prst="rect">
            <a:avLst/>
          </a:prstGeom>
          <a:noFill/>
        </p:spPr>
        <p:txBody>
          <a:bodyPr wrap="square">
            <a:noAutofit/>
          </a:bodyPr>
          <a:lstStyle/>
          <a:p>
            <a:pPr marL="285750" indent="-285750">
              <a:lnSpc>
                <a:spcPct val="150000"/>
              </a:lnSpc>
              <a:buFont typeface="Wingdings" panose="05000000000000000000" pitchFamily="2" charset="2"/>
              <a:buChar char="Ø"/>
            </a:pPr>
            <a:endParaRPr lang="zh-CN" altLang="en-US" sz="1600" dirty="0">
              <a:latin typeface="楷体" panose="02010609060101010101" pitchFamily="49" charset="-122"/>
              <a:ea typeface="楷体" panose="02010609060101010101" pitchFamily="49" charset="-122"/>
            </a:endParaRPr>
          </a:p>
        </p:txBody>
      </p:sp>
      <p:sp>
        <p:nvSpPr>
          <p:cNvPr id="10" name="文本框 9">
            <a:extLst>
              <a:ext uri="{FF2B5EF4-FFF2-40B4-BE49-F238E27FC236}">
                <a16:creationId xmlns:a16="http://schemas.microsoft.com/office/drawing/2014/main" id="{75B6313D-B1F5-A91A-9BB8-6D141C91063A}"/>
              </a:ext>
            </a:extLst>
          </p:cNvPr>
          <p:cNvSpPr txBox="1"/>
          <p:nvPr/>
        </p:nvSpPr>
        <p:spPr>
          <a:xfrm>
            <a:off x="944678" y="1135130"/>
            <a:ext cx="10434838" cy="4097275"/>
          </a:xfrm>
          <a:prstGeom prst="rect">
            <a:avLst/>
          </a:prstGeom>
          <a:noFill/>
        </p:spPr>
        <p:txBody>
          <a:bodyPr wrap="square">
            <a:spAutoFit/>
          </a:bodyPr>
          <a:lstStyle/>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在实证层面，缺乏对于回归结果的稳健型检验，未能很好证明解释变量之间的内生性问题。并且文章的大部分变量都是哑变量，这在一定程度上降低了结果的可信度</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在机制分析方面，本研究虽然提出了独立性与合作性的不同影响，但是未曾对这一关系做出很好界定，这体现在：</a:t>
            </a:r>
            <a:endParaRPr lang="en-US" altLang="zh-CN" sz="1600" dirty="0">
              <a:latin typeface="楷体" panose="02010609060101010101" pitchFamily="49" charset="-122"/>
              <a:ea typeface="楷体" panose="02010609060101010101" pitchFamily="49" charset="-122"/>
            </a:endParaRPr>
          </a:p>
          <a:p>
            <a:pPr marL="1200150" lvl="2"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独立与合作既存在于“审计师”与“独董”之间，也存在于前两者与“公司”之间，且在不同关系中独立性差异的影响显然是异质的，但文章虽然提出了多个关系间独立性与合作性的存在，但未能在实证中很好体现这一点。</a:t>
            </a:r>
            <a:endParaRPr lang="en-US" altLang="zh-CN" sz="1600" dirty="0">
              <a:latin typeface="楷体" panose="02010609060101010101" pitchFamily="49" charset="-122"/>
              <a:ea typeface="楷体" panose="02010609060101010101" pitchFamily="49" charset="-122"/>
            </a:endParaRPr>
          </a:p>
          <a:p>
            <a:pPr marL="1200150" lvl="2"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独立性的不同可能在一定程度上影响合作关系：如果“独董”发现自己被公司绑定，可能会寻求与“审计师”合作来一定程度上抵抗公司。本文在机制分析中，应该对这一内生问题进行考虑。</a:t>
            </a:r>
            <a:endParaRPr lang="en-US" altLang="zh-CN" sz="1600" dirty="0">
              <a:latin typeface="楷体" panose="02010609060101010101" pitchFamily="49" charset="-122"/>
              <a:ea typeface="楷体" panose="02010609060101010101" pitchFamily="49" charset="-122"/>
            </a:endParaRPr>
          </a:p>
          <a:p>
            <a:pPr marL="1200150" lvl="2" indent="-285750">
              <a:lnSpc>
                <a:spcPct val="150000"/>
              </a:lnSpc>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endParaRPr lang="en-US" altLang="zh-CN"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03824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94305-B450-5D9B-9451-86BF4D77A896}"/>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D44E248-668D-196A-B131-76BD5F6B5025}"/>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启示</a:t>
            </a:r>
          </a:p>
        </p:txBody>
      </p:sp>
      <p:sp>
        <p:nvSpPr>
          <p:cNvPr id="10" name="文本框 9">
            <a:extLst>
              <a:ext uri="{FF2B5EF4-FFF2-40B4-BE49-F238E27FC236}">
                <a16:creationId xmlns:a16="http://schemas.microsoft.com/office/drawing/2014/main" id="{E0A0ECDC-2095-E4FB-B86D-E0D53A5E6ADE}"/>
              </a:ext>
            </a:extLst>
          </p:cNvPr>
          <p:cNvSpPr txBox="1"/>
          <p:nvPr/>
        </p:nvSpPr>
        <p:spPr>
          <a:xfrm>
            <a:off x="812481" y="1087004"/>
            <a:ext cx="10434838" cy="2250616"/>
          </a:xfrm>
          <a:prstGeom prst="rect">
            <a:avLst/>
          </a:prstGeom>
          <a:noFill/>
        </p:spPr>
        <p:txBody>
          <a:bodyPr wrap="square">
            <a:spAutoFit/>
          </a:bodyPr>
          <a:lstStyle/>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本文的研究方法具有参考意义，在现实的问题探讨中，看似明了的问题背后，往往可能潜藏着另一个与直觉相悖但符合经济学逻辑的第二影响，并且这一影响常常容易被人们忽视。文章从“同门”是否真的会降低公司治理水平出发，证明了“合作性”与媒体提及的“独立性”一样，同样是重要的影响因素，并且由于合作性的存在，独董与审计师“同门”并没有如想象中的不利于公司治理。</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因此，如何从表象的结论出发，发现深层次的经济学逻辑，从而得到与表象相反，但是符合事实的结论。是本文对于读者研究之路的一大启示。</a:t>
            </a:r>
            <a:endParaRPr lang="en-US" altLang="zh-CN"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6673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71D1A-88EC-CED6-CBDF-ABB81A722270}"/>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D6833B4-A32C-1242-BFDB-314348B525CF}"/>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问题提出</a:t>
            </a:r>
          </a:p>
        </p:txBody>
      </p:sp>
      <p:sp>
        <p:nvSpPr>
          <p:cNvPr id="10" name="文本框 9">
            <a:extLst>
              <a:ext uri="{FF2B5EF4-FFF2-40B4-BE49-F238E27FC236}">
                <a16:creationId xmlns:a16="http://schemas.microsoft.com/office/drawing/2014/main" id="{E16A0908-A426-8EA2-D124-16EF3B0B844A}"/>
              </a:ext>
            </a:extLst>
          </p:cNvPr>
          <p:cNvSpPr txBox="1"/>
          <p:nvPr/>
        </p:nvSpPr>
        <p:spPr>
          <a:xfrm>
            <a:off x="812481" y="1087004"/>
            <a:ext cx="10434838" cy="3727944"/>
          </a:xfrm>
          <a:prstGeom prst="rect">
            <a:avLst/>
          </a:prstGeom>
          <a:noFill/>
        </p:spPr>
        <p:txBody>
          <a:bodyPr wrap="square">
            <a:spAutoFit/>
          </a:bodyPr>
          <a:lstStyle/>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是否存在合适的代理变量，可以准确刻画公司治理中的“独立性”与“合作性”的关系？</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审计师”与“独董”间的独立性，“审计师”“独董”与“公司”的独立性，是否会在公司治理中产生异质性影响？在前一种关系中，过度缺乏联系可能会为公司管理层寻租创造便利，而后者则可能会“审计师”与“独董”的共谋创造条件。</a:t>
            </a:r>
            <a:endParaRPr lang="en-US" altLang="zh-CN" sz="1600" dirty="0">
              <a:latin typeface="楷体" panose="02010609060101010101" pitchFamily="49" charset="-122"/>
              <a:ea typeface="楷体" panose="02010609060101010101" pitchFamily="49" charset="-122"/>
            </a:endParaRPr>
          </a:p>
          <a:p>
            <a:pPr marL="742950" lvl="1"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参考本文的启示，并结合专业知识。小组同样尝试从现实问题中发现了一个具有矛盾的现象：在数字经济时代，媒体倾向于认为政府会加强对于企业信息的垄断，从而强化政府的治理能力。然而，另一个可能的情况是</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随着数字化程度提高，企业与政府沟通的门槛不断降低，企业获取政府信息的成本也在下降，由此也为企业规避政府监管创造空间。因此，小组同样提出一个具有研究意义的话题：政府的数字化转型是否能够提高政府治理能力？</a:t>
            </a:r>
            <a:endParaRPr lang="en-US" altLang="zh-CN" sz="1600" dirty="0">
              <a:latin typeface="楷体" panose="02010609060101010101" pitchFamily="49" charset="-122"/>
              <a:ea typeface="楷体" panose="02010609060101010101" pitchFamily="49" charset="-122"/>
            </a:endParaRPr>
          </a:p>
          <a:p>
            <a:pPr lvl="1">
              <a:lnSpc>
                <a:spcPct val="150000"/>
              </a:lnSpc>
            </a:pPr>
            <a:endParaRPr lang="en-US" altLang="zh-CN"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05705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圆角矩形 9"/>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wave_166892"/>
          <p:cNvSpPr>
            <a:spLocks noChangeAspect="1"/>
          </p:cNvSpPr>
          <p:nvPr/>
        </p:nvSpPr>
        <p:spPr bwMode="auto">
          <a:xfrm>
            <a:off x="703016" y="843169"/>
            <a:ext cx="609685" cy="3544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750" h="352774">
                <a:moveTo>
                  <a:pt x="303425" y="267513"/>
                </a:moveTo>
                <a:cubicBezTo>
                  <a:pt x="325394" y="267612"/>
                  <a:pt x="345983" y="276069"/>
                  <a:pt x="361548" y="291607"/>
                </a:cubicBezTo>
                <a:cubicBezTo>
                  <a:pt x="373173" y="303211"/>
                  <a:pt x="391989" y="303211"/>
                  <a:pt x="403614" y="291607"/>
                </a:cubicBezTo>
                <a:cubicBezTo>
                  <a:pt x="419081" y="276069"/>
                  <a:pt x="439769" y="267513"/>
                  <a:pt x="461738" y="267513"/>
                </a:cubicBezTo>
                <a:cubicBezTo>
                  <a:pt x="483706" y="267612"/>
                  <a:pt x="504394" y="276069"/>
                  <a:pt x="519861" y="291607"/>
                </a:cubicBezTo>
                <a:cubicBezTo>
                  <a:pt x="525476" y="297212"/>
                  <a:pt x="532964" y="300260"/>
                  <a:pt x="540943" y="300260"/>
                </a:cubicBezTo>
                <a:cubicBezTo>
                  <a:pt x="548824" y="300260"/>
                  <a:pt x="556311" y="297212"/>
                  <a:pt x="561927" y="291607"/>
                </a:cubicBezTo>
                <a:cubicBezTo>
                  <a:pt x="572172" y="281379"/>
                  <a:pt x="588821" y="281379"/>
                  <a:pt x="599067" y="291607"/>
                </a:cubicBezTo>
                <a:cubicBezTo>
                  <a:pt x="609312" y="301834"/>
                  <a:pt x="609312" y="318453"/>
                  <a:pt x="599067" y="328680"/>
                </a:cubicBezTo>
                <a:cubicBezTo>
                  <a:pt x="583501" y="344218"/>
                  <a:pt x="562912" y="352774"/>
                  <a:pt x="540943" y="352774"/>
                </a:cubicBezTo>
                <a:cubicBezTo>
                  <a:pt x="518975" y="352774"/>
                  <a:pt x="498286" y="344218"/>
                  <a:pt x="482721" y="328680"/>
                </a:cubicBezTo>
                <a:cubicBezTo>
                  <a:pt x="477106" y="323075"/>
                  <a:pt x="469717" y="320027"/>
                  <a:pt x="461738" y="320027"/>
                </a:cubicBezTo>
                <a:cubicBezTo>
                  <a:pt x="453758" y="320027"/>
                  <a:pt x="446369" y="323075"/>
                  <a:pt x="440754" y="328680"/>
                </a:cubicBezTo>
                <a:cubicBezTo>
                  <a:pt x="408638" y="360739"/>
                  <a:pt x="356426" y="360739"/>
                  <a:pt x="324409" y="328680"/>
                </a:cubicBezTo>
                <a:cubicBezTo>
                  <a:pt x="318793" y="323075"/>
                  <a:pt x="311306" y="320027"/>
                  <a:pt x="303425" y="320027"/>
                </a:cubicBezTo>
                <a:cubicBezTo>
                  <a:pt x="295445" y="320027"/>
                  <a:pt x="287958" y="323075"/>
                  <a:pt x="282343" y="328680"/>
                </a:cubicBezTo>
                <a:cubicBezTo>
                  <a:pt x="250326" y="360739"/>
                  <a:pt x="198113" y="360739"/>
                  <a:pt x="166096" y="328680"/>
                </a:cubicBezTo>
                <a:cubicBezTo>
                  <a:pt x="154471" y="317175"/>
                  <a:pt x="135655" y="317175"/>
                  <a:pt x="124030" y="328680"/>
                </a:cubicBezTo>
                <a:cubicBezTo>
                  <a:pt x="91915" y="360739"/>
                  <a:pt x="39800" y="360739"/>
                  <a:pt x="7685" y="328680"/>
                </a:cubicBezTo>
                <a:cubicBezTo>
                  <a:pt x="-2561" y="318453"/>
                  <a:pt x="-2561" y="301834"/>
                  <a:pt x="7685" y="291607"/>
                </a:cubicBezTo>
                <a:cubicBezTo>
                  <a:pt x="17930" y="281379"/>
                  <a:pt x="34579" y="281379"/>
                  <a:pt x="44825" y="291607"/>
                </a:cubicBezTo>
                <a:cubicBezTo>
                  <a:pt x="56449" y="303211"/>
                  <a:pt x="75266" y="303211"/>
                  <a:pt x="86890" y="291607"/>
                </a:cubicBezTo>
                <a:cubicBezTo>
                  <a:pt x="118908" y="259548"/>
                  <a:pt x="171120" y="259548"/>
                  <a:pt x="203236" y="291607"/>
                </a:cubicBezTo>
                <a:cubicBezTo>
                  <a:pt x="214762" y="303211"/>
                  <a:pt x="233677" y="303211"/>
                  <a:pt x="245203" y="291607"/>
                </a:cubicBezTo>
                <a:cubicBezTo>
                  <a:pt x="260768" y="276069"/>
                  <a:pt x="281456" y="267513"/>
                  <a:pt x="303425" y="267513"/>
                </a:cubicBezTo>
                <a:close/>
                <a:moveTo>
                  <a:pt x="303425" y="133727"/>
                </a:moveTo>
                <a:cubicBezTo>
                  <a:pt x="325394" y="133825"/>
                  <a:pt x="345983" y="142288"/>
                  <a:pt x="361548" y="157837"/>
                </a:cubicBezTo>
                <a:cubicBezTo>
                  <a:pt x="373173" y="169449"/>
                  <a:pt x="391989" y="169449"/>
                  <a:pt x="403614" y="157837"/>
                </a:cubicBezTo>
                <a:cubicBezTo>
                  <a:pt x="419081" y="142288"/>
                  <a:pt x="439769" y="133727"/>
                  <a:pt x="461738" y="133727"/>
                </a:cubicBezTo>
                <a:cubicBezTo>
                  <a:pt x="483706" y="133825"/>
                  <a:pt x="504394" y="142288"/>
                  <a:pt x="519861" y="157837"/>
                </a:cubicBezTo>
                <a:cubicBezTo>
                  <a:pt x="525476" y="163446"/>
                  <a:pt x="532964" y="166497"/>
                  <a:pt x="540943" y="166497"/>
                </a:cubicBezTo>
                <a:cubicBezTo>
                  <a:pt x="548824" y="166497"/>
                  <a:pt x="556311" y="163446"/>
                  <a:pt x="561927" y="157837"/>
                </a:cubicBezTo>
                <a:cubicBezTo>
                  <a:pt x="572172" y="147602"/>
                  <a:pt x="588821" y="147602"/>
                  <a:pt x="599067" y="157837"/>
                </a:cubicBezTo>
                <a:cubicBezTo>
                  <a:pt x="609312" y="168071"/>
                  <a:pt x="609312" y="184702"/>
                  <a:pt x="599067" y="194936"/>
                </a:cubicBezTo>
                <a:cubicBezTo>
                  <a:pt x="583501" y="210485"/>
                  <a:pt x="562912" y="219046"/>
                  <a:pt x="540943" y="219046"/>
                </a:cubicBezTo>
                <a:cubicBezTo>
                  <a:pt x="518975" y="219046"/>
                  <a:pt x="498286" y="210485"/>
                  <a:pt x="482721" y="194936"/>
                </a:cubicBezTo>
                <a:cubicBezTo>
                  <a:pt x="477106" y="189327"/>
                  <a:pt x="469717" y="186276"/>
                  <a:pt x="461738" y="186276"/>
                </a:cubicBezTo>
                <a:cubicBezTo>
                  <a:pt x="453758" y="186276"/>
                  <a:pt x="446369" y="189327"/>
                  <a:pt x="440754" y="194936"/>
                </a:cubicBezTo>
                <a:cubicBezTo>
                  <a:pt x="408638" y="227017"/>
                  <a:pt x="356426" y="227017"/>
                  <a:pt x="324409" y="194936"/>
                </a:cubicBezTo>
                <a:cubicBezTo>
                  <a:pt x="318793" y="189327"/>
                  <a:pt x="311306" y="186276"/>
                  <a:pt x="303425" y="186276"/>
                </a:cubicBezTo>
                <a:cubicBezTo>
                  <a:pt x="295445" y="186276"/>
                  <a:pt x="287958" y="189327"/>
                  <a:pt x="282343" y="194936"/>
                </a:cubicBezTo>
                <a:cubicBezTo>
                  <a:pt x="250326" y="227017"/>
                  <a:pt x="198113" y="227017"/>
                  <a:pt x="166096" y="194936"/>
                </a:cubicBezTo>
                <a:cubicBezTo>
                  <a:pt x="154471" y="183423"/>
                  <a:pt x="135655" y="183423"/>
                  <a:pt x="124030" y="194936"/>
                </a:cubicBezTo>
                <a:cubicBezTo>
                  <a:pt x="91915" y="227017"/>
                  <a:pt x="39800" y="227017"/>
                  <a:pt x="7685" y="194936"/>
                </a:cubicBezTo>
                <a:cubicBezTo>
                  <a:pt x="-2561" y="184702"/>
                  <a:pt x="-2561" y="168071"/>
                  <a:pt x="7685" y="157837"/>
                </a:cubicBezTo>
                <a:cubicBezTo>
                  <a:pt x="17930" y="147602"/>
                  <a:pt x="34579" y="147602"/>
                  <a:pt x="44825" y="157837"/>
                </a:cubicBezTo>
                <a:cubicBezTo>
                  <a:pt x="56449" y="169449"/>
                  <a:pt x="75266" y="169449"/>
                  <a:pt x="86890" y="157837"/>
                </a:cubicBezTo>
                <a:cubicBezTo>
                  <a:pt x="118908" y="125756"/>
                  <a:pt x="171120" y="125756"/>
                  <a:pt x="203236" y="157837"/>
                </a:cubicBezTo>
                <a:cubicBezTo>
                  <a:pt x="214762" y="169449"/>
                  <a:pt x="233677" y="169449"/>
                  <a:pt x="245203" y="157837"/>
                </a:cubicBezTo>
                <a:cubicBezTo>
                  <a:pt x="260768" y="142288"/>
                  <a:pt x="281456" y="133727"/>
                  <a:pt x="303425" y="133727"/>
                </a:cubicBezTo>
                <a:close/>
                <a:moveTo>
                  <a:pt x="303425" y="0"/>
                </a:moveTo>
                <a:cubicBezTo>
                  <a:pt x="325394" y="99"/>
                  <a:pt x="345983" y="8556"/>
                  <a:pt x="361548" y="24094"/>
                </a:cubicBezTo>
                <a:cubicBezTo>
                  <a:pt x="373173" y="35698"/>
                  <a:pt x="391989" y="35698"/>
                  <a:pt x="403614" y="24094"/>
                </a:cubicBezTo>
                <a:cubicBezTo>
                  <a:pt x="419081" y="8556"/>
                  <a:pt x="439769" y="0"/>
                  <a:pt x="461738" y="0"/>
                </a:cubicBezTo>
                <a:cubicBezTo>
                  <a:pt x="483706" y="99"/>
                  <a:pt x="504394" y="8556"/>
                  <a:pt x="519861" y="24094"/>
                </a:cubicBezTo>
                <a:cubicBezTo>
                  <a:pt x="525476" y="29699"/>
                  <a:pt x="532964" y="32747"/>
                  <a:pt x="540943" y="32747"/>
                </a:cubicBezTo>
                <a:cubicBezTo>
                  <a:pt x="548824" y="32747"/>
                  <a:pt x="556311" y="29699"/>
                  <a:pt x="561927" y="24094"/>
                </a:cubicBezTo>
                <a:cubicBezTo>
                  <a:pt x="572172" y="13866"/>
                  <a:pt x="588821" y="13866"/>
                  <a:pt x="599067" y="24094"/>
                </a:cubicBezTo>
                <a:cubicBezTo>
                  <a:pt x="609312" y="34321"/>
                  <a:pt x="609312" y="50940"/>
                  <a:pt x="599067" y="61167"/>
                </a:cubicBezTo>
                <a:cubicBezTo>
                  <a:pt x="583501" y="76705"/>
                  <a:pt x="562912" y="85261"/>
                  <a:pt x="540943" y="85261"/>
                </a:cubicBezTo>
                <a:cubicBezTo>
                  <a:pt x="518975" y="85261"/>
                  <a:pt x="498286" y="76705"/>
                  <a:pt x="482721" y="61167"/>
                </a:cubicBezTo>
                <a:cubicBezTo>
                  <a:pt x="477106" y="55562"/>
                  <a:pt x="469717" y="52514"/>
                  <a:pt x="461738" y="52514"/>
                </a:cubicBezTo>
                <a:cubicBezTo>
                  <a:pt x="453758" y="52514"/>
                  <a:pt x="446369" y="55562"/>
                  <a:pt x="440754" y="61167"/>
                </a:cubicBezTo>
                <a:cubicBezTo>
                  <a:pt x="408638" y="93226"/>
                  <a:pt x="356426" y="93226"/>
                  <a:pt x="324409" y="61167"/>
                </a:cubicBezTo>
                <a:cubicBezTo>
                  <a:pt x="318793" y="55562"/>
                  <a:pt x="311306" y="52514"/>
                  <a:pt x="303425" y="52514"/>
                </a:cubicBezTo>
                <a:cubicBezTo>
                  <a:pt x="295445" y="52514"/>
                  <a:pt x="287958" y="55562"/>
                  <a:pt x="282343" y="61167"/>
                </a:cubicBezTo>
                <a:cubicBezTo>
                  <a:pt x="250326" y="93226"/>
                  <a:pt x="198113" y="93226"/>
                  <a:pt x="165997" y="61167"/>
                </a:cubicBezTo>
                <a:cubicBezTo>
                  <a:pt x="154471" y="49662"/>
                  <a:pt x="135655" y="49662"/>
                  <a:pt x="124030" y="61167"/>
                </a:cubicBezTo>
                <a:cubicBezTo>
                  <a:pt x="91915" y="93226"/>
                  <a:pt x="39800" y="93226"/>
                  <a:pt x="7685" y="61167"/>
                </a:cubicBezTo>
                <a:cubicBezTo>
                  <a:pt x="-2561" y="50940"/>
                  <a:pt x="-2561" y="34321"/>
                  <a:pt x="7685" y="24094"/>
                </a:cubicBezTo>
                <a:cubicBezTo>
                  <a:pt x="17930" y="13866"/>
                  <a:pt x="34579" y="13866"/>
                  <a:pt x="44825" y="24094"/>
                </a:cubicBezTo>
                <a:cubicBezTo>
                  <a:pt x="56449" y="35698"/>
                  <a:pt x="75266" y="35698"/>
                  <a:pt x="86890" y="24094"/>
                </a:cubicBezTo>
                <a:cubicBezTo>
                  <a:pt x="118908" y="-7965"/>
                  <a:pt x="171120" y="-7965"/>
                  <a:pt x="203236" y="24094"/>
                </a:cubicBezTo>
                <a:cubicBezTo>
                  <a:pt x="214762" y="35698"/>
                  <a:pt x="233677" y="35698"/>
                  <a:pt x="245203" y="24094"/>
                </a:cubicBezTo>
                <a:cubicBezTo>
                  <a:pt x="260768" y="8556"/>
                  <a:pt x="281456" y="0"/>
                  <a:pt x="303425" y="0"/>
                </a:cubicBezTo>
                <a:close/>
              </a:path>
            </a:pathLst>
          </a:custGeom>
          <a:solidFill>
            <a:srgbClr val="394966"/>
          </a:solidFill>
          <a:ln>
            <a:noFill/>
          </a:ln>
        </p:spPr>
        <p:txBody>
          <a:bodyPr/>
          <a:lstStyle/>
          <a:p>
            <a:endParaRPr lang="zh-CN" altLang="en-US"/>
          </a:p>
        </p:txBody>
      </p:sp>
      <p:sp>
        <p:nvSpPr>
          <p:cNvPr id="37" name="wave_166892"/>
          <p:cNvSpPr>
            <a:spLocks noChangeAspect="1"/>
          </p:cNvSpPr>
          <p:nvPr/>
        </p:nvSpPr>
        <p:spPr bwMode="auto">
          <a:xfrm>
            <a:off x="10879300" y="5601357"/>
            <a:ext cx="609685" cy="3544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750" h="352774">
                <a:moveTo>
                  <a:pt x="303425" y="267513"/>
                </a:moveTo>
                <a:cubicBezTo>
                  <a:pt x="325394" y="267612"/>
                  <a:pt x="345983" y="276069"/>
                  <a:pt x="361548" y="291607"/>
                </a:cubicBezTo>
                <a:cubicBezTo>
                  <a:pt x="373173" y="303211"/>
                  <a:pt x="391989" y="303211"/>
                  <a:pt x="403614" y="291607"/>
                </a:cubicBezTo>
                <a:cubicBezTo>
                  <a:pt x="419081" y="276069"/>
                  <a:pt x="439769" y="267513"/>
                  <a:pt x="461738" y="267513"/>
                </a:cubicBezTo>
                <a:cubicBezTo>
                  <a:pt x="483706" y="267612"/>
                  <a:pt x="504394" y="276069"/>
                  <a:pt x="519861" y="291607"/>
                </a:cubicBezTo>
                <a:cubicBezTo>
                  <a:pt x="525476" y="297212"/>
                  <a:pt x="532964" y="300260"/>
                  <a:pt x="540943" y="300260"/>
                </a:cubicBezTo>
                <a:cubicBezTo>
                  <a:pt x="548824" y="300260"/>
                  <a:pt x="556311" y="297212"/>
                  <a:pt x="561927" y="291607"/>
                </a:cubicBezTo>
                <a:cubicBezTo>
                  <a:pt x="572172" y="281379"/>
                  <a:pt x="588821" y="281379"/>
                  <a:pt x="599067" y="291607"/>
                </a:cubicBezTo>
                <a:cubicBezTo>
                  <a:pt x="609312" y="301834"/>
                  <a:pt x="609312" y="318453"/>
                  <a:pt x="599067" y="328680"/>
                </a:cubicBezTo>
                <a:cubicBezTo>
                  <a:pt x="583501" y="344218"/>
                  <a:pt x="562912" y="352774"/>
                  <a:pt x="540943" y="352774"/>
                </a:cubicBezTo>
                <a:cubicBezTo>
                  <a:pt x="518975" y="352774"/>
                  <a:pt x="498286" y="344218"/>
                  <a:pt x="482721" y="328680"/>
                </a:cubicBezTo>
                <a:cubicBezTo>
                  <a:pt x="477106" y="323075"/>
                  <a:pt x="469717" y="320027"/>
                  <a:pt x="461738" y="320027"/>
                </a:cubicBezTo>
                <a:cubicBezTo>
                  <a:pt x="453758" y="320027"/>
                  <a:pt x="446369" y="323075"/>
                  <a:pt x="440754" y="328680"/>
                </a:cubicBezTo>
                <a:cubicBezTo>
                  <a:pt x="408638" y="360739"/>
                  <a:pt x="356426" y="360739"/>
                  <a:pt x="324409" y="328680"/>
                </a:cubicBezTo>
                <a:cubicBezTo>
                  <a:pt x="318793" y="323075"/>
                  <a:pt x="311306" y="320027"/>
                  <a:pt x="303425" y="320027"/>
                </a:cubicBezTo>
                <a:cubicBezTo>
                  <a:pt x="295445" y="320027"/>
                  <a:pt x="287958" y="323075"/>
                  <a:pt x="282343" y="328680"/>
                </a:cubicBezTo>
                <a:cubicBezTo>
                  <a:pt x="250326" y="360739"/>
                  <a:pt x="198113" y="360739"/>
                  <a:pt x="166096" y="328680"/>
                </a:cubicBezTo>
                <a:cubicBezTo>
                  <a:pt x="154471" y="317175"/>
                  <a:pt x="135655" y="317175"/>
                  <a:pt x="124030" y="328680"/>
                </a:cubicBezTo>
                <a:cubicBezTo>
                  <a:pt x="91915" y="360739"/>
                  <a:pt x="39800" y="360739"/>
                  <a:pt x="7685" y="328680"/>
                </a:cubicBezTo>
                <a:cubicBezTo>
                  <a:pt x="-2561" y="318453"/>
                  <a:pt x="-2561" y="301834"/>
                  <a:pt x="7685" y="291607"/>
                </a:cubicBezTo>
                <a:cubicBezTo>
                  <a:pt x="17930" y="281379"/>
                  <a:pt x="34579" y="281379"/>
                  <a:pt x="44825" y="291607"/>
                </a:cubicBezTo>
                <a:cubicBezTo>
                  <a:pt x="56449" y="303211"/>
                  <a:pt x="75266" y="303211"/>
                  <a:pt x="86890" y="291607"/>
                </a:cubicBezTo>
                <a:cubicBezTo>
                  <a:pt x="118908" y="259548"/>
                  <a:pt x="171120" y="259548"/>
                  <a:pt x="203236" y="291607"/>
                </a:cubicBezTo>
                <a:cubicBezTo>
                  <a:pt x="214762" y="303211"/>
                  <a:pt x="233677" y="303211"/>
                  <a:pt x="245203" y="291607"/>
                </a:cubicBezTo>
                <a:cubicBezTo>
                  <a:pt x="260768" y="276069"/>
                  <a:pt x="281456" y="267513"/>
                  <a:pt x="303425" y="267513"/>
                </a:cubicBezTo>
                <a:close/>
                <a:moveTo>
                  <a:pt x="303425" y="133727"/>
                </a:moveTo>
                <a:cubicBezTo>
                  <a:pt x="325394" y="133825"/>
                  <a:pt x="345983" y="142288"/>
                  <a:pt x="361548" y="157837"/>
                </a:cubicBezTo>
                <a:cubicBezTo>
                  <a:pt x="373173" y="169449"/>
                  <a:pt x="391989" y="169449"/>
                  <a:pt x="403614" y="157837"/>
                </a:cubicBezTo>
                <a:cubicBezTo>
                  <a:pt x="419081" y="142288"/>
                  <a:pt x="439769" y="133727"/>
                  <a:pt x="461738" y="133727"/>
                </a:cubicBezTo>
                <a:cubicBezTo>
                  <a:pt x="483706" y="133825"/>
                  <a:pt x="504394" y="142288"/>
                  <a:pt x="519861" y="157837"/>
                </a:cubicBezTo>
                <a:cubicBezTo>
                  <a:pt x="525476" y="163446"/>
                  <a:pt x="532964" y="166497"/>
                  <a:pt x="540943" y="166497"/>
                </a:cubicBezTo>
                <a:cubicBezTo>
                  <a:pt x="548824" y="166497"/>
                  <a:pt x="556311" y="163446"/>
                  <a:pt x="561927" y="157837"/>
                </a:cubicBezTo>
                <a:cubicBezTo>
                  <a:pt x="572172" y="147602"/>
                  <a:pt x="588821" y="147602"/>
                  <a:pt x="599067" y="157837"/>
                </a:cubicBezTo>
                <a:cubicBezTo>
                  <a:pt x="609312" y="168071"/>
                  <a:pt x="609312" y="184702"/>
                  <a:pt x="599067" y="194936"/>
                </a:cubicBezTo>
                <a:cubicBezTo>
                  <a:pt x="583501" y="210485"/>
                  <a:pt x="562912" y="219046"/>
                  <a:pt x="540943" y="219046"/>
                </a:cubicBezTo>
                <a:cubicBezTo>
                  <a:pt x="518975" y="219046"/>
                  <a:pt x="498286" y="210485"/>
                  <a:pt x="482721" y="194936"/>
                </a:cubicBezTo>
                <a:cubicBezTo>
                  <a:pt x="477106" y="189327"/>
                  <a:pt x="469717" y="186276"/>
                  <a:pt x="461738" y="186276"/>
                </a:cubicBezTo>
                <a:cubicBezTo>
                  <a:pt x="453758" y="186276"/>
                  <a:pt x="446369" y="189327"/>
                  <a:pt x="440754" y="194936"/>
                </a:cubicBezTo>
                <a:cubicBezTo>
                  <a:pt x="408638" y="227017"/>
                  <a:pt x="356426" y="227017"/>
                  <a:pt x="324409" y="194936"/>
                </a:cubicBezTo>
                <a:cubicBezTo>
                  <a:pt x="318793" y="189327"/>
                  <a:pt x="311306" y="186276"/>
                  <a:pt x="303425" y="186276"/>
                </a:cubicBezTo>
                <a:cubicBezTo>
                  <a:pt x="295445" y="186276"/>
                  <a:pt x="287958" y="189327"/>
                  <a:pt x="282343" y="194936"/>
                </a:cubicBezTo>
                <a:cubicBezTo>
                  <a:pt x="250326" y="227017"/>
                  <a:pt x="198113" y="227017"/>
                  <a:pt x="166096" y="194936"/>
                </a:cubicBezTo>
                <a:cubicBezTo>
                  <a:pt x="154471" y="183423"/>
                  <a:pt x="135655" y="183423"/>
                  <a:pt x="124030" y="194936"/>
                </a:cubicBezTo>
                <a:cubicBezTo>
                  <a:pt x="91915" y="227017"/>
                  <a:pt x="39800" y="227017"/>
                  <a:pt x="7685" y="194936"/>
                </a:cubicBezTo>
                <a:cubicBezTo>
                  <a:pt x="-2561" y="184702"/>
                  <a:pt x="-2561" y="168071"/>
                  <a:pt x="7685" y="157837"/>
                </a:cubicBezTo>
                <a:cubicBezTo>
                  <a:pt x="17930" y="147602"/>
                  <a:pt x="34579" y="147602"/>
                  <a:pt x="44825" y="157837"/>
                </a:cubicBezTo>
                <a:cubicBezTo>
                  <a:pt x="56449" y="169449"/>
                  <a:pt x="75266" y="169449"/>
                  <a:pt x="86890" y="157837"/>
                </a:cubicBezTo>
                <a:cubicBezTo>
                  <a:pt x="118908" y="125756"/>
                  <a:pt x="171120" y="125756"/>
                  <a:pt x="203236" y="157837"/>
                </a:cubicBezTo>
                <a:cubicBezTo>
                  <a:pt x="214762" y="169449"/>
                  <a:pt x="233677" y="169449"/>
                  <a:pt x="245203" y="157837"/>
                </a:cubicBezTo>
                <a:cubicBezTo>
                  <a:pt x="260768" y="142288"/>
                  <a:pt x="281456" y="133727"/>
                  <a:pt x="303425" y="133727"/>
                </a:cubicBezTo>
                <a:close/>
                <a:moveTo>
                  <a:pt x="303425" y="0"/>
                </a:moveTo>
                <a:cubicBezTo>
                  <a:pt x="325394" y="99"/>
                  <a:pt x="345983" y="8556"/>
                  <a:pt x="361548" y="24094"/>
                </a:cubicBezTo>
                <a:cubicBezTo>
                  <a:pt x="373173" y="35698"/>
                  <a:pt x="391989" y="35698"/>
                  <a:pt x="403614" y="24094"/>
                </a:cubicBezTo>
                <a:cubicBezTo>
                  <a:pt x="419081" y="8556"/>
                  <a:pt x="439769" y="0"/>
                  <a:pt x="461738" y="0"/>
                </a:cubicBezTo>
                <a:cubicBezTo>
                  <a:pt x="483706" y="99"/>
                  <a:pt x="504394" y="8556"/>
                  <a:pt x="519861" y="24094"/>
                </a:cubicBezTo>
                <a:cubicBezTo>
                  <a:pt x="525476" y="29699"/>
                  <a:pt x="532964" y="32747"/>
                  <a:pt x="540943" y="32747"/>
                </a:cubicBezTo>
                <a:cubicBezTo>
                  <a:pt x="548824" y="32747"/>
                  <a:pt x="556311" y="29699"/>
                  <a:pt x="561927" y="24094"/>
                </a:cubicBezTo>
                <a:cubicBezTo>
                  <a:pt x="572172" y="13866"/>
                  <a:pt x="588821" y="13866"/>
                  <a:pt x="599067" y="24094"/>
                </a:cubicBezTo>
                <a:cubicBezTo>
                  <a:pt x="609312" y="34321"/>
                  <a:pt x="609312" y="50940"/>
                  <a:pt x="599067" y="61167"/>
                </a:cubicBezTo>
                <a:cubicBezTo>
                  <a:pt x="583501" y="76705"/>
                  <a:pt x="562912" y="85261"/>
                  <a:pt x="540943" y="85261"/>
                </a:cubicBezTo>
                <a:cubicBezTo>
                  <a:pt x="518975" y="85261"/>
                  <a:pt x="498286" y="76705"/>
                  <a:pt x="482721" y="61167"/>
                </a:cubicBezTo>
                <a:cubicBezTo>
                  <a:pt x="477106" y="55562"/>
                  <a:pt x="469717" y="52514"/>
                  <a:pt x="461738" y="52514"/>
                </a:cubicBezTo>
                <a:cubicBezTo>
                  <a:pt x="453758" y="52514"/>
                  <a:pt x="446369" y="55562"/>
                  <a:pt x="440754" y="61167"/>
                </a:cubicBezTo>
                <a:cubicBezTo>
                  <a:pt x="408638" y="93226"/>
                  <a:pt x="356426" y="93226"/>
                  <a:pt x="324409" y="61167"/>
                </a:cubicBezTo>
                <a:cubicBezTo>
                  <a:pt x="318793" y="55562"/>
                  <a:pt x="311306" y="52514"/>
                  <a:pt x="303425" y="52514"/>
                </a:cubicBezTo>
                <a:cubicBezTo>
                  <a:pt x="295445" y="52514"/>
                  <a:pt x="287958" y="55562"/>
                  <a:pt x="282343" y="61167"/>
                </a:cubicBezTo>
                <a:cubicBezTo>
                  <a:pt x="250326" y="93226"/>
                  <a:pt x="198113" y="93226"/>
                  <a:pt x="165997" y="61167"/>
                </a:cubicBezTo>
                <a:cubicBezTo>
                  <a:pt x="154471" y="49662"/>
                  <a:pt x="135655" y="49662"/>
                  <a:pt x="124030" y="61167"/>
                </a:cubicBezTo>
                <a:cubicBezTo>
                  <a:pt x="91915" y="93226"/>
                  <a:pt x="39800" y="93226"/>
                  <a:pt x="7685" y="61167"/>
                </a:cubicBezTo>
                <a:cubicBezTo>
                  <a:pt x="-2561" y="50940"/>
                  <a:pt x="-2561" y="34321"/>
                  <a:pt x="7685" y="24094"/>
                </a:cubicBezTo>
                <a:cubicBezTo>
                  <a:pt x="17930" y="13866"/>
                  <a:pt x="34579" y="13866"/>
                  <a:pt x="44825" y="24094"/>
                </a:cubicBezTo>
                <a:cubicBezTo>
                  <a:pt x="56449" y="35698"/>
                  <a:pt x="75266" y="35698"/>
                  <a:pt x="86890" y="24094"/>
                </a:cubicBezTo>
                <a:cubicBezTo>
                  <a:pt x="118908" y="-7965"/>
                  <a:pt x="171120" y="-7965"/>
                  <a:pt x="203236" y="24094"/>
                </a:cubicBezTo>
                <a:cubicBezTo>
                  <a:pt x="214762" y="35698"/>
                  <a:pt x="233677" y="35698"/>
                  <a:pt x="245203" y="24094"/>
                </a:cubicBezTo>
                <a:cubicBezTo>
                  <a:pt x="260768" y="8556"/>
                  <a:pt x="281456" y="0"/>
                  <a:pt x="303425" y="0"/>
                </a:cubicBezTo>
                <a:close/>
              </a:path>
            </a:pathLst>
          </a:custGeom>
          <a:solidFill>
            <a:srgbClr val="394966"/>
          </a:solidFill>
          <a:ln>
            <a:noFill/>
          </a:ln>
        </p:spPr>
        <p:txBody>
          <a:bodyPr/>
          <a:lstStyle/>
          <a:p>
            <a:endParaRPr lang="zh-CN" altLang="en-US"/>
          </a:p>
        </p:txBody>
      </p:sp>
      <p:sp>
        <p:nvSpPr>
          <p:cNvPr id="24" name="文本框 23"/>
          <p:cNvSpPr txBox="1"/>
          <p:nvPr/>
        </p:nvSpPr>
        <p:spPr>
          <a:xfrm>
            <a:off x="2126316" y="2703876"/>
            <a:ext cx="7939369"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恳请各位老师批评指正</a:t>
            </a:r>
          </a:p>
        </p:txBody>
      </p:sp>
      <p:sp>
        <p:nvSpPr>
          <p:cNvPr id="29" name="文本框 28"/>
          <p:cNvSpPr txBox="1"/>
          <p:nvPr/>
        </p:nvSpPr>
        <p:spPr>
          <a:xfrm>
            <a:off x="2126316" y="3611135"/>
            <a:ext cx="7939368" cy="400110"/>
          </a:xfrm>
          <a:prstGeom prst="rect">
            <a:avLst/>
          </a:prstGeom>
          <a:noFill/>
        </p:spPr>
        <p:txBody>
          <a:bodyPr wrap="square" rtlCol="0">
            <a:spAutoFit/>
          </a:bodyPr>
          <a:lstStyle/>
          <a:p>
            <a:pPr lvl="0" algn="dist">
              <a:defRPr/>
            </a:pPr>
            <a:r>
              <a:rPr lang="en-US" altLang="zh-CN" sz="2000">
                <a:solidFill>
                  <a:srgbClr val="394966"/>
                </a:solidFill>
                <a:latin typeface="微软雅黑" panose="020B0503020204020204" pitchFamily="34" charset="-122"/>
                <a:ea typeface="微软雅黑" panose="020B0503020204020204" pitchFamily="34" charset="-122"/>
              </a:rPr>
              <a:t>Please give me as much criticism as possible</a:t>
            </a:r>
            <a:endParaRPr lang="zh-CN" altLang="en-US" sz="2400" dirty="0">
              <a:solidFill>
                <a:srgbClr val="39496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1061954" y="1771435"/>
            <a:ext cx="4154905"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i="0" strike="noStrike" kern="1200" cap="none" spc="0" normalizeH="0" baseline="0" noProof="0">
                <a:solidFill>
                  <a:srgbClr val="394966"/>
                </a:solidFill>
                <a:effectLst/>
                <a:uLnTx/>
                <a:uFillTx/>
                <a:latin typeface="微软雅黑" panose="020B0503020204020204" pitchFamily="34" charset="-122"/>
                <a:ea typeface="微软雅黑" panose="020B0503020204020204" pitchFamily="34" charset="-122"/>
                <a:cs typeface="+mn-cs"/>
              </a:rPr>
              <a:t>01</a:t>
            </a:r>
            <a:endParaRPr kumimoji="0" lang="zh-CN" altLang="en-US" sz="19900" i="0" strike="noStrike" kern="1200" cap="none" spc="0" normalizeH="0" baseline="0" noProof="0">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5838610" y="2994847"/>
            <a:ext cx="1611646"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rPr>
              <a:t>引言</a:t>
            </a:r>
          </a:p>
        </p:txBody>
      </p:sp>
      <p:pic>
        <p:nvPicPr>
          <p:cNvPr id="3" name="图片 2" descr="E:\u=100974510,2218928162&amp;fm=26&amp;gp=0.jpgu=100974510,2218928162&amp;fm=26&amp;gp=0"/>
          <p:cNvPicPr>
            <a:picLocks noChangeAspect="1"/>
          </p:cNvPicPr>
          <p:nvPr/>
        </p:nvPicPr>
        <p:blipFill rotWithShape="1">
          <a:blip r:embed="rId2"/>
          <a:srcRect r="854" b="17487"/>
          <a:stretch>
            <a:fillRect/>
          </a:stretch>
        </p:blipFill>
        <p:spPr>
          <a:xfrm>
            <a:off x="8338185" y="604520"/>
            <a:ext cx="3390900" cy="829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77F9-383E-F1C5-F1D2-8B4623602AA4}"/>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E63F01E-0F09-2E04-7CD7-9134D97B79B1}"/>
              </a:ext>
            </a:extLst>
          </p:cNvPr>
          <p:cNvSpPr txBox="1"/>
          <p:nvPr/>
        </p:nvSpPr>
        <p:spPr>
          <a:xfrm>
            <a:off x="591231" y="400049"/>
            <a:ext cx="1594851"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研究背景</a:t>
            </a:r>
          </a:p>
        </p:txBody>
      </p:sp>
      <p:sp>
        <p:nvSpPr>
          <p:cNvPr id="2" name="文本框 1">
            <a:extLst>
              <a:ext uri="{FF2B5EF4-FFF2-40B4-BE49-F238E27FC236}">
                <a16:creationId xmlns:a16="http://schemas.microsoft.com/office/drawing/2014/main" id="{4115E65A-FEA4-F95B-AADE-FDBDD150DB2F}"/>
              </a:ext>
            </a:extLst>
          </p:cNvPr>
          <p:cNvSpPr txBox="1"/>
          <p:nvPr/>
        </p:nvSpPr>
        <p:spPr>
          <a:xfrm>
            <a:off x="884332" y="1175470"/>
            <a:ext cx="10567035" cy="4780280"/>
          </a:xfrm>
          <a:prstGeom prst="rect">
            <a:avLst/>
          </a:prstGeom>
          <a:noFill/>
        </p:spPr>
        <p:txBody>
          <a:bodyPr wrap="square">
            <a:noAutofit/>
          </a:bodyPr>
          <a:lstStyle/>
          <a:p>
            <a:pPr marL="285750" indent="-285750" fontAlgn="auto">
              <a:lnSpc>
                <a:spcPct val="150000"/>
              </a:lnSpc>
              <a:spcBef>
                <a:spcPts val="600"/>
              </a:spcBef>
              <a:spcAft>
                <a:spcPts val="0"/>
              </a:spcAft>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为了更好地发挥独董的监督职能，近</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余年来的公司治理监管和实务都要求上市公司的独董中至少含有一名会计专业人士（</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上市公司治理准则</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（证监发</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〔2002〕1</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号）第五十二条）</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具有财务或会计专长的独董在 审计委员会或董事会中能够发挥较好的治理效果，比如更不可能伴随着内部控制缺陷（</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Krishnan</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2005</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），更不可能将常规性的内部审计服务外包给外部审计机构（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Abbott et al.</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2007</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），或伴随着更高的财务报告质量（</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Krishnan and Visvanathan</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2008</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Dhaliwal et al.</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2010</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rPr>
              <a:t>会计师事务所的现任雇员（如审计合伙人或高级经理，以下简称“事务所雇员”）同样具有会计从业背景和较强的会计专业能力，可以较好地满足公司聘任独董的需求，往往成为一类重要的会计专业类独董来源。但目前鲜有文献专门考察事务所雇员担任独董</a:t>
            </a:r>
            <a:endPar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rPr>
              <a:t>一旦引入事务所雇员担任独董，将突破传统文献中会计专长独董与外部审计机构之间的关系。</a:t>
            </a:r>
            <a:endPar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ts val="24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“同门模式”</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ts val="2400"/>
              </a:lnSpc>
              <a:spcBef>
                <a:spcPts val="600"/>
              </a:spcBef>
              <a:buFont typeface="Wingdings" panose="05000000000000000000" pitchFamily="2" charset="2"/>
              <a:buChar char="Ø"/>
            </a:pPr>
            <a:r>
              <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rPr>
              <a:t>“同行模式”</a:t>
            </a:r>
            <a:endPar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a:lnSpc>
                <a:spcPts val="2400"/>
              </a:lnSpc>
              <a:spcBef>
                <a:spcPts val="600"/>
              </a:spcBef>
              <a:buFont typeface="Wingdings" panose="05000000000000000000" pitchFamily="2" charset="2"/>
              <a:buChar char="Ø"/>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“前同行”模式</a:t>
            </a:r>
            <a:endPar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6305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5513ED0E-3FF6-64C9-D121-C984090F981D}"/>
              </a:ext>
            </a:extLst>
          </p:cNvPr>
          <p:cNvPicPr>
            <a:picLocks noChangeAspect="1"/>
          </p:cNvPicPr>
          <p:nvPr/>
        </p:nvPicPr>
        <p:blipFill>
          <a:blip r:embed="rId2"/>
          <a:stretch>
            <a:fillRect/>
          </a:stretch>
        </p:blipFill>
        <p:spPr>
          <a:xfrm>
            <a:off x="6096000" y="1715393"/>
            <a:ext cx="5008605" cy="3427213"/>
          </a:xfrm>
          <a:prstGeom prst="rect">
            <a:avLst/>
          </a:prstGeom>
        </p:spPr>
      </p:pic>
      <p:sp>
        <p:nvSpPr>
          <p:cNvPr id="23" name="文本框 22">
            <a:extLst>
              <a:ext uri="{FF2B5EF4-FFF2-40B4-BE49-F238E27FC236}">
                <a16:creationId xmlns:a16="http://schemas.microsoft.com/office/drawing/2014/main" id="{0FC171C0-C168-E157-70B5-EFF33041FABC}"/>
              </a:ext>
            </a:extLst>
          </p:cNvPr>
          <p:cNvSpPr txBox="1"/>
          <p:nvPr/>
        </p:nvSpPr>
        <p:spPr>
          <a:xfrm>
            <a:off x="889095" y="1526933"/>
            <a:ext cx="4241363" cy="4443973"/>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基于对</a:t>
            </a:r>
            <a:r>
              <a:rPr lang="en-US" altLang="zh-CN" sz="1600" dirty="0">
                <a:latin typeface="楷体" panose="02010609060101010101" pitchFamily="49" charset="-122"/>
                <a:ea typeface="楷体" panose="02010609060101010101" pitchFamily="49" charset="-122"/>
              </a:rPr>
              <a:t>2002-2012</a:t>
            </a:r>
            <a:r>
              <a:rPr lang="zh-CN" altLang="en-US" sz="1600" dirty="0">
                <a:latin typeface="楷体" panose="02010609060101010101" pitchFamily="49" charset="-122"/>
                <a:ea typeface="楷体" panose="02010609060101010101" pitchFamily="49" charset="-122"/>
              </a:rPr>
              <a:t>年所有上市公司独董简历的整理，作者在</a:t>
            </a:r>
            <a:r>
              <a:rPr lang="en-US" altLang="zh-CN" sz="1600" dirty="0">
                <a:latin typeface="楷体" panose="02010609060101010101" pitchFamily="49" charset="-122"/>
                <a:ea typeface="楷体" panose="02010609060101010101" pitchFamily="49" charset="-122"/>
              </a:rPr>
              <a:t>103</a:t>
            </a:r>
            <a:r>
              <a:rPr lang="zh-CN" altLang="en-US" sz="1600" dirty="0">
                <a:latin typeface="楷体" panose="02010609060101010101" pitchFamily="49" charset="-122"/>
                <a:ea typeface="楷体" panose="02010609060101010101" pitchFamily="49" charset="-122"/>
              </a:rPr>
              <a:t>家不同公司中识别出</a:t>
            </a:r>
            <a:r>
              <a:rPr lang="en-US" altLang="zh-CN" sz="1600" dirty="0">
                <a:latin typeface="楷体" panose="02010609060101010101" pitchFamily="49" charset="-122"/>
                <a:ea typeface="楷体" panose="02010609060101010101" pitchFamily="49" charset="-122"/>
              </a:rPr>
              <a:t>113</a:t>
            </a:r>
            <a:r>
              <a:rPr lang="zh-CN" altLang="en-US" sz="1600" dirty="0">
                <a:latin typeface="楷体" panose="02010609060101010101" pitchFamily="49" charset="-122"/>
                <a:ea typeface="楷体" panose="02010609060101010101" pitchFamily="49" charset="-122"/>
              </a:rPr>
              <a:t>人次在该期间的某一年受聘为独董时具有会计师事务所从业经历。</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其中</a:t>
            </a:r>
            <a:r>
              <a:rPr lang="en-US" altLang="zh-CN" sz="1600" dirty="0">
                <a:latin typeface="楷体" panose="02010609060101010101" pitchFamily="49" charset="-122"/>
                <a:ea typeface="楷体" panose="02010609060101010101" pitchFamily="49" charset="-122"/>
              </a:rPr>
              <a:t>93</a:t>
            </a:r>
            <a:r>
              <a:rPr lang="zh-CN" altLang="en-US" sz="1600" dirty="0">
                <a:latin typeface="楷体" panose="02010609060101010101" pitchFamily="49" charset="-122"/>
                <a:ea typeface="楷体" panose="02010609060101010101" pitchFamily="49" charset="-122"/>
              </a:rPr>
              <a:t>家公司在样本期内聘请过</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名</a:t>
            </a:r>
            <a:r>
              <a:rPr lang="en-US" altLang="zh-CN" sz="1600" dirty="0">
                <a:latin typeface="楷体" panose="02010609060101010101" pitchFamily="49" charset="-122"/>
                <a:ea typeface="楷体" panose="02010609060101010101" pitchFamily="49" charset="-122"/>
              </a:rPr>
              <a:t>CPA</a:t>
            </a:r>
            <a:r>
              <a:rPr lang="zh-CN" altLang="en-US" sz="1600" dirty="0">
                <a:latin typeface="楷体" panose="02010609060101010101" pitchFamily="49" charset="-122"/>
                <a:ea typeface="楷体" panose="02010609060101010101" pitchFamily="49" charset="-122"/>
              </a:rPr>
              <a:t>独董，</a:t>
            </a:r>
            <a:r>
              <a:rPr lang="en-US" altLang="zh-CN" sz="1600" dirty="0">
                <a:latin typeface="楷体" panose="02010609060101010101" pitchFamily="49" charset="-122"/>
                <a:ea typeface="楷体" panose="02010609060101010101" pitchFamily="49" charset="-122"/>
              </a:rPr>
              <a:t>10</a:t>
            </a:r>
            <a:r>
              <a:rPr lang="zh-CN" altLang="en-US" sz="1600" dirty="0">
                <a:latin typeface="楷体" panose="02010609060101010101" pitchFamily="49" charset="-122"/>
                <a:ea typeface="楷体" panose="02010609060101010101" pitchFamily="49" charset="-122"/>
              </a:rPr>
              <a:t>家公司在样本期内的不同独董任期聘请过</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名</a:t>
            </a:r>
            <a:r>
              <a:rPr lang="en-US" altLang="zh-CN" sz="1600" dirty="0">
                <a:latin typeface="楷体" panose="02010609060101010101" pitchFamily="49" charset="-122"/>
                <a:ea typeface="楷体" panose="02010609060101010101" pitchFamily="49" charset="-122"/>
              </a:rPr>
              <a:t>CPA</a:t>
            </a:r>
            <a:r>
              <a:rPr lang="zh-CN" altLang="en-US" sz="1600" dirty="0">
                <a:latin typeface="楷体" panose="02010609060101010101" pitchFamily="49" charset="-122"/>
                <a:ea typeface="楷体" panose="02010609060101010101" pitchFamily="49" charset="-122"/>
              </a:rPr>
              <a:t>独董，没有发现有公司在同一届独董任期内同时聘请</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名</a:t>
            </a:r>
            <a:r>
              <a:rPr lang="en-US" altLang="zh-CN" sz="1600" dirty="0">
                <a:latin typeface="楷体" panose="02010609060101010101" pitchFamily="49" charset="-122"/>
                <a:ea typeface="楷体" panose="02010609060101010101" pitchFamily="49" charset="-122"/>
              </a:rPr>
              <a:t>CPA</a:t>
            </a:r>
            <a:r>
              <a:rPr lang="zh-CN" altLang="en-US" sz="1600" dirty="0">
                <a:latin typeface="楷体" panose="02010609060101010101" pitchFamily="49" charset="-122"/>
                <a:ea typeface="楷体" panose="02010609060101010101" pitchFamily="49" charset="-122"/>
              </a:rPr>
              <a:t>独董。</a:t>
            </a:r>
            <a:endParaRPr lang="en-US" altLang="zh-CN" sz="1600" dirty="0">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在</a:t>
            </a:r>
            <a:r>
              <a:rPr lang="en-US" altLang="zh-CN" sz="1600" dirty="0">
                <a:latin typeface="楷体" panose="02010609060101010101" pitchFamily="49" charset="-122"/>
                <a:ea typeface="楷体" panose="02010609060101010101" pitchFamily="49" charset="-122"/>
              </a:rPr>
              <a:t>113</a:t>
            </a:r>
            <a:r>
              <a:rPr lang="zh-CN" altLang="en-US" sz="1600" dirty="0">
                <a:latin typeface="楷体" panose="02010609060101010101" pitchFamily="49" charset="-122"/>
                <a:ea typeface="楷体" panose="02010609060101010101" pitchFamily="49" charset="-122"/>
              </a:rPr>
              <a:t>人次的</a:t>
            </a:r>
            <a:r>
              <a:rPr lang="en-US" altLang="zh-CN" sz="1600" dirty="0">
                <a:latin typeface="楷体" panose="02010609060101010101" pitchFamily="49" charset="-122"/>
                <a:ea typeface="楷体" panose="02010609060101010101" pitchFamily="49" charset="-122"/>
              </a:rPr>
              <a:t>CPA</a:t>
            </a:r>
            <a:r>
              <a:rPr lang="zh-CN" altLang="en-US" sz="1600" dirty="0">
                <a:latin typeface="楷体" panose="02010609060101010101" pitchFamily="49" charset="-122"/>
                <a:ea typeface="楷体" panose="02010609060101010101" pitchFamily="49" charset="-122"/>
              </a:rPr>
              <a:t>独董中，有</a:t>
            </a:r>
            <a:r>
              <a:rPr lang="en-US" altLang="zh-CN" sz="1600" dirty="0">
                <a:latin typeface="楷体" panose="02010609060101010101" pitchFamily="49" charset="-122"/>
                <a:ea typeface="楷体" panose="02010609060101010101" pitchFamily="49" charset="-122"/>
              </a:rPr>
              <a:t>80</a:t>
            </a:r>
            <a:r>
              <a:rPr lang="zh-CN" altLang="en-US" sz="1600" dirty="0">
                <a:latin typeface="楷体" panose="02010609060101010101" pitchFamily="49" charset="-122"/>
                <a:ea typeface="楷体" panose="02010609060101010101" pitchFamily="49" charset="-122"/>
              </a:rPr>
              <a:t>人次正在事务所，</a:t>
            </a:r>
            <a:r>
              <a:rPr lang="en-US" altLang="zh-CN" sz="1600" dirty="0">
                <a:latin typeface="楷体" panose="02010609060101010101" pitchFamily="49" charset="-122"/>
                <a:ea typeface="楷体" panose="02010609060101010101" pitchFamily="49" charset="-122"/>
              </a:rPr>
              <a:t>33</a:t>
            </a:r>
            <a:r>
              <a:rPr lang="zh-CN" altLang="en-US" sz="1600" dirty="0">
                <a:latin typeface="楷体" panose="02010609060101010101" pitchFamily="49" charset="-122"/>
                <a:ea typeface="楷体" panose="02010609060101010101" pitchFamily="49" charset="-122"/>
              </a:rPr>
              <a:t>人次曾在事务所从业。</a:t>
            </a:r>
          </a:p>
          <a:p>
            <a:pPr marL="285750" indent="-285750">
              <a:lnSpc>
                <a:spcPct val="150000"/>
              </a:lnSpc>
              <a:buFont typeface="Wingdings" panose="05000000000000000000" pitchFamily="2" charset="2"/>
              <a:buChar char="Ø"/>
            </a:pPr>
            <a:endParaRPr lang="en-US" altLang="zh-CN" dirty="0">
              <a:latin typeface="楷体" panose="02010609060101010101" pitchFamily="49" charset="-122"/>
              <a:ea typeface="楷体" panose="02010609060101010101" pitchFamily="49" charset="-122"/>
            </a:endParaRPr>
          </a:p>
        </p:txBody>
      </p:sp>
      <p:sp>
        <p:nvSpPr>
          <p:cNvPr id="2" name="文本框 1">
            <a:extLst>
              <a:ext uri="{FF2B5EF4-FFF2-40B4-BE49-F238E27FC236}">
                <a16:creationId xmlns:a16="http://schemas.microsoft.com/office/drawing/2014/main" id="{1252D14B-9F9D-3ADD-4CBF-88B48B3ECFC4}"/>
              </a:ext>
            </a:extLst>
          </p:cNvPr>
          <p:cNvSpPr txBox="1"/>
          <p:nvPr/>
        </p:nvSpPr>
        <p:spPr>
          <a:xfrm>
            <a:off x="591231" y="400049"/>
            <a:ext cx="1575099"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研究背景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C9CF-1505-0881-DBC9-55BB4A5DF984}"/>
            </a:ext>
          </a:extLst>
        </p:cNvPr>
        <p:cNvGrpSpPr/>
        <p:nvPr/>
      </p:nvGrpSpPr>
      <p:grpSpPr>
        <a:xfrm>
          <a:off x="0" y="0"/>
          <a:ext cx="0" cy="0"/>
          <a:chOff x="0" y="0"/>
          <a:chExt cx="0" cy="0"/>
        </a:xfrm>
      </p:grpSpPr>
      <p:pic>
        <p:nvPicPr>
          <p:cNvPr id="21" name="图片 20">
            <a:extLst>
              <a:ext uri="{FF2B5EF4-FFF2-40B4-BE49-F238E27FC236}">
                <a16:creationId xmlns:a16="http://schemas.microsoft.com/office/drawing/2014/main" id="{52BF5EF1-71C6-CD0F-84E9-A82CC1E3A0A4}"/>
              </a:ext>
            </a:extLst>
          </p:cNvPr>
          <p:cNvPicPr>
            <a:picLocks noChangeAspect="1"/>
          </p:cNvPicPr>
          <p:nvPr/>
        </p:nvPicPr>
        <p:blipFill>
          <a:blip r:embed="rId2"/>
          <a:stretch>
            <a:fillRect/>
          </a:stretch>
        </p:blipFill>
        <p:spPr>
          <a:xfrm>
            <a:off x="6096000" y="1715393"/>
            <a:ext cx="5008605" cy="3427213"/>
          </a:xfrm>
          <a:prstGeom prst="rect">
            <a:avLst/>
          </a:prstGeom>
        </p:spPr>
      </p:pic>
      <p:sp>
        <p:nvSpPr>
          <p:cNvPr id="23" name="文本框 22">
            <a:extLst>
              <a:ext uri="{FF2B5EF4-FFF2-40B4-BE49-F238E27FC236}">
                <a16:creationId xmlns:a16="http://schemas.microsoft.com/office/drawing/2014/main" id="{640394AE-79F8-C608-D198-E2140FC64815}"/>
              </a:ext>
            </a:extLst>
          </p:cNvPr>
          <p:cNvSpPr txBox="1"/>
          <p:nvPr/>
        </p:nvSpPr>
        <p:spPr>
          <a:xfrm>
            <a:off x="821589" y="1281264"/>
            <a:ext cx="4910288" cy="4443973"/>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首先，作为事务所雇员，这些会计专业人士通常工作繁忙，本职工作以外的剩余时间非常有限；</a:t>
            </a:r>
            <a:r>
              <a:rPr lang="zh-CN" altLang="en-US" sz="1600" dirty="0">
                <a:solidFill>
                  <a:schemeClr val="accent1"/>
                </a:solidFill>
                <a:latin typeface="楷体" panose="02010609060101010101" pitchFamily="49" charset="-122"/>
                <a:ea typeface="楷体" panose="02010609060101010101" pitchFamily="49" charset="-122"/>
              </a:rPr>
              <a:t>这意味着事务所雇员担任独董的时间成本很高。</a:t>
            </a:r>
            <a:endParaRPr lang="en-US" altLang="zh-CN" sz="1600" dirty="0">
              <a:solidFill>
                <a:schemeClr val="accent1"/>
              </a:solidFill>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第二，事务所雇员通常能够接触到较为广泛的业务，专业知识丰富；</a:t>
            </a:r>
            <a:r>
              <a:rPr lang="zh-CN" altLang="en-US" sz="1600" dirty="0">
                <a:solidFill>
                  <a:schemeClr val="accent1"/>
                </a:solidFill>
                <a:latin typeface="楷体" panose="02010609060101010101" pitchFamily="49" charset="-122"/>
                <a:ea typeface="楷体" panose="02010609060101010101" pitchFamily="49" charset="-122"/>
              </a:rPr>
              <a:t>这意味着事务所雇员很可能不是为了获取对实务的了解而担任独董。</a:t>
            </a:r>
            <a:endParaRPr lang="en-US" altLang="zh-CN" sz="1600" dirty="0">
              <a:solidFill>
                <a:schemeClr val="accent1"/>
              </a:solidFill>
              <a:latin typeface="楷体" panose="02010609060101010101" pitchFamily="49" charset="-122"/>
              <a:ea typeface="楷体" panose="02010609060101010101" pitchFamily="49" charset="-122"/>
            </a:endParaRPr>
          </a:p>
          <a:p>
            <a:pPr marL="285750" indent="285750">
              <a:lnSpc>
                <a:spcPct val="150000"/>
              </a:lnSpc>
              <a:spcBef>
                <a:spcPts val="1200"/>
              </a:spcBef>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第三，能够被公司聘为独董的事务所雇员通常已在事务所有相当职级，本职收入远高于通常的独董津贴水平；</a:t>
            </a:r>
            <a:r>
              <a:rPr lang="zh-CN" altLang="en-US" sz="1600" dirty="0">
                <a:solidFill>
                  <a:schemeClr val="accent1"/>
                </a:solidFill>
                <a:latin typeface="楷体" panose="02010609060101010101" pitchFamily="49" charset="-122"/>
                <a:ea typeface="楷体" panose="02010609060101010101" pitchFamily="49" charset="-122"/>
              </a:rPr>
              <a:t>这意味着事务所雇员很可能不是为了个人经济利益而担任独董。</a:t>
            </a:r>
          </a:p>
          <a:p>
            <a:pPr marL="285750" indent="-285750">
              <a:lnSpc>
                <a:spcPct val="150000"/>
              </a:lnSpc>
              <a:buFont typeface="Wingdings" panose="05000000000000000000" pitchFamily="2" charset="2"/>
              <a:buChar char="Ø"/>
            </a:pPr>
            <a:endParaRPr lang="en-US" altLang="zh-CN" dirty="0">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9BC86A6B-39FA-1E18-522B-87DA743AC8E7}"/>
              </a:ext>
            </a:extLst>
          </p:cNvPr>
          <p:cNvSpPr txBox="1"/>
          <p:nvPr/>
        </p:nvSpPr>
        <p:spPr>
          <a:xfrm>
            <a:off x="2589777" y="5657730"/>
            <a:ext cx="7167914" cy="400110"/>
          </a:xfrm>
          <a:prstGeom prst="rect">
            <a:avLst/>
          </a:prstGeom>
          <a:noFill/>
        </p:spPr>
        <p:txBody>
          <a:bodyPr wrap="square">
            <a:spAutoFit/>
          </a:bodyPr>
          <a:lstStyle/>
          <a:p>
            <a:r>
              <a:rPr lang="zh-CN" altLang="en-US" sz="2000" b="1" dirty="0">
                <a:latin typeface="楷体" panose="02010609060101010101" pitchFamily="49" charset="-122"/>
                <a:ea typeface="楷体" panose="02010609060101010101" pitchFamily="49" charset="-122"/>
              </a:rPr>
              <a:t>事务所雇员在担任独董之前已经与公司存在某种形式的关联。</a:t>
            </a:r>
          </a:p>
        </p:txBody>
      </p:sp>
      <p:sp>
        <p:nvSpPr>
          <p:cNvPr id="2" name="文本框 1">
            <a:extLst>
              <a:ext uri="{FF2B5EF4-FFF2-40B4-BE49-F238E27FC236}">
                <a16:creationId xmlns:a16="http://schemas.microsoft.com/office/drawing/2014/main" id="{3E6EC468-22E6-0E42-C521-F2BDAC735C20}"/>
              </a:ext>
            </a:extLst>
          </p:cNvPr>
          <p:cNvSpPr txBox="1"/>
          <p:nvPr/>
        </p:nvSpPr>
        <p:spPr>
          <a:xfrm>
            <a:off x="591231" y="400049"/>
            <a:ext cx="1575099"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研究背景</a:t>
            </a:r>
          </a:p>
        </p:txBody>
      </p:sp>
    </p:spTree>
    <p:extLst>
      <p:ext uri="{BB962C8B-B14F-4D97-AF65-F5344CB8AC3E}">
        <p14:creationId xmlns:p14="http://schemas.microsoft.com/office/powerpoint/2010/main" val="273260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CA2E-EDF3-E776-DEB7-2AD61F23FCF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B4267429-955E-1994-2E10-7B65ED189B9C}"/>
              </a:ext>
            </a:extLst>
          </p:cNvPr>
          <p:cNvSpPr txBox="1"/>
          <p:nvPr/>
        </p:nvSpPr>
        <p:spPr>
          <a:xfrm>
            <a:off x="591229" y="400049"/>
            <a:ext cx="7306977" cy="400110"/>
          </a:xfrm>
          <a:prstGeom prst="rect">
            <a:avLst/>
          </a:prstGeom>
          <a:noFill/>
        </p:spPr>
        <p:txBody>
          <a:bodyPr wrap="square" lIns="0" rtlCol="0">
            <a:spAutoFit/>
          </a:bodyPr>
          <a:lstStyle/>
          <a:p>
            <a:pPr marL="342900" indent="-342900">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主要研究工作</a:t>
            </a:r>
          </a:p>
        </p:txBody>
      </p:sp>
      <p:sp>
        <p:nvSpPr>
          <p:cNvPr id="6" name="文本框 5">
            <a:extLst>
              <a:ext uri="{FF2B5EF4-FFF2-40B4-BE49-F238E27FC236}">
                <a16:creationId xmlns:a16="http://schemas.microsoft.com/office/drawing/2014/main" id="{5F3B40DD-6C9B-04DE-1997-94F831BE974A}"/>
              </a:ext>
            </a:extLst>
          </p:cNvPr>
          <p:cNvSpPr txBox="1"/>
          <p:nvPr/>
        </p:nvSpPr>
        <p:spPr>
          <a:xfrm>
            <a:off x="1463257" y="4971362"/>
            <a:ext cx="9648821" cy="773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“前同行”模式伴随着主审事务所更高的大幅审计调整倾向，“同行”模式伴随着主审事务所更低的大幅审计调整倾向，而“同门”模式的效应居中。</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61BE1BC-53E2-F48A-C832-54D9478A603F}"/>
                  </a:ext>
                </a:extLst>
              </p:cNvPr>
              <p:cNvSpPr txBox="1"/>
              <p:nvPr/>
            </p:nvSpPr>
            <p:spPr>
              <a:xfrm>
                <a:off x="1281590" y="2415274"/>
                <a:ext cx="9769933" cy="226158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作者采用多元非定序回归分析，以审计调整幅度</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ADJSIZE</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latin typeface="楷体" panose="02010609060101010101" pitchFamily="49" charset="-122"/>
                    <a:ea typeface="楷体" panose="02010609060101010101" pitchFamily="49" charset="-122"/>
                  </a:rPr>
                  <a:t>作为被解释变量，分为无调整、大幅调整和小幅调整三类；解释变量包括“同门”独立董事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IndDir_Collg</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latin typeface="楷体" panose="02010609060101010101" pitchFamily="49" charset="-122"/>
                    <a:ea typeface="楷体" panose="02010609060101010101" pitchFamily="49" charset="-122"/>
                  </a:rPr>
                  <a:t>和非同门但有事务所背景的独立董事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IndDir_NonCollg</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latin typeface="楷体" panose="02010609060101010101" pitchFamily="49" charset="-122"/>
                    <a:ea typeface="楷体" panose="02010609060101010101" pitchFamily="49" charset="-122"/>
                  </a:rPr>
                  <a:t>。研究发现“同门”组与“非同门”组以及“其他”组在审计倾向调整上并无区别；进一步地，作者又将“非同门”分为</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前同行</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𝐸𝑥𝐶𝑃𝐴</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与</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同行</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600">
                        <a:latin typeface="Cambria Math" panose="02040503050406030204" pitchFamily="18" charset="0"/>
                        <a:ea typeface="楷体" panose="02010609060101010101" pitchFamily="49" charset="-122"/>
                        <a:cs typeface="Times New Roman" panose="02020603050405020304" pitchFamily="18" charset="0"/>
                      </a:rPr>
                      <m:t>𝐼𝑛𝑑𝐷𝑖𝑟</m:t>
                    </m:r>
                    <m:r>
                      <a:rPr lang="en-US" altLang="zh-CN" sz="1600">
                        <a:latin typeface="Cambria Math" panose="02040503050406030204" pitchFamily="18" charset="0"/>
                        <a:ea typeface="楷体" panose="02010609060101010101" pitchFamily="49" charset="-122"/>
                        <a:cs typeface="Times New Roman" panose="02020603050405020304" pitchFamily="18" charset="0"/>
                      </a:rPr>
                      <m:t>_</m:t>
                    </m:r>
                    <m:r>
                      <a:rPr lang="en-US" altLang="zh-CN" sz="1600">
                        <a:latin typeface="Cambria Math" panose="02040503050406030204" pitchFamily="18" charset="0"/>
                        <a:ea typeface="楷体" panose="02010609060101010101" pitchFamily="49" charset="-122"/>
                        <a:cs typeface="Times New Roman" panose="02020603050405020304" pitchFamily="18" charset="0"/>
                      </a:rPr>
                      <m:t>𝑃𝑒𝑒𝑟</m:t>
                    </m:r>
                  </m:oMath>
                </a14:m>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）进行分析。研究发现“前同行”模式下审计师更倾向于对公司管理层计划报告的账面利润做出相对大幅的审计调整，而“同行”模式下的审计师则更不倾向于做出大幅审计调整。</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D61BE1BC-53E2-F48A-C832-54D9478A603F}"/>
                  </a:ext>
                </a:extLst>
              </p:cNvPr>
              <p:cNvSpPr txBox="1">
                <a:spLocks noRot="1" noChangeAspect="1" noMove="1" noResize="1" noEditPoints="1" noAdjustHandles="1" noChangeArrowheads="1" noChangeShapeType="1" noTextEdit="1"/>
              </p:cNvSpPr>
              <p:nvPr/>
            </p:nvSpPr>
            <p:spPr>
              <a:xfrm>
                <a:off x="1281590" y="2415274"/>
                <a:ext cx="9769933" cy="2261581"/>
              </a:xfrm>
              <a:prstGeom prst="rect">
                <a:avLst/>
              </a:prstGeom>
              <a:blipFill>
                <a:blip r:embed="rId2"/>
                <a:stretch>
                  <a:fillRect l="-250" r="-1061" b="-2156"/>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90144925-8BFE-8E0C-8B80-D94636E63576}"/>
              </a:ext>
            </a:extLst>
          </p:cNvPr>
          <p:cNvSpPr txBox="1"/>
          <p:nvPr/>
        </p:nvSpPr>
        <p:spPr>
          <a:xfrm>
            <a:off x="1281590" y="1347478"/>
            <a:ext cx="9491373" cy="773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楷体" panose="02010609060101010101" pitchFamily="49" charset="-122"/>
                <a:ea typeface="楷体" panose="02010609060101010101" pitchFamily="49" charset="-122"/>
              </a:rPr>
              <a:t>本文较为系统地考察了中国上市公司聘任具有会计师事务所工作经历的人士担任独董的各种模式及其公司治理效应。作者识别出</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种主要的模式：“同门”模式；“前同行”模式；“同行”模式。</a:t>
            </a:r>
          </a:p>
        </p:txBody>
      </p:sp>
    </p:spTree>
    <p:extLst>
      <p:ext uri="{BB962C8B-B14F-4D97-AF65-F5344CB8AC3E}">
        <p14:creationId xmlns:p14="http://schemas.microsoft.com/office/powerpoint/2010/main" val="73053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03020"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400981" y="0"/>
            <a:ext cx="288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36000" y="0"/>
            <a:ext cx="4320000" cy="6858000"/>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8118" y="5220794"/>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92580" y="501443"/>
            <a:ext cx="1152000" cy="1150374"/>
          </a:xfrm>
          <a:prstGeom prst="rect">
            <a:avLst/>
          </a:prstGeom>
          <a:solidFill>
            <a:srgbClr val="39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p:cNvSpPr/>
          <p:nvPr/>
        </p:nvSpPr>
        <p:spPr>
          <a:xfrm>
            <a:off x="463074" y="604610"/>
            <a:ext cx="11265853" cy="5648781"/>
          </a:xfrm>
          <a:prstGeom prst="rect">
            <a:avLst/>
          </a:prstGeom>
          <a:solidFill>
            <a:schemeClr val="bg1"/>
          </a:solidFill>
          <a:ln>
            <a:solidFill>
              <a:srgbClr val="3949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1390578" y="1771435"/>
            <a:ext cx="4154905"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rPr>
              <a:t>02</a:t>
            </a:r>
            <a:endParaRPr kumimoji="0" lang="zh-CN" altLang="en-US" sz="19900" b="0" i="0" u="none" strike="noStrike" kern="1200" cap="none" spc="0" normalizeH="0" baseline="0" noProof="0">
              <a:ln>
                <a:noFill/>
              </a:ln>
              <a:solidFill>
                <a:srgbClr val="394966"/>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p:cNvSpPr txBox="1"/>
          <p:nvPr/>
        </p:nvSpPr>
        <p:spPr>
          <a:xfrm>
            <a:off x="5156425" y="2994847"/>
            <a:ext cx="3017943"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94966"/>
                </a:solidFill>
                <a:effectLst/>
                <a:uLnTx/>
                <a:uFillTx/>
                <a:latin typeface="微软雅黑" panose="020B0503020204020204" pitchFamily="34" charset="-122"/>
                <a:ea typeface="微软雅黑" panose="020B0503020204020204" pitchFamily="34" charset="-122"/>
              </a:rPr>
              <a:t>研究思路</a:t>
            </a:r>
          </a:p>
        </p:txBody>
      </p:sp>
      <p:pic>
        <p:nvPicPr>
          <p:cNvPr id="14" name="图片 13" descr="E:\u=100974510,2218928162&amp;fm=26&amp;gp=0.jpgu=100974510,2218928162&amp;fm=26&amp;gp=0"/>
          <p:cNvPicPr>
            <a:picLocks noChangeAspect="1"/>
          </p:cNvPicPr>
          <p:nvPr/>
        </p:nvPicPr>
        <p:blipFill rotWithShape="1">
          <a:blip r:embed="rId2"/>
          <a:srcRect r="854" b="17487"/>
          <a:stretch>
            <a:fillRect/>
          </a:stretch>
        </p:blipFill>
        <p:spPr>
          <a:xfrm>
            <a:off x="8338185" y="661670"/>
            <a:ext cx="3390900" cy="829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A314EDC-CE24-2203-2B72-E30E1FDC2878}"/>
              </a:ext>
            </a:extLst>
          </p:cNvPr>
          <p:cNvSpPr txBox="1"/>
          <p:nvPr/>
        </p:nvSpPr>
        <p:spPr>
          <a:xfrm>
            <a:off x="820750" y="1570650"/>
            <a:ext cx="10437800" cy="5080000"/>
          </a:xfrm>
          <a:prstGeom prst="rect">
            <a:avLst/>
          </a:prstGeom>
          <a:noFill/>
        </p:spPr>
        <p:txBody>
          <a:bodyPr wrap="square">
            <a:noAutofit/>
          </a:bodyPr>
          <a:lstStyle/>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定义：</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公司聘请来自主审会计师事务所的雇员担任独董。</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特征：</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独立性较低，合作性较高</a:t>
            </a:r>
            <a:endPar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从独立性来看：</a:t>
            </a:r>
            <a:endParaRPr lang="en-US" altLang="zh-CN" sz="1600" b="1" dirty="0">
              <a:latin typeface="Times New Roman" panose="02020603050405020304" pitchFamily="18" charset="0"/>
              <a:ea typeface="楷体" panose="02010609060101010101" pitchFamily="49" charset="-122"/>
              <a:cs typeface="Times New Roman" panose="02020603050405020304" pitchFamily="18" charset="0"/>
            </a:endParaRPr>
          </a:p>
          <a:p>
            <a:pPr fontAlgn="auto">
              <a:lnSpc>
                <a:spcPct val="150000"/>
              </a:lnSpc>
              <a:spcBef>
                <a:spcPts val="600"/>
              </a:spcBef>
              <a:spcAft>
                <a:spcPts val="0"/>
              </a:spcAft>
            </a:pPr>
            <a:r>
              <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事务所与独董不独立：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主审事务所通过推荐雇员担任独董，有助于巩固自己作为主审事务所的地位和未来业务收入，这是因为会计专业人士担任的独董一般都在审计委员会任职，而审计委员会的职责之一是选聘主审事务所。</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fontAlgn="auto">
              <a:lnSpc>
                <a:spcPct val="150000"/>
              </a:lnSpc>
              <a:spcBef>
                <a:spcPts val="600"/>
              </a:spcBef>
              <a:spcAft>
                <a:spcPts val="0"/>
              </a:spcAft>
            </a:pPr>
            <a:r>
              <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公司与审计方不独立。</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公司向独董的推荐方提供了一项潜在利益（会计专业人士担任的独董一般都在审计委员会任职，而审计委员会的职责之一是选聘主审事务所）。那么从利益交换的角度而言，推荐方和被推荐人对于公司而言都变得相对不独立，从而更可能保持与管理层一致的立场。</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a:p>
            <a:pPr marL="285750" indent="-285750" fontAlgn="auto">
              <a:lnSpc>
                <a:spcPct val="150000"/>
              </a:lnSpc>
              <a:spcBef>
                <a:spcPts val="600"/>
              </a:spcBef>
              <a:spcAft>
                <a:spcPts val="0"/>
              </a:spcAft>
              <a:buFont typeface="Wingdings" panose="05000000000000000000" pitchFamily="2" charset="2"/>
              <a:buChar char="Ø"/>
            </a:pPr>
            <a:r>
              <a:rPr lang="zh-CN" altLang="en-US" sz="1600" b="1" dirty="0">
                <a:latin typeface="Times New Roman" panose="02020603050405020304" pitchFamily="18" charset="0"/>
                <a:ea typeface="楷体" panose="02010609060101010101" pitchFamily="49" charset="-122"/>
                <a:cs typeface="Times New Roman" panose="02020603050405020304" pitchFamily="18" charset="0"/>
              </a:rPr>
              <a:t>从合作性来看：</a:t>
            </a:r>
            <a:endParaRPr lang="en-US" altLang="zh-CN" sz="1600" b="1" dirty="0">
              <a:latin typeface="Times New Roman" panose="02020603050405020304" pitchFamily="18" charset="0"/>
              <a:ea typeface="楷体" panose="02010609060101010101" pitchFamily="49" charset="-122"/>
              <a:cs typeface="Times New Roman" panose="02020603050405020304" pitchFamily="18" charset="0"/>
            </a:endParaRPr>
          </a:p>
          <a:p>
            <a:pPr fontAlgn="auto">
              <a:lnSpc>
                <a:spcPct val="150000"/>
              </a:lnSpc>
              <a:spcBef>
                <a:spcPts val="600"/>
              </a:spcBef>
              <a:spcAft>
                <a:spcPts val="0"/>
              </a:spcAft>
            </a:pPr>
            <a:r>
              <a:rPr lang="en-US" altLang="zh-CN"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当独董和审计师出自同门时，双方合作共同遏制管理层或大股东机会主义行为的</a:t>
            </a:r>
            <a:r>
              <a:rPr lang="zh-CN" altLang="en-US" sz="16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意愿、信息基础以及抵制解聘的能力</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都可能得到增强。</a:t>
            </a:r>
            <a:endParaRPr lang="en-US" altLang="zh-CN" sz="1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文本框 29">
            <a:extLst>
              <a:ext uri="{FF2B5EF4-FFF2-40B4-BE49-F238E27FC236}">
                <a16:creationId xmlns:a16="http://schemas.microsoft.com/office/drawing/2014/main" id="{7AF05DAD-1BCD-3C27-1126-2012761C21A5}"/>
              </a:ext>
            </a:extLst>
          </p:cNvPr>
          <p:cNvSpPr txBox="1"/>
          <p:nvPr/>
        </p:nvSpPr>
        <p:spPr>
          <a:xfrm>
            <a:off x="757250" y="1042568"/>
            <a:ext cx="6097022" cy="369332"/>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独董与审计师的“同门”模式：（独立性</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，合作性</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a:t>
            </a:r>
            <a:endParaRPr lang="zh-CN" altLang="en-US" dirty="0"/>
          </a:p>
        </p:txBody>
      </p:sp>
      <p:sp>
        <p:nvSpPr>
          <p:cNvPr id="5" name="文本框 4">
            <a:extLst>
              <a:ext uri="{FF2B5EF4-FFF2-40B4-BE49-F238E27FC236}">
                <a16:creationId xmlns:a16="http://schemas.microsoft.com/office/drawing/2014/main" id="{FB332E25-2D1A-3C58-825F-0E980AC82AF9}"/>
              </a:ext>
            </a:extLst>
          </p:cNvPr>
          <p:cNvSpPr txBox="1"/>
          <p:nvPr/>
        </p:nvSpPr>
        <p:spPr>
          <a:xfrm>
            <a:off x="591231" y="400049"/>
            <a:ext cx="5452287"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上市公司聘请“事务所经历”独董的</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3</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rPr>
              <a:t>种模式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DOC_GUID" val="{cf5cd47b-facb-4194-9bc0-9cb27d161ef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3531</Words>
  <Application>Microsoft Macintosh PowerPoint</Application>
  <PresentationFormat>宽屏</PresentationFormat>
  <Paragraphs>172</Paragraphs>
  <Slides>29</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等线</vt:lpstr>
      <vt:lpstr>等线 Light</vt:lpstr>
      <vt:lpstr>黑体</vt:lpstr>
      <vt:lpstr>楷体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dc:creator>
  <cp:lastModifiedBy>Lu Zhiyu</cp:lastModifiedBy>
  <cp:revision>65</cp:revision>
  <dcterms:created xsi:type="dcterms:W3CDTF">2018-08-28T07:52:00Z</dcterms:created>
  <dcterms:modified xsi:type="dcterms:W3CDTF">2024-12-02T10:59:40Z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